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321" r:id="rId3"/>
    <p:sldId id="322" r:id="rId4"/>
    <p:sldId id="323" r:id="rId5"/>
    <p:sldId id="324" r:id="rId6"/>
    <p:sldId id="325" r:id="rId7"/>
    <p:sldId id="257" r:id="rId8"/>
    <p:sldId id="259" r:id="rId9"/>
    <p:sldId id="326" r:id="rId10"/>
    <p:sldId id="258" r:id="rId11"/>
    <p:sldId id="260" r:id="rId12"/>
    <p:sldId id="327" r:id="rId13"/>
    <p:sldId id="313" r:id="rId14"/>
    <p:sldId id="328" r:id="rId15"/>
    <p:sldId id="312" r:id="rId16"/>
    <p:sldId id="261" r:id="rId17"/>
    <p:sldId id="329" r:id="rId18"/>
    <p:sldId id="330" r:id="rId19"/>
    <p:sldId id="331" r:id="rId20"/>
    <p:sldId id="334" r:id="rId21"/>
    <p:sldId id="335" r:id="rId22"/>
    <p:sldId id="310" r:id="rId23"/>
  </p:sldIdLst>
  <p:sldSz cx="12192000" cy="6858000"/>
  <p:notesSz cx="6858000" cy="9144000"/>
  <p:embeddedFontLst>
    <p:embeddedFont>
      <p:font typeface="等线" panose="020B0604020202020204" charset="-122"/>
      <p:regular r:id="rId25"/>
      <p:bold r:id="rId26"/>
    </p:embeddedFont>
    <p:embeddedFont>
      <p:font typeface=".VnTime" panose="020B7200000000000000" pitchFamily="34" charset="0"/>
      <p:regular r:id="rId27"/>
      <p:bold r:id="rId28"/>
      <p:italic r:id="rId29"/>
      <p:boldItalic r:id="rId30"/>
    </p:embeddedFont>
    <p:embeddedFont>
      <p:font typeface="等线 Light" panose="020B0604020202020204" charset="-122"/>
      <p:regular r:id="rId31"/>
    </p:embeddedFont>
    <p:embeddedFont>
      <p:font typeface="VNI-Times" panose="020B0604020202020204"/>
      <p:regular r:id="rId32"/>
      <p:bold r:id="rId33"/>
      <p:italic r:id="rId34"/>
      <p:boldItalic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354"/>
    <a:srgbClr val="0F516E"/>
    <a:srgbClr val="FFFFFF"/>
    <a:srgbClr val="806040"/>
    <a:srgbClr val="D7DE9B"/>
    <a:srgbClr val="CBCC80"/>
    <a:srgbClr val="BFD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8624F-53A7-472A-A27A-C398789DFDA1}" type="datetimeFigureOut">
              <a:rPr lang="zh-CN" altLang="en-US" smtClean="0"/>
              <a:t>2022/8/13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311C9-D834-4DCF-B24E-4717435B2927}" type="slidenum">
              <a:rPr lang="zh-CN" altLang="en-US" smtClean="0"/>
              <a:t>‹#›</a:t>
            </a:fld>
            <a:endParaRPr lang="zh-CN" altLang="en-US"/>
          </a:p>
        </p:txBody>
      </p:sp>
    </p:spTree>
    <p:extLst>
      <p:ext uri="{BB962C8B-B14F-4D97-AF65-F5344CB8AC3E}">
        <p14:creationId xmlns:p14="http://schemas.microsoft.com/office/powerpoint/2010/main" val="46329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A764C1-B23E-4F8A-9034-A2E42748B5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14494B6-E120-41DF-8D4B-5C638A6B84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A53B33-2D91-4EEB-B42E-FB7E764CE361}"/>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5" name="页脚占位符 4">
            <a:extLst>
              <a:ext uri="{FF2B5EF4-FFF2-40B4-BE49-F238E27FC236}">
                <a16:creationId xmlns:a16="http://schemas.microsoft.com/office/drawing/2014/main" id="{22D01FDD-8A1E-44F4-BBCE-DDA836DB36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A74D0B-782B-4C47-8C58-185125866D68}"/>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248868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999BD9-E521-4AAB-BE67-DC74172347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650E9E1-D0DB-4391-8387-345D88F7C3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F7B288-C1BA-4FED-8652-F16C2393BE77}"/>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5" name="页脚占位符 4">
            <a:extLst>
              <a:ext uri="{FF2B5EF4-FFF2-40B4-BE49-F238E27FC236}">
                <a16:creationId xmlns:a16="http://schemas.microsoft.com/office/drawing/2014/main" id="{9F458185-8CB2-46C7-9CC9-467869662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E884D0-DC5C-4F58-B639-2121A0C020B2}"/>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1564929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0FE6EA-976B-4DAD-8CA0-B5438DAE912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E84DFB-DDC6-4AE5-AD12-DF74DEA715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011FCA-E1C0-4437-A64C-3C0151C53AAC}"/>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5" name="页脚占位符 4">
            <a:extLst>
              <a:ext uri="{FF2B5EF4-FFF2-40B4-BE49-F238E27FC236}">
                <a16:creationId xmlns:a16="http://schemas.microsoft.com/office/drawing/2014/main" id="{3AF04005-0E7A-49D5-BF88-108D215F1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DBED21-D6B3-460C-BCE1-D8DADDF13CCB}"/>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238027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88B021-F93D-4A6B-A8F3-3974562C71D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0C01A-C634-43E4-AD30-52BA90FFBF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DB7DB0-13A3-4EE4-83D4-8BDD98368682}"/>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5" name="页脚占位符 4">
            <a:extLst>
              <a:ext uri="{FF2B5EF4-FFF2-40B4-BE49-F238E27FC236}">
                <a16:creationId xmlns:a16="http://schemas.microsoft.com/office/drawing/2014/main" id="{7C92CA31-BB55-4665-82AB-BEC310D43C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90B18A-7901-49F5-9C50-50C81FF6F822}"/>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187235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261C51-00DF-4366-B022-FFA2E79611B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93F4CA-C460-4862-99B0-4DB710A16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977BACC-533D-4ABA-8C68-A6682A8EE71A}"/>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5" name="页脚占位符 4">
            <a:extLst>
              <a:ext uri="{FF2B5EF4-FFF2-40B4-BE49-F238E27FC236}">
                <a16:creationId xmlns:a16="http://schemas.microsoft.com/office/drawing/2014/main" id="{5CFAED0B-8E04-4F65-A935-2918AA1975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A06931-55A9-40DE-940B-84824B40465C}"/>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340095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85D6D-BD9E-4D44-8A16-F0D361E9BB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26D557-FBA2-4441-8837-B7BBC3B4AE5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C71A42-DA46-405F-8E67-DC97DE24810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C071AD-C89C-4766-B74D-7EFE8391C998}"/>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6" name="页脚占位符 5">
            <a:extLst>
              <a:ext uri="{FF2B5EF4-FFF2-40B4-BE49-F238E27FC236}">
                <a16:creationId xmlns:a16="http://schemas.microsoft.com/office/drawing/2014/main" id="{9BF146A9-3443-444E-92F8-F017D23B60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CE204E4-1EF7-443E-80F2-E6C0D21E1C90}"/>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311249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4BA6-CEA0-4751-8430-D39E58B3E4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7E8427E-641E-4ABB-A505-0D928F2D0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A90244-513E-4118-B35A-DEA84CC233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3B1A24-BE4F-4060-B5E5-3408D70737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5BDFF6-CFB4-49CD-A332-A75579F9D23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DBEAC33-015F-4529-B12D-288062CC4CBD}"/>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8" name="页脚占位符 7">
            <a:extLst>
              <a:ext uri="{FF2B5EF4-FFF2-40B4-BE49-F238E27FC236}">
                <a16:creationId xmlns:a16="http://schemas.microsoft.com/office/drawing/2014/main" id="{31D35120-3F61-403A-A75A-EBB5737D8E1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10114D-0985-4430-AB5B-EA41BD3368A7}"/>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95264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32DE8C-5F36-430E-AB52-17E5AFAA94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EB6FE8-FC0C-40A6-8D85-86AED371E10E}"/>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4" name="页脚占位符 3">
            <a:extLst>
              <a:ext uri="{FF2B5EF4-FFF2-40B4-BE49-F238E27FC236}">
                <a16:creationId xmlns:a16="http://schemas.microsoft.com/office/drawing/2014/main" id="{4689CC15-9967-47D5-8F94-9B8C979F4C6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E4A975-B2F2-40B3-B8DF-7239F01E40BD}"/>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196919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389EEF6-E544-4AB4-ABCE-9D37EA980FAC}"/>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3" name="页脚占位符 2">
            <a:extLst>
              <a:ext uri="{FF2B5EF4-FFF2-40B4-BE49-F238E27FC236}">
                <a16:creationId xmlns:a16="http://schemas.microsoft.com/office/drawing/2014/main" id="{D853696B-17BA-461E-8881-DD666EC6AEC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92F02DA-5199-42BB-8B8E-A29AC4D12609}"/>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91822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D4FB8-C6AE-4084-945C-2785A2C84B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0B7257C-7D51-41E4-9D8B-5A1EEBB9E1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A6E385-B337-4BCE-9CB2-225C97858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A2AE11-E27A-4B0D-8759-1C7A1ADB0771}"/>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6" name="页脚占位符 5">
            <a:extLst>
              <a:ext uri="{FF2B5EF4-FFF2-40B4-BE49-F238E27FC236}">
                <a16:creationId xmlns:a16="http://schemas.microsoft.com/office/drawing/2014/main" id="{D2FFB31C-6028-4EC5-A34F-8128E15F081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FE3F8F-DF97-49A2-B918-8C31EB6C99FA}"/>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88576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841AAD-9732-4342-A2ED-C9B6DAFFE8A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0814987-68D9-430E-AE0C-4799E69B9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4EDC2-2026-4A56-B71C-CC04EEF22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95B61E-DEA0-411D-B083-72D52B72E02C}"/>
              </a:ext>
            </a:extLst>
          </p:cNvPr>
          <p:cNvSpPr>
            <a:spLocks noGrp="1"/>
          </p:cNvSpPr>
          <p:nvPr>
            <p:ph type="dt" sz="half" idx="10"/>
          </p:nvPr>
        </p:nvSpPr>
        <p:spPr/>
        <p:txBody>
          <a:bodyPr/>
          <a:lstStyle/>
          <a:p>
            <a:fld id="{92ACCFDD-65A4-40AE-A5F8-67EB8E0668FC}" type="datetimeFigureOut">
              <a:rPr lang="zh-CN" altLang="en-US" smtClean="0"/>
              <a:t>2022/8/13</a:t>
            </a:fld>
            <a:endParaRPr lang="zh-CN" altLang="en-US"/>
          </a:p>
        </p:txBody>
      </p:sp>
      <p:sp>
        <p:nvSpPr>
          <p:cNvPr id="6" name="页脚占位符 5">
            <a:extLst>
              <a:ext uri="{FF2B5EF4-FFF2-40B4-BE49-F238E27FC236}">
                <a16:creationId xmlns:a16="http://schemas.microsoft.com/office/drawing/2014/main" id="{4D9B9587-5F06-45F2-AD27-CF804D751A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C5F54B-D53C-460C-954B-69A79F952F45}"/>
              </a:ext>
            </a:extLst>
          </p:cNvPr>
          <p:cNvSpPr>
            <a:spLocks noGrp="1"/>
          </p:cNvSpPr>
          <p:nvPr>
            <p:ph type="sldNum" sz="quarter" idx="12"/>
          </p:nvPr>
        </p:nvSpPr>
        <p:spPr/>
        <p:txBody>
          <a:body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424204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F9719D8-C497-428D-81A6-27D2182E0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8272AC-0416-416B-ABDF-9052483FF6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9F89DB-2BC7-47C9-8492-B3E1AD65B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CCFDD-65A4-40AE-A5F8-67EB8E0668FC}" type="datetimeFigureOut">
              <a:rPr lang="zh-CN" altLang="en-US" smtClean="0"/>
              <a:t>2022/8/13</a:t>
            </a:fld>
            <a:endParaRPr lang="zh-CN" altLang="en-US"/>
          </a:p>
        </p:txBody>
      </p:sp>
      <p:sp>
        <p:nvSpPr>
          <p:cNvPr id="5" name="页脚占位符 4">
            <a:extLst>
              <a:ext uri="{FF2B5EF4-FFF2-40B4-BE49-F238E27FC236}">
                <a16:creationId xmlns:a16="http://schemas.microsoft.com/office/drawing/2014/main" id="{9B176127-6970-4348-B2DB-AE2AA58345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450980E-6527-4C40-8C5E-FBD6837B5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D0067-38DC-4B60-A082-E7848A8BED78}" type="slidenum">
              <a:rPr lang="zh-CN" altLang="en-US" smtClean="0"/>
              <a:t>‹#›</a:t>
            </a:fld>
            <a:endParaRPr lang="zh-CN" altLang="en-US"/>
          </a:p>
        </p:txBody>
      </p:sp>
    </p:spTree>
    <p:extLst>
      <p:ext uri="{BB962C8B-B14F-4D97-AF65-F5344CB8AC3E}">
        <p14:creationId xmlns:p14="http://schemas.microsoft.com/office/powerpoint/2010/main" val="2261558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Picture 59">
            <a:extLst>
              <a:ext uri="{FF2B5EF4-FFF2-40B4-BE49-F238E27FC236}">
                <a16:creationId xmlns:a16="http://schemas.microsoft.com/office/drawing/2014/main" id="{040CF0F9-9E6E-4FCE-AA1A-D4CB592BB5DC}"/>
              </a:ext>
            </a:extLst>
          </p:cNvPr>
          <p:cNvPicPr>
            <a:picLocks noChangeAspect="1"/>
          </p:cNvPicPr>
          <p:nvPr/>
        </p:nvPicPr>
        <p:blipFill rotWithShape="1">
          <a:blip r:embed="rId2">
            <a:extLst>
              <a:ext uri="{28A0092B-C50C-407E-A947-70E740481C1C}">
                <a14:useLocalDpi xmlns:a14="http://schemas.microsoft.com/office/drawing/2010/main" val="0"/>
              </a:ext>
            </a:extLst>
          </a:blip>
          <a:srcRect l="6532" t="14476" b="16517"/>
          <a:stretch/>
        </p:blipFill>
        <p:spPr>
          <a:xfrm>
            <a:off x="399534" y="636373"/>
            <a:ext cx="11392930" cy="5607546"/>
          </a:xfrm>
          <a:prstGeom prst="rect">
            <a:avLst/>
          </a:prstGeom>
        </p:spPr>
      </p:pic>
      <p:pic>
        <p:nvPicPr>
          <p:cNvPr id="55" name="Picture 54">
            <a:extLst>
              <a:ext uri="{FF2B5EF4-FFF2-40B4-BE49-F238E27FC236}">
                <a16:creationId xmlns:a16="http://schemas.microsoft.com/office/drawing/2014/main" id="{D7FEF2D1-AC5B-40E2-AC0F-363188AE44B5}"/>
              </a:ext>
            </a:extLst>
          </p:cNvPr>
          <p:cNvPicPr>
            <a:picLocks noChangeAspect="1"/>
          </p:cNvPicPr>
          <p:nvPr/>
        </p:nvPicPr>
        <p:blipFill rotWithShape="1">
          <a:blip r:embed="rId3">
            <a:extLst>
              <a:ext uri="{28A0092B-C50C-407E-A947-70E740481C1C}">
                <a14:useLocalDpi xmlns:a14="http://schemas.microsoft.com/office/drawing/2010/main" val="0"/>
              </a:ext>
            </a:extLst>
          </a:blip>
          <a:srcRect l="21348"/>
          <a:stretch/>
        </p:blipFill>
        <p:spPr>
          <a:xfrm rot="16200000" flipH="1">
            <a:off x="2914282" y="-1878375"/>
            <a:ext cx="5607545" cy="10637042"/>
          </a:xfrm>
          <a:prstGeom prst="rect">
            <a:avLst/>
          </a:prstGeom>
        </p:spPr>
      </p:pic>
      <p:pic>
        <p:nvPicPr>
          <p:cNvPr id="3" name="Picture 2">
            <a:extLst>
              <a:ext uri="{FF2B5EF4-FFF2-40B4-BE49-F238E27FC236}">
                <a16:creationId xmlns:a16="http://schemas.microsoft.com/office/drawing/2014/main" id="{64F5F164-C682-4622-B064-3E262E7ED12E}"/>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429080" y="636372"/>
            <a:ext cx="5363385" cy="5596401"/>
          </a:xfrm>
          <a:prstGeom prst="rect">
            <a:avLst/>
          </a:prstGeom>
        </p:spPr>
      </p:pic>
      <p:grpSp>
        <p:nvGrpSpPr>
          <p:cNvPr id="56" name="Group 55">
            <a:extLst>
              <a:ext uri="{FF2B5EF4-FFF2-40B4-BE49-F238E27FC236}">
                <a16:creationId xmlns:a16="http://schemas.microsoft.com/office/drawing/2014/main" id="{DF94CEC5-579F-4ECE-ACA9-CF69CF247E5B}"/>
              </a:ext>
            </a:extLst>
          </p:cNvPr>
          <p:cNvGrpSpPr/>
          <p:nvPr/>
        </p:nvGrpSpPr>
        <p:grpSpPr>
          <a:xfrm>
            <a:off x="1446758" y="997905"/>
            <a:ext cx="5084069" cy="1161038"/>
            <a:chOff x="623615" y="1566969"/>
            <a:chExt cx="10935576" cy="1161038"/>
          </a:xfrm>
        </p:grpSpPr>
        <p:sp>
          <p:nvSpPr>
            <p:cNvPr id="57" name="TextBox 56">
              <a:extLst>
                <a:ext uri="{FF2B5EF4-FFF2-40B4-BE49-F238E27FC236}">
                  <a16:creationId xmlns:a16="http://schemas.microsoft.com/office/drawing/2014/main" id="{E3C2CC63-51BA-4838-8F0F-3028F3873946}"/>
                </a:ext>
              </a:extLst>
            </p:cNvPr>
            <p:cNvSpPr txBox="1"/>
            <p:nvPr/>
          </p:nvSpPr>
          <p:spPr>
            <a:xfrm>
              <a:off x="623615" y="1620011"/>
              <a:ext cx="10742947" cy="1107996"/>
            </a:xfrm>
            <a:prstGeom prst="rect">
              <a:avLst/>
            </a:prstGeom>
            <a:noFill/>
          </p:spPr>
          <p:txBody>
            <a:bodyPr wrap="square" rtlCol="0">
              <a:spAutoFit/>
            </a:bodyPr>
            <a:lstStyle/>
            <a:p>
              <a:pPr algn="ctr"/>
              <a:r>
                <a:rPr lang="en-US" sz="6600" dirty="0">
                  <a:solidFill>
                    <a:srgbClr val="0F516E"/>
                  </a:solidFill>
                  <a:latin typeface="UTM Sharnay" panose="02040603050506020204" pitchFamily="18" charset="0"/>
                </a:rPr>
                <a:t>LUYỆN TẬP </a:t>
              </a:r>
            </a:p>
          </p:txBody>
        </p:sp>
        <p:sp>
          <p:nvSpPr>
            <p:cNvPr id="58" name="TextBox 57">
              <a:extLst>
                <a:ext uri="{FF2B5EF4-FFF2-40B4-BE49-F238E27FC236}">
                  <a16:creationId xmlns:a16="http://schemas.microsoft.com/office/drawing/2014/main" id="{3AD5F24D-C149-4E4F-8066-23671240A23B}"/>
                </a:ext>
              </a:extLst>
            </p:cNvPr>
            <p:cNvSpPr txBox="1"/>
            <p:nvPr/>
          </p:nvSpPr>
          <p:spPr>
            <a:xfrm>
              <a:off x="816243" y="1566969"/>
              <a:ext cx="10742948" cy="1107996"/>
            </a:xfrm>
            <a:prstGeom prst="rect">
              <a:avLst/>
            </a:prstGeom>
            <a:noFill/>
          </p:spPr>
          <p:txBody>
            <a:bodyPr wrap="square" rtlCol="0">
              <a:spAutoFit/>
            </a:bodyPr>
            <a:lstStyle/>
            <a:p>
              <a:pPr algn="ctr"/>
              <a:r>
                <a:rPr lang="en-US" sz="6600" dirty="0">
                  <a:solidFill>
                    <a:schemeClr val="accent2">
                      <a:lumMod val="60000"/>
                      <a:lumOff val="40000"/>
                    </a:schemeClr>
                  </a:solidFill>
                  <a:latin typeface="UTM Sharnay" panose="02040603050506020204" pitchFamily="18" charset="0"/>
                </a:rPr>
                <a:t>LUYỆN TẬP </a:t>
              </a:r>
            </a:p>
          </p:txBody>
        </p:sp>
      </p:grpSp>
      <p:grpSp>
        <p:nvGrpSpPr>
          <p:cNvPr id="49" name="Group 48">
            <a:extLst>
              <a:ext uri="{FF2B5EF4-FFF2-40B4-BE49-F238E27FC236}">
                <a16:creationId xmlns:a16="http://schemas.microsoft.com/office/drawing/2014/main" id="{C182BBC8-6697-48C7-A658-97AD22A228F2}"/>
              </a:ext>
            </a:extLst>
          </p:cNvPr>
          <p:cNvGrpSpPr/>
          <p:nvPr/>
        </p:nvGrpSpPr>
        <p:grpSpPr>
          <a:xfrm>
            <a:off x="586735" y="1995546"/>
            <a:ext cx="10808932" cy="2915364"/>
            <a:chOff x="623615" y="1566969"/>
            <a:chExt cx="10808932" cy="2915364"/>
          </a:xfrm>
        </p:grpSpPr>
        <p:sp>
          <p:nvSpPr>
            <p:cNvPr id="16" name="TextBox 15">
              <a:extLst>
                <a:ext uri="{FF2B5EF4-FFF2-40B4-BE49-F238E27FC236}">
                  <a16:creationId xmlns:a16="http://schemas.microsoft.com/office/drawing/2014/main" id="{DED9C440-BE73-4207-8CD7-FA6E380A57CE}"/>
                </a:ext>
              </a:extLst>
            </p:cNvPr>
            <p:cNvSpPr txBox="1"/>
            <p:nvPr/>
          </p:nvSpPr>
          <p:spPr>
            <a:xfrm>
              <a:off x="623615" y="1620011"/>
              <a:ext cx="10742947" cy="2862322"/>
            </a:xfrm>
            <a:prstGeom prst="rect">
              <a:avLst/>
            </a:prstGeom>
            <a:noFill/>
          </p:spPr>
          <p:txBody>
            <a:bodyPr wrap="square" rtlCol="0">
              <a:spAutoFit/>
            </a:bodyPr>
            <a:lstStyle/>
            <a:p>
              <a:pPr algn="ctr"/>
              <a:r>
                <a:rPr lang="en-US" sz="6000" dirty="0">
                  <a:solidFill>
                    <a:srgbClr val="0F516E"/>
                  </a:solidFill>
                  <a:latin typeface="UTM Sharnay" panose="02040603050506020204" pitchFamily="18" charset="0"/>
                </a:rPr>
                <a:t>XÂY DỰNG MỞ BÀI, KẾT BÀI</a:t>
              </a:r>
            </a:p>
            <a:p>
              <a:pPr algn="ctr"/>
              <a:r>
                <a:rPr lang="en-US" sz="6000" dirty="0">
                  <a:solidFill>
                    <a:srgbClr val="0F516E"/>
                  </a:solidFill>
                  <a:latin typeface="UTM Sharnay" panose="02040603050506020204" pitchFamily="18" charset="0"/>
                </a:rPr>
                <a:t>TRONG BÀI VĂN </a:t>
              </a:r>
            </a:p>
            <a:p>
              <a:pPr algn="ctr"/>
              <a:r>
                <a:rPr lang="en-US" sz="6000" dirty="0">
                  <a:solidFill>
                    <a:srgbClr val="0F516E"/>
                  </a:solidFill>
                  <a:latin typeface="UTM Sharnay" panose="02040603050506020204" pitchFamily="18" charset="0"/>
                </a:rPr>
                <a:t>MIÊU TẢ CON VẬT</a:t>
              </a:r>
            </a:p>
          </p:txBody>
        </p:sp>
        <p:sp>
          <p:nvSpPr>
            <p:cNvPr id="48" name="TextBox 47">
              <a:extLst>
                <a:ext uri="{FF2B5EF4-FFF2-40B4-BE49-F238E27FC236}">
                  <a16:creationId xmlns:a16="http://schemas.microsoft.com/office/drawing/2014/main" id="{BE6FAD95-40A0-4018-8BA5-AC3444E7D116}"/>
                </a:ext>
              </a:extLst>
            </p:cNvPr>
            <p:cNvSpPr txBox="1"/>
            <p:nvPr/>
          </p:nvSpPr>
          <p:spPr>
            <a:xfrm>
              <a:off x="689600" y="1566969"/>
              <a:ext cx="10742947" cy="2862322"/>
            </a:xfrm>
            <a:prstGeom prst="rect">
              <a:avLst/>
            </a:prstGeom>
            <a:noFill/>
          </p:spPr>
          <p:txBody>
            <a:bodyPr wrap="square" rtlCol="0">
              <a:spAutoFit/>
            </a:bodyPr>
            <a:lstStyle/>
            <a:p>
              <a:pPr algn="ctr"/>
              <a:r>
                <a:rPr lang="en-US" sz="6000" dirty="0">
                  <a:solidFill>
                    <a:srgbClr val="E4E354"/>
                  </a:solidFill>
                  <a:latin typeface="UTM Sharnay" panose="02040603050506020204" pitchFamily="18" charset="0"/>
                </a:rPr>
                <a:t>XÂY DỰNG MỞ BÀI, KẾT BÀI</a:t>
              </a:r>
            </a:p>
            <a:p>
              <a:pPr algn="ctr"/>
              <a:r>
                <a:rPr lang="en-US" sz="6000" dirty="0">
                  <a:solidFill>
                    <a:srgbClr val="E4E354"/>
                  </a:solidFill>
                  <a:latin typeface="UTM Sharnay" panose="02040603050506020204" pitchFamily="18" charset="0"/>
                </a:rPr>
                <a:t>TRONG BÀI VĂN </a:t>
              </a:r>
            </a:p>
            <a:p>
              <a:pPr algn="ctr"/>
              <a:r>
                <a:rPr lang="en-US" sz="6000" dirty="0">
                  <a:solidFill>
                    <a:srgbClr val="E4E354"/>
                  </a:solidFill>
                  <a:latin typeface="UTM Sharnay" panose="02040603050506020204" pitchFamily="18" charset="0"/>
                </a:rPr>
                <a:t>MIÊU TẢ CON VẬT</a:t>
              </a:r>
            </a:p>
          </p:txBody>
        </p:sp>
      </p:grpSp>
    </p:spTree>
    <p:extLst>
      <p:ext uri="{BB962C8B-B14F-4D97-AF65-F5344CB8AC3E}">
        <p14:creationId xmlns:p14="http://schemas.microsoft.com/office/powerpoint/2010/main" val="33289328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right)">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randombar(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97B512D0-2FB3-408D-8FE2-A7CA096C3F48}"/>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829252D5-D9C2-4E3E-B6ED-11C45EC432A7}"/>
              </a:ext>
            </a:extLst>
          </p:cNvPr>
          <p:cNvPicPr>
            <a:picLocks noChangeAspect="1"/>
          </p:cNvPicPr>
          <p:nvPr/>
        </p:nvPicPr>
        <p:blipFill>
          <a:blip r:embed="rId3"/>
          <a:stretch>
            <a:fillRect/>
          </a:stretch>
        </p:blipFill>
        <p:spPr>
          <a:xfrm flipH="1">
            <a:off x="6899834" y="733587"/>
            <a:ext cx="4548454" cy="5488040"/>
          </a:xfrm>
          <a:prstGeom prst="rect">
            <a:avLst/>
          </a:prstGeom>
          <a:effectLst>
            <a:outerShdw blurRad="12700" dist="12700" dir="2700000" algn="tl" rotWithShape="0">
              <a:prstClr val="black">
                <a:alpha val="40000"/>
              </a:prstClr>
            </a:outerShdw>
          </a:effectLst>
        </p:spPr>
      </p:pic>
      <p:sp>
        <p:nvSpPr>
          <p:cNvPr id="15" name="TextBox 14">
            <a:extLst>
              <a:ext uri="{FF2B5EF4-FFF2-40B4-BE49-F238E27FC236}">
                <a16:creationId xmlns:a16="http://schemas.microsoft.com/office/drawing/2014/main" id="{69D5130B-B92A-46FE-B887-2AE4E9E1BC6F}"/>
              </a:ext>
            </a:extLst>
          </p:cNvPr>
          <p:cNvSpPr txBox="1"/>
          <p:nvPr/>
        </p:nvSpPr>
        <p:spPr>
          <a:xfrm>
            <a:off x="743712" y="1074509"/>
            <a:ext cx="6621094" cy="4708981"/>
          </a:xfrm>
          <a:prstGeom prst="rect">
            <a:avLst/>
          </a:prstGeom>
          <a:noFill/>
        </p:spPr>
        <p:txBody>
          <a:bodyPr wrap="square">
            <a:spAutoFit/>
          </a:bodyPr>
          <a:lstStyle/>
          <a:p>
            <a:pPr algn="ctr"/>
            <a:r>
              <a:rPr lang="en-US" altLang="en-US" sz="6000" b="1" dirty="0" err="1">
                <a:solidFill>
                  <a:srgbClr val="002060"/>
                </a:solidFill>
                <a:latin typeface="Times New Roman" panose="02020603050405020304" pitchFamily="18" charset="0"/>
                <a:cs typeface="Times New Roman" panose="02020603050405020304" pitchFamily="18" charset="0"/>
              </a:rPr>
              <a:t>Đoạn</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mở</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bài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kết</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bài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mà</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em</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vừa</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tìm</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được</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giống</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cách</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mở</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bài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kết</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bài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nào</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mà</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em</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đã</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học</a:t>
            </a:r>
            <a:r>
              <a:rPr lang="en-US" altLang="en-US" sz="6000" b="1" dirty="0">
                <a:solidFill>
                  <a:srgbClr val="002060"/>
                </a:solidFill>
                <a:latin typeface="Times New Roman" panose="02020603050405020304" pitchFamily="18" charset="0"/>
                <a:cs typeface="Times New Roman" panose="02020603050405020304" pitchFamily="18" charset="0"/>
              </a:rPr>
              <a:t>?</a:t>
            </a:r>
            <a:endParaRPr lang="en-US"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558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09057042-9BCB-4290-AB37-8298AF25EA79}"/>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a:extLst>
              <a:ext uri="{FF2B5EF4-FFF2-40B4-BE49-F238E27FC236}">
                <a16:creationId xmlns:a16="http://schemas.microsoft.com/office/drawing/2014/main" id="{7C4811A9-B63B-4219-BCD5-041F49CDD7BA}"/>
              </a:ext>
            </a:extLst>
          </p:cNvPr>
          <p:cNvSpPr txBox="1"/>
          <p:nvPr/>
        </p:nvSpPr>
        <p:spPr>
          <a:xfrm>
            <a:off x="486279" y="1094193"/>
            <a:ext cx="11219441" cy="2123658"/>
          </a:xfrm>
          <a:prstGeom prst="rect">
            <a:avLst/>
          </a:prstGeom>
          <a:noFill/>
        </p:spPr>
        <p:txBody>
          <a:bodyPr wrap="square">
            <a:spAutoFit/>
          </a:bodyPr>
          <a:lstStyle/>
          <a:p>
            <a:pPr algn="just"/>
            <a:r>
              <a:rPr lang="en-US" sz="4400" b="1" dirty="0">
                <a:solidFill>
                  <a:srgbClr val="002060"/>
                </a:solidFill>
                <a:latin typeface="+mj-lt"/>
              </a:rPr>
              <a:t>	</a:t>
            </a:r>
            <a:r>
              <a:rPr lang="vi-VN" sz="4400" b="1" dirty="0">
                <a:solidFill>
                  <a:srgbClr val="002060"/>
                </a:solidFill>
                <a:latin typeface="+mj-lt"/>
              </a:rPr>
              <a:t>Mùa xuân trăm hoa đua nở, ngàn lá khoe sức sống mơn mởn. Mùa xuân cũng là mùa công múa.</a:t>
            </a:r>
            <a:endParaRPr lang="en-US" sz="4400" b="1" dirty="0">
              <a:solidFill>
                <a:srgbClr val="002060"/>
              </a:solidFill>
              <a:latin typeface="+mj-lt"/>
            </a:endParaRPr>
          </a:p>
        </p:txBody>
      </p:sp>
      <p:pic>
        <p:nvPicPr>
          <p:cNvPr id="23" name="Picture 22">
            <a:extLst>
              <a:ext uri="{FF2B5EF4-FFF2-40B4-BE49-F238E27FC236}">
                <a16:creationId xmlns:a16="http://schemas.microsoft.com/office/drawing/2014/main" id="{A6545B36-D05E-4A27-9E58-C2522980FA0E}"/>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100584" y="4267200"/>
            <a:ext cx="6858000" cy="2000946"/>
          </a:xfrm>
          <a:prstGeom prst="rect">
            <a:avLst/>
          </a:prstGeom>
        </p:spPr>
      </p:pic>
      <p:pic>
        <p:nvPicPr>
          <p:cNvPr id="24" name="Picture 23">
            <a:extLst>
              <a:ext uri="{FF2B5EF4-FFF2-40B4-BE49-F238E27FC236}">
                <a16:creationId xmlns:a16="http://schemas.microsoft.com/office/drawing/2014/main" id="{DF94F6D0-707A-4E1F-8688-13987098CE5F}"/>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5532121" y="4280517"/>
            <a:ext cx="6858000" cy="2000946"/>
          </a:xfrm>
          <a:prstGeom prst="rect">
            <a:avLst/>
          </a:prstGeom>
        </p:spPr>
      </p:pic>
      <p:sp>
        <p:nvSpPr>
          <p:cNvPr id="25" name="Text Box 4">
            <a:extLst>
              <a:ext uri="{FF2B5EF4-FFF2-40B4-BE49-F238E27FC236}">
                <a16:creationId xmlns:a16="http://schemas.microsoft.com/office/drawing/2014/main" id="{17744B5D-22E9-40B0-B15E-EC71E0E2E7F5}"/>
              </a:ext>
            </a:extLst>
          </p:cNvPr>
          <p:cNvSpPr txBox="1">
            <a:spLocks noChangeArrowheads="1"/>
          </p:cNvSpPr>
          <p:nvPr/>
        </p:nvSpPr>
        <p:spPr bwMode="auto">
          <a:xfrm>
            <a:off x="1432605" y="3442024"/>
            <a:ext cx="3506560" cy="80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06" tIns="34203" rIns="68406" bIns="34203">
            <a:spAutoFit/>
          </a:bodyPr>
          <a:lstStyle>
            <a:lvl1pPr>
              <a:defRPr>
                <a:solidFill>
                  <a:schemeClr val="tx1"/>
                </a:solidFill>
                <a:latin typeface="Arial" panose="020B0604020202020204" pitchFamily="34" charset="0"/>
              </a:defRPr>
            </a:lvl1pPr>
            <a:lvl2pPr marL="341313">
              <a:defRPr>
                <a:solidFill>
                  <a:schemeClr val="tx1"/>
                </a:solidFill>
                <a:latin typeface="Arial" panose="020B0604020202020204" pitchFamily="34" charset="0"/>
              </a:defRPr>
            </a:lvl2pPr>
            <a:lvl3pPr marL="682625">
              <a:defRPr>
                <a:solidFill>
                  <a:schemeClr val="tx1"/>
                </a:solidFill>
                <a:latin typeface="Arial" panose="020B0604020202020204" pitchFamily="34" charset="0"/>
              </a:defRPr>
            </a:lvl3pPr>
            <a:lvl4pPr marL="1025525">
              <a:defRPr>
                <a:solidFill>
                  <a:schemeClr val="tx1"/>
                </a:solidFill>
                <a:latin typeface="Arial" panose="020B0604020202020204" pitchFamily="34" charset="0"/>
              </a:defRPr>
            </a:lvl4pPr>
            <a:lvl5pPr marL="1368425">
              <a:defRPr>
                <a:solidFill>
                  <a:schemeClr val="tx1"/>
                </a:solidFill>
                <a:latin typeface="Arial" panose="020B0604020202020204" pitchFamily="34" charset="0"/>
              </a:defRPr>
            </a:lvl5pPr>
            <a:lvl6pPr marL="1825625" fontAlgn="base">
              <a:spcBef>
                <a:spcPct val="0"/>
              </a:spcBef>
              <a:spcAft>
                <a:spcPct val="0"/>
              </a:spcAft>
              <a:defRPr>
                <a:solidFill>
                  <a:schemeClr val="tx1"/>
                </a:solidFill>
                <a:latin typeface="Arial" panose="020B0604020202020204" pitchFamily="34" charset="0"/>
              </a:defRPr>
            </a:lvl6pPr>
            <a:lvl7pPr marL="2282825" fontAlgn="base">
              <a:spcBef>
                <a:spcPct val="0"/>
              </a:spcBef>
              <a:spcAft>
                <a:spcPct val="0"/>
              </a:spcAft>
              <a:defRPr>
                <a:solidFill>
                  <a:schemeClr val="tx1"/>
                </a:solidFill>
                <a:latin typeface="Arial" panose="020B0604020202020204" pitchFamily="34" charset="0"/>
              </a:defRPr>
            </a:lvl7pPr>
            <a:lvl8pPr marL="2740025" fontAlgn="base">
              <a:spcBef>
                <a:spcPct val="0"/>
              </a:spcBef>
              <a:spcAft>
                <a:spcPct val="0"/>
              </a:spcAft>
              <a:defRPr>
                <a:solidFill>
                  <a:schemeClr val="tx1"/>
                </a:solidFill>
                <a:latin typeface="Arial" panose="020B0604020202020204" pitchFamily="34" charset="0"/>
              </a:defRPr>
            </a:lvl8pPr>
            <a:lvl9pPr marL="3197225"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4800" b="1" dirty="0">
                <a:solidFill>
                  <a:srgbClr val="FF0000"/>
                </a:solidFill>
                <a:latin typeface=".VnTime" panose="020B7200000000000000" pitchFamily="34" charset="0"/>
              </a:rPr>
              <a:t>§o¹n </a:t>
            </a:r>
            <a:r>
              <a:rPr lang="en-US" altLang="en-US" sz="4800" b="1" dirty="0" err="1">
                <a:solidFill>
                  <a:srgbClr val="FF0000"/>
                </a:solidFill>
                <a:latin typeface=".VnTime" panose="020B7200000000000000" pitchFamily="34" charset="0"/>
              </a:rPr>
              <a:t>më</a:t>
            </a:r>
            <a:r>
              <a:rPr lang="en-US" altLang="en-US" sz="4800" b="1" dirty="0">
                <a:solidFill>
                  <a:srgbClr val="FF0000"/>
                </a:solidFill>
                <a:latin typeface=".VnTime" panose="020B7200000000000000" pitchFamily="34" charset="0"/>
              </a:rPr>
              <a:t> </a:t>
            </a:r>
            <a:r>
              <a:rPr lang="en-US" altLang="en-US" sz="4800" b="1" dirty="0" err="1">
                <a:solidFill>
                  <a:srgbClr val="FF0000"/>
                </a:solidFill>
                <a:latin typeface=".VnTime" panose="020B7200000000000000" pitchFamily="34" charset="0"/>
              </a:rPr>
              <a:t>bµi</a:t>
            </a:r>
            <a:endParaRPr lang="en-US" altLang="en-US" sz="4800" b="1" dirty="0">
              <a:solidFill>
                <a:srgbClr val="993300"/>
              </a:solidFill>
              <a:latin typeface=".VnTime" panose="020B7200000000000000" pitchFamily="34" charset="0"/>
            </a:endParaRPr>
          </a:p>
        </p:txBody>
      </p:sp>
      <p:sp>
        <p:nvSpPr>
          <p:cNvPr id="27" name="Text Box 10">
            <a:extLst>
              <a:ext uri="{FF2B5EF4-FFF2-40B4-BE49-F238E27FC236}">
                <a16:creationId xmlns:a16="http://schemas.microsoft.com/office/drawing/2014/main" id="{D1EE1897-A4A1-4C4F-9E4C-21B1F3FA3BD8}"/>
              </a:ext>
            </a:extLst>
          </p:cNvPr>
          <p:cNvSpPr txBox="1">
            <a:spLocks noChangeArrowheads="1"/>
          </p:cNvSpPr>
          <p:nvPr/>
        </p:nvSpPr>
        <p:spPr bwMode="auto">
          <a:xfrm>
            <a:off x="6868194" y="3453763"/>
            <a:ext cx="4837526" cy="80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06" tIns="34203" rIns="68406" bIns="34203">
            <a:spAutoFit/>
          </a:bodyPr>
          <a:lstStyle>
            <a:lvl1pPr>
              <a:defRPr>
                <a:solidFill>
                  <a:schemeClr val="tx1"/>
                </a:solidFill>
                <a:latin typeface="Arial" panose="020B0604020202020204" pitchFamily="34" charset="0"/>
              </a:defRPr>
            </a:lvl1pPr>
            <a:lvl2pPr marL="341313">
              <a:defRPr>
                <a:solidFill>
                  <a:schemeClr val="tx1"/>
                </a:solidFill>
                <a:latin typeface="Arial" panose="020B0604020202020204" pitchFamily="34" charset="0"/>
              </a:defRPr>
            </a:lvl2pPr>
            <a:lvl3pPr marL="682625">
              <a:defRPr>
                <a:solidFill>
                  <a:schemeClr val="tx1"/>
                </a:solidFill>
                <a:latin typeface="Arial" panose="020B0604020202020204" pitchFamily="34" charset="0"/>
              </a:defRPr>
            </a:lvl3pPr>
            <a:lvl4pPr marL="1025525">
              <a:defRPr>
                <a:solidFill>
                  <a:schemeClr val="tx1"/>
                </a:solidFill>
                <a:latin typeface="Arial" panose="020B0604020202020204" pitchFamily="34" charset="0"/>
              </a:defRPr>
            </a:lvl4pPr>
            <a:lvl5pPr marL="1368425">
              <a:defRPr>
                <a:solidFill>
                  <a:schemeClr val="tx1"/>
                </a:solidFill>
                <a:latin typeface="Arial" panose="020B0604020202020204" pitchFamily="34" charset="0"/>
              </a:defRPr>
            </a:lvl5pPr>
            <a:lvl6pPr marL="1825625" fontAlgn="base">
              <a:spcBef>
                <a:spcPct val="0"/>
              </a:spcBef>
              <a:spcAft>
                <a:spcPct val="0"/>
              </a:spcAft>
              <a:defRPr>
                <a:solidFill>
                  <a:schemeClr val="tx1"/>
                </a:solidFill>
                <a:latin typeface="Arial" panose="020B0604020202020204" pitchFamily="34" charset="0"/>
              </a:defRPr>
            </a:lvl6pPr>
            <a:lvl7pPr marL="2282825" fontAlgn="base">
              <a:spcBef>
                <a:spcPct val="0"/>
              </a:spcBef>
              <a:spcAft>
                <a:spcPct val="0"/>
              </a:spcAft>
              <a:defRPr>
                <a:solidFill>
                  <a:schemeClr val="tx1"/>
                </a:solidFill>
                <a:latin typeface="Arial" panose="020B0604020202020204" pitchFamily="34" charset="0"/>
              </a:defRPr>
            </a:lvl7pPr>
            <a:lvl8pPr marL="2740025" fontAlgn="base">
              <a:spcBef>
                <a:spcPct val="0"/>
              </a:spcBef>
              <a:spcAft>
                <a:spcPct val="0"/>
              </a:spcAft>
              <a:defRPr>
                <a:solidFill>
                  <a:schemeClr val="tx1"/>
                </a:solidFill>
                <a:latin typeface="Arial" panose="020B0604020202020204" pitchFamily="34" charset="0"/>
              </a:defRPr>
            </a:lvl8pPr>
            <a:lvl9pPr marL="3197225"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4800" b="1" dirty="0" err="1">
                <a:solidFill>
                  <a:srgbClr val="0000FF"/>
                </a:solidFill>
                <a:latin typeface="Times New Roman" panose="02020603050405020304" pitchFamily="18" charset="0"/>
              </a:rPr>
              <a:t>Mở</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bài</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gián</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tiếp</a:t>
            </a:r>
            <a:endParaRPr lang="en-US" altLang="en-US" sz="4800" b="1" dirty="0">
              <a:solidFill>
                <a:srgbClr val="0000FF"/>
              </a:solidFill>
              <a:latin typeface=".VnTime" panose="020B7200000000000000" pitchFamily="34" charset="0"/>
            </a:endParaRPr>
          </a:p>
        </p:txBody>
      </p:sp>
      <p:pic>
        <p:nvPicPr>
          <p:cNvPr id="30" name="Picture 29">
            <a:extLst>
              <a:ext uri="{FF2B5EF4-FFF2-40B4-BE49-F238E27FC236}">
                <a16:creationId xmlns:a16="http://schemas.microsoft.com/office/drawing/2014/main" id="{A3600739-F2A7-44E4-8431-09020FBA35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77" b="18590" l="61201" r="74452"/>
                    </a14:imgEffect>
                  </a14:imgLayer>
                </a14:imgProps>
              </a:ext>
              <a:ext uri="{28A0092B-C50C-407E-A947-70E740481C1C}">
                <a14:useLocalDpi xmlns:a14="http://schemas.microsoft.com/office/drawing/2010/main" val="0"/>
              </a:ext>
            </a:extLst>
          </a:blip>
          <a:srcRect l="59520" t="1600" r="23852" b="79512"/>
          <a:stretch/>
        </p:blipFill>
        <p:spPr>
          <a:xfrm rot="5400000">
            <a:off x="5044673" y="2946251"/>
            <a:ext cx="1739699" cy="1950714"/>
          </a:xfrm>
          <a:prstGeom prst="rect">
            <a:avLst/>
          </a:prstGeom>
        </p:spPr>
      </p:pic>
    </p:spTree>
    <p:extLst>
      <p:ext uri="{BB962C8B-B14F-4D97-AF65-F5344CB8AC3E}">
        <p14:creationId xmlns:p14="http://schemas.microsoft.com/office/powerpoint/2010/main" val="1226203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09057042-9BCB-4290-AB37-8298AF25EA79}"/>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a:extLst>
              <a:ext uri="{FF2B5EF4-FFF2-40B4-BE49-F238E27FC236}">
                <a16:creationId xmlns:a16="http://schemas.microsoft.com/office/drawing/2014/main" id="{7C4811A9-B63B-4219-BCD5-041F49CDD7BA}"/>
              </a:ext>
            </a:extLst>
          </p:cNvPr>
          <p:cNvSpPr txBox="1"/>
          <p:nvPr/>
        </p:nvSpPr>
        <p:spPr>
          <a:xfrm>
            <a:off x="486279" y="719193"/>
            <a:ext cx="11219441" cy="2585323"/>
          </a:xfrm>
          <a:prstGeom prst="rect">
            <a:avLst/>
          </a:prstGeom>
          <a:noFill/>
        </p:spPr>
        <p:txBody>
          <a:bodyPr wrap="square">
            <a:spAutoFit/>
          </a:bodyPr>
          <a:lstStyle/>
          <a:p>
            <a:pPr algn="just">
              <a:spcBef>
                <a:spcPts val="600"/>
              </a:spcBef>
              <a:spcAft>
                <a:spcPts val="600"/>
              </a:spcAft>
            </a:pPr>
            <a:r>
              <a:rPr lang="en-US" sz="5400" b="1" i="0" u="none" strike="noStrike" kern="1200" baseline="0" dirty="0">
                <a:solidFill>
                  <a:srgbClr val="002060"/>
                </a:solidFill>
                <a:latin typeface="Times New Roman" panose="02020603050405020304" pitchFamily="18" charset="0"/>
              </a:rPr>
              <a:t>	</a:t>
            </a:r>
            <a:r>
              <a:rPr lang="vi-VN" sz="5400" b="1" i="0" u="none" strike="noStrike" kern="1200" baseline="0" dirty="0">
                <a:solidFill>
                  <a:srgbClr val="002060"/>
                </a:solidFill>
                <a:latin typeface="Times New Roman" panose="02020603050405020304" pitchFamily="18" charset="0"/>
              </a:rPr>
              <a:t>Quả không ngoa khi người ta ví chim công là những nghệ sĩ múa của rừng xanh.</a:t>
            </a:r>
            <a:endParaRPr lang="en-US" sz="11500" b="1" dirty="0">
              <a:solidFill>
                <a:srgbClr val="002060"/>
              </a:solidFill>
              <a:latin typeface="+mj-lt"/>
            </a:endParaRPr>
          </a:p>
        </p:txBody>
      </p:sp>
      <p:pic>
        <p:nvPicPr>
          <p:cNvPr id="23" name="Picture 22">
            <a:extLst>
              <a:ext uri="{FF2B5EF4-FFF2-40B4-BE49-F238E27FC236}">
                <a16:creationId xmlns:a16="http://schemas.microsoft.com/office/drawing/2014/main" id="{A6545B36-D05E-4A27-9E58-C2522980FA0E}"/>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100584" y="4267200"/>
            <a:ext cx="6858000" cy="2000946"/>
          </a:xfrm>
          <a:prstGeom prst="rect">
            <a:avLst/>
          </a:prstGeom>
        </p:spPr>
      </p:pic>
      <p:pic>
        <p:nvPicPr>
          <p:cNvPr id="24" name="Picture 23">
            <a:extLst>
              <a:ext uri="{FF2B5EF4-FFF2-40B4-BE49-F238E27FC236}">
                <a16:creationId xmlns:a16="http://schemas.microsoft.com/office/drawing/2014/main" id="{DF94F6D0-707A-4E1F-8688-13987098CE5F}"/>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5532121" y="4280517"/>
            <a:ext cx="6858000" cy="2000946"/>
          </a:xfrm>
          <a:prstGeom prst="rect">
            <a:avLst/>
          </a:prstGeom>
        </p:spPr>
      </p:pic>
      <p:sp>
        <p:nvSpPr>
          <p:cNvPr id="25" name="Text Box 4">
            <a:extLst>
              <a:ext uri="{FF2B5EF4-FFF2-40B4-BE49-F238E27FC236}">
                <a16:creationId xmlns:a16="http://schemas.microsoft.com/office/drawing/2014/main" id="{17744B5D-22E9-40B0-B15E-EC71E0E2E7F5}"/>
              </a:ext>
            </a:extLst>
          </p:cNvPr>
          <p:cNvSpPr txBox="1">
            <a:spLocks noChangeArrowheads="1"/>
          </p:cNvSpPr>
          <p:nvPr/>
        </p:nvSpPr>
        <p:spPr bwMode="auto">
          <a:xfrm>
            <a:off x="1432605" y="3442024"/>
            <a:ext cx="3506560" cy="80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06" tIns="34203" rIns="68406" bIns="34203">
            <a:spAutoFit/>
          </a:bodyPr>
          <a:lstStyle>
            <a:lvl1pPr>
              <a:defRPr>
                <a:solidFill>
                  <a:schemeClr val="tx1"/>
                </a:solidFill>
                <a:latin typeface="Arial" panose="020B0604020202020204" pitchFamily="34" charset="0"/>
              </a:defRPr>
            </a:lvl1pPr>
            <a:lvl2pPr marL="341313">
              <a:defRPr>
                <a:solidFill>
                  <a:schemeClr val="tx1"/>
                </a:solidFill>
                <a:latin typeface="Arial" panose="020B0604020202020204" pitchFamily="34" charset="0"/>
              </a:defRPr>
            </a:lvl2pPr>
            <a:lvl3pPr marL="682625">
              <a:defRPr>
                <a:solidFill>
                  <a:schemeClr val="tx1"/>
                </a:solidFill>
                <a:latin typeface="Arial" panose="020B0604020202020204" pitchFamily="34" charset="0"/>
              </a:defRPr>
            </a:lvl3pPr>
            <a:lvl4pPr marL="1025525">
              <a:defRPr>
                <a:solidFill>
                  <a:schemeClr val="tx1"/>
                </a:solidFill>
                <a:latin typeface="Arial" panose="020B0604020202020204" pitchFamily="34" charset="0"/>
              </a:defRPr>
            </a:lvl4pPr>
            <a:lvl5pPr marL="1368425">
              <a:defRPr>
                <a:solidFill>
                  <a:schemeClr val="tx1"/>
                </a:solidFill>
                <a:latin typeface="Arial" panose="020B0604020202020204" pitchFamily="34" charset="0"/>
              </a:defRPr>
            </a:lvl5pPr>
            <a:lvl6pPr marL="1825625" fontAlgn="base">
              <a:spcBef>
                <a:spcPct val="0"/>
              </a:spcBef>
              <a:spcAft>
                <a:spcPct val="0"/>
              </a:spcAft>
              <a:defRPr>
                <a:solidFill>
                  <a:schemeClr val="tx1"/>
                </a:solidFill>
                <a:latin typeface="Arial" panose="020B0604020202020204" pitchFamily="34" charset="0"/>
              </a:defRPr>
            </a:lvl6pPr>
            <a:lvl7pPr marL="2282825" fontAlgn="base">
              <a:spcBef>
                <a:spcPct val="0"/>
              </a:spcBef>
              <a:spcAft>
                <a:spcPct val="0"/>
              </a:spcAft>
              <a:defRPr>
                <a:solidFill>
                  <a:schemeClr val="tx1"/>
                </a:solidFill>
                <a:latin typeface="Arial" panose="020B0604020202020204" pitchFamily="34" charset="0"/>
              </a:defRPr>
            </a:lvl7pPr>
            <a:lvl8pPr marL="2740025" fontAlgn="base">
              <a:spcBef>
                <a:spcPct val="0"/>
              </a:spcBef>
              <a:spcAft>
                <a:spcPct val="0"/>
              </a:spcAft>
              <a:defRPr>
                <a:solidFill>
                  <a:schemeClr val="tx1"/>
                </a:solidFill>
                <a:latin typeface="Arial" panose="020B0604020202020204" pitchFamily="34" charset="0"/>
              </a:defRPr>
            </a:lvl8pPr>
            <a:lvl9pPr marL="3197225"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4800" b="1" dirty="0">
                <a:solidFill>
                  <a:srgbClr val="FF0000"/>
                </a:solidFill>
                <a:latin typeface=".VnTime" panose="020B7200000000000000" pitchFamily="34" charset="0"/>
              </a:rPr>
              <a:t>§o¹n </a:t>
            </a:r>
            <a:r>
              <a:rPr lang="en-US" altLang="en-US" sz="4800" b="1" dirty="0" err="1">
                <a:solidFill>
                  <a:srgbClr val="FF0000"/>
                </a:solidFill>
                <a:latin typeface=".VnTime" panose="020B7200000000000000" pitchFamily="34" charset="0"/>
              </a:rPr>
              <a:t>k</a:t>
            </a:r>
            <a:r>
              <a:rPr lang="en-US" altLang="en-US" sz="4800" b="1" dirty="0" err="1">
                <a:solidFill>
                  <a:srgbClr val="FF0000"/>
                </a:solidFill>
                <a:latin typeface="Times New Roman" panose="02020603050405020304" pitchFamily="18" charset="0"/>
                <a:cs typeface="Times New Roman" panose="02020603050405020304" pitchFamily="18" charset="0"/>
              </a:rPr>
              <a:t>ết</a:t>
            </a:r>
            <a:r>
              <a:rPr lang="en-US" altLang="en-US" sz="4800" b="1" dirty="0">
                <a:solidFill>
                  <a:srgbClr val="FF0000"/>
                </a:solidFill>
                <a:latin typeface=".VnTime" panose="020B7200000000000000" pitchFamily="34" charset="0"/>
              </a:rPr>
              <a:t> </a:t>
            </a:r>
            <a:r>
              <a:rPr lang="en-US" altLang="en-US" sz="4800" b="1" dirty="0" err="1">
                <a:solidFill>
                  <a:srgbClr val="FF0000"/>
                </a:solidFill>
                <a:latin typeface=".VnTime" panose="020B7200000000000000" pitchFamily="34" charset="0"/>
              </a:rPr>
              <a:t>bµi</a:t>
            </a:r>
            <a:endParaRPr lang="en-US" altLang="en-US" sz="4800" b="1" dirty="0">
              <a:solidFill>
                <a:srgbClr val="993300"/>
              </a:solidFill>
              <a:latin typeface=".VnTime" panose="020B7200000000000000" pitchFamily="34" charset="0"/>
            </a:endParaRPr>
          </a:p>
        </p:txBody>
      </p:sp>
      <p:sp>
        <p:nvSpPr>
          <p:cNvPr id="27" name="Text Box 10">
            <a:extLst>
              <a:ext uri="{FF2B5EF4-FFF2-40B4-BE49-F238E27FC236}">
                <a16:creationId xmlns:a16="http://schemas.microsoft.com/office/drawing/2014/main" id="{D1EE1897-A4A1-4C4F-9E4C-21B1F3FA3BD8}"/>
              </a:ext>
            </a:extLst>
          </p:cNvPr>
          <p:cNvSpPr txBox="1">
            <a:spLocks noChangeArrowheads="1"/>
          </p:cNvSpPr>
          <p:nvPr/>
        </p:nvSpPr>
        <p:spPr bwMode="auto">
          <a:xfrm>
            <a:off x="6868194" y="3453763"/>
            <a:ext cx="4837526" cy="80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06" tIns="34203" rIns="68406" bIns="34203">
            <a:spAutoFit/>
          </a:bodyPr>
          <a:lstStyle>
            <a:lvl1pPr>
              <a:defRPr>
                <a:solidFill>
                  <a:schemeClr val="tx1"/>
                </a:solidFill>
                <a:latin typeface="Arial" panose="020B0604020202020204" pitchFamily="34" charset="0"/>
              </a:defRPr>
            </a:lvl1pPr>
            <a:lvl2pPr marL="341313">
              <a:defRPr>
                <a:solidFill>
                  <a:schemeClr val="tx1"/>
                </a:solidFill>
                <a:latin typeface="Arial" panose="020B0604020202020204" pitchFamily="34" charset="0"/>
              </a:defRPr>
            </a:lvl2pPr>
            <a:lvl3pPr marL="682625">
              <a:defRPr>
                <a:solidFill>
                  <a:schemeClr val="tx1"/>
                </a:solidFill>
                <a:latin typeface="Arial" panose="020B0604020202020204" pitchFamily="34" charset="0"/>
              </a:defRPr>
            </a:lvl3pPr>
            <a:lvl4pPr marL="1025525">
              <a:defRPr>
                <a:solidFill>
                  <a:schemeClr val="tx1"/>
                </a:solidFill>
                <a:latin typeface="Arial" panose="020B0604020202020204" pitchFamily="34" charset="0"/>
              </a:defRPr>
            </a:lvl4pPr>
            <a:lvl5pPr marL="1368425">
              <a:defRPr>
                <a:solidFill>
                  <a:schemeClr val="tx1"/>
                </a:solidFill>
                <a:latin typeface="Arial" panose="020B0604020202020204" pitchFamily="34" charset="0"/>
              </a:defRPr>
            </a:lvl5pPr>
            <a:lvl6pPr marL="1825625" fontAlgn="base">
              <a:spcBef>
                <a:spcPct val="0"/>
              </a:spcBef>
              <a:spcAft>
                <a:spcPct val="0"/>
              </a:spcAft>
              <a:defRPr>
                <a:solidFill>
                  <a:schemeClr val="tx1"/>
                </a:solidFill>
                <a:latin typeface="Arial" panose="020B0604020202020204" pitchFamily="34" charset="0"/>
              </a:defRPr>
            </a:lvl6pPr>
            <a:lvl7pPr marL="2282825" fontAlgn="base">
              <a:spcBef>
                <a:spcPct val="0"/>
              </a:spcBef>
              <a:spcAft>
                <a:spcPct val="0"/>
              </a:spcAft>
              <a:defRPr>
                <a:solidFill>
                  <a:schemeClr val="tx1"/>
                </a:solidFill>
                <a:latin typeface="Arial" panose="020B0604020202020204" pitchFamily="34" charset="0"/>
              </a:defRPr>
            </a:lvl7pPr>
            <a:lvl8pPr marL="2740025" fontAlgn="base">
              <a:spcBef>
                <a:spcPct val="0"/>
              </a:spcBef>
              <a:spcAft>
                <a:spcPct val="0"/>
              </a:spcAft>
              <a:defRPr>
                <a:solidFill>
                  <a:schemeClr val="tx1"/>
                </a:solidFill>
                <a:latin typeface="Arial" panose="020B0604020202020204" pitchFamily="34" charset="0"/>
              </a:defRPr>
            </a:lvl8pPr>
            <a:lvl9pPr marL="3197225"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4800" b="1" dirty="0" err="1">
                <a:solidFill>
                  <a:srgbClr val="0000FF"/>
                </a:solidFill>
                <a:latin typeface="Times New Roman" panose="02020603050405020304" pitchFamily="18" charset="0"/>
              </a:rPr>
              <a:t>Kết</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bài</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mở</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rộng</a:t>
            </a:r>
            <a:endParaRPr lang="en-US" altLang="en-US" sz="4800" b="1" dirty="0">
              <a:solidFill>
                <a:srgbClr val="0000FF"/>
              </a:solidFill>
              <a:latin typeface=".VnTime" panose="020B7200000000000000" pitchFamily="34" charset="0"/>
            </a:endParaRPr>
          </a:p>
        </p:txBody>
      </p:sp>
      <p:pic>
        <p:nvPicPr>
          <p:cNvPr id="30" name="Picture 29">
            <a:extLst>
              <a:ext uri="{FF2B5EF4-FFF2-40B4-BE49-F238E27FC236}">
                <a16:creationId xmlns:a16="http://schemas.microsoft.com/office/drawing/2014/main" id="{A3600739-F2A7-44E4-8431-09020FBA35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77" b="18590" l="61201" r="74452"/>
                    </a14:imgEffect>
                  </a14:imgLayer>
                </a14:imgProps>
              </a:ext>
              <a:ext uri="{28A0092B-C50C-407E-A947-70E740481C1C}">
                <a14:useLocalDpi xmlns:a14="http://schemas.microsoft.com/office/drawing/2010/main" val="0"/>
              </a:ext>
            </a:extLst>
          </a:blip>
          <a:srcRect l="59520" t="1600" r="23852" b="79512"/>
          <a:stretch/>
        </p:blipFill>
        <p:spPr>
          <a:xfrm rot="5400000">
            <a:off x="5044673" y="2946251"/>
            <a:ext cx="1739699" cy="1950714"/>
          </a:xfrm>
          <a:prstGeom prst="rect">
            <a:avLst/>
          </a:prstGeom>
        </p:spPr>
      </p:pic>
    </p:spTree>
    <p:extLst>
      <p:ext uri="{BB962C8B-B14F-4D97-AF65-F5344CB8AC3E}">
        <p14:creationId xmlns:p14="http://schemas.microsoft.com/office/powerpoint/2010/main" val="2519378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BD5C38A-6AAB-46F0-B584-7EABB14889C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BB08EA5C-7F2F-40AF-A489-D3AB97DE15F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127" b="22435"/>
          <a:stretch/>
        </p:blipFill>
        <p:spPr>
          <a:xfrm rot="10800000" flipV="1">
            <a:off x="399535" y="636373"/>
            <a:ext cx="6149664" cy="4484267"/>
          </a:xfrm>
          <a:prstGeom prst="rect">
            <a:avLst/>
          </a:prstGeom>
        </p:spPr>
      </p:pic>
      <p:pic>
        <p:nvPicPr>
          <p:cNvPr id="9" name="图片 8">
            <a:extLst>
              <a:ext uri="{FF2B5EF4-FFF2-40B4-BE49-F238E27FC236}">
                <a16:creationId xmlns:a16="http://schemas.microsoft.com/office/drawing/2014/main" id="{378D1294-FD09-45F9-A0B4-7E6DF698CDD8}"/>
              </a:ext>
            </a:extLst>
          </p:cNvPr>
          <p:cNvPicPr>
            <a:picLocks noChangeAspect="1"/>
          </p:cNvPicPr>
          <p:nvPr/>
        </p:nvPicPr>
        <p:blipFill>
          <a:blip r:embed="rId4"/>
          <a:stretch>
            <a:fillRect/>
          </a:stretch>
        </p:blipFill>
        <p:spPr>
          <a:xfrm>
            <a:off x="898044" y="1021456"/>
            <a:ext cx="4539587" cy="5200171"/>
          </a:xfrm>
          <a:prstGeom prst="rect">
            <a:avLst/>
          </a:prstGeom>
        </p:spPr>
      </p:pic>
      <p:sp>
        <p:nvSpPr>
          <p:cNvPr id="21" name="TextBox 20">
            <a:extLst>
              <a:ext uri="{FF2B5EF4-FFF2-40B4-BE49-F238E27FC236}">
                <a16:creationId xmlns:a16="http://schemas.microsoft.com/office/drawing/2014/main" id="{6B8CC015-208F-4DED-A9B7-64758C1C30B3}"/>
              </a:ext>
            </a:extLst>
          </p:cNvPr>
          <p:cNvSpPr txBox="1"/>
          <p:nvPr/>
        </p:nvSpPr>
        <p:spPr>
          <a:xfrm>
            <a:off x="5567048" y="839042"/>
            <a:ext cx="6096000" cy="4832092"/>
          </a:xfrm>
          <a:prstGeom prst="rect">
            <a:avLst/>
          </a:prstGeom>
          <a:noFill/>
        </p:spPr>
        <p:txBody>
          <a:bodyPr wrap="square">
            <a:spAutoFit/>
          </a:bodyPr>
          <a:lstStyle/>
          <a:p>
            <a:pPr algn="just"/>
            <a:r>
              <a:rPr lang="en-US" sz="4400" b="1" dirty="0">
                <a:solidFill>
                  <a:srgbClr val="002060"/>
                </a:solidFill>
                <a:latin typeface="Times New Roman" panose="02020603050405020304" pitchFamily="18" charset="0"/>
                <a:cs typeface="Times New Roman" panose="02020603050405020304" pitchFamily="18" charset="0"/>
              </a:rPr>
              <a:t>	</a:t>
            </a:r>
            <a:r>
              <a:rPr lang="vi-VN" sz="4400" b="1" dirty="0">
                <a:solidFill>
                  <a:srgbClr val="002060"/>
                </a:solidFill>
                <a:latin typeface="Times New Roman" panose="02020603050405020304" pitchFamily="18" charset="0"/>
                <a:cs typeface="Times New Roman" panose="02020603050405020304" pitchFamily="18" charset="0"/>
              </a:rPr>
              <a:t>Em có thể chọn những câu nào trong bài văn trên để:</a:t>
            </a:r>
          </a:p>
          <a:p>
            <a:pPr algn="just"/>
            <a:r>
              <a:rPr lang="vi-VN" sz="4400" b="1" dirty="0">
                <a:solidFill>
                  <a:srgbClr val="002060"/>
                </a:solidFill>
                <a:latin typeface="Times New Roman" panose="02020603050405020304" pitchFamily="18" charset="0"/>
                <a:cs typeface="Times New Roman" panose="02020603050405020304" pitchFamily="18" charset="0"/>
              </a:rPr>
              <a:t>      - Mở bài theo cách trực tiếp</a:t>
            </a:r>
            <a:r>
              <a:rPr lang="en-US" sz="4400" b="1" dirty="0">
                <a:solidFill>
                  <a:srgbClr val="002060"/>
                </a:solidFill>
                <a:latin typeface="Times New Roman" panose="02020603050405020304" pitchFamily="18" charset="0"/>
                <a:cs typeface="Times New Roman" panose="02020603050405020304" pitchFamily="18" charset="0"/>
              </a:rPr>
              <a:t>?</a:t>
            </a:r>
            <a:endParaRPr lang="vi-VN" sz="4400" b="1" dirty="0">
              <a:solidFill>
                <a:srgbClr val="002060"/>
              </a:solidFill>
              <a:latin typeface="Times New Roman" panose="02020603050405020304" pitchFamily="18" charset="0"/>
              <a:cs typeface="Times New Roman" panose="02020603050405020304" pitchFamily="18" charset="0"/>
            </a:endParaRPr>
          </a:p>
          <a:p>
            <a:pPr algn="just"/>
            <a:r>
              <a:rPr lang="vi-VN" sz="4400" b="1" dirty="0">
                <a:solidFill>
                  <a:srgbClr val="002060"/>
                </a:solidFill>
                <a:latin typeface="Times New Roman" panose="02020603050405020304" pitchFamily="18" charset="0"/>
                <a:cs typeface="Times New Roman" panose="02020603050405020304" pitchFamily="18" charset="0"/>
              </a:rPr>
              <a:t>      - Kết bài theo cách không mở rộng</a:t>
            </a:r>
            <a:r>
              <a:rPr lang="en-US" sz="4400" b="1" dirty="0">
                <a:solidFill>
                  <a:srgbClr val="002060"/>
                </a:solidFill>
                <a:latin typeface="Times New Roman" panose="02020603050405020304" pitchFamily="18" charset="0"/>
                <a:cs typeface="Times New Roman" panose="02020603050405020304" pitchFamily="18" charset="0"/>
              </a:rPr>
              <a:t>?</a:t>
            </a:r>
            <a:endParaRPr lang="vi-VN"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638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CB2F097-AC6C-4397-AAAF-F8FA0A918E98}"/>
              </a:ext>
            </a:extLst>
          </p:cNvPr>
          <p:cNvSpPr/>
          <p:nvPr/>
        </p:nvSpPr>
        <p:spPr>
          <a:xfrm>
            <a:off x="219456" y="182880"/>
            <a:ext cx="11753088" cy="6461760"/>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4">
            <a:extLst>
              <a:ext uri="{FF2B5EF4-FFF2-40B4-BE49-F238E27FC236}">
                <a16:creationId xmlns:a16="http://schemas.microsoft.com/office/drawing/2014/main" id="{86428883-082F-42C3-ABE3-9A397FB895A7}"/>
              </a:ext>
            </a:extLst>
          </p:cNvPr>
          <p:cNvSpPr>
            <a:spLocks noChangeArrowheads="1"/>
          </p:cNvSpPr>
          <p:nvPr/>
        </p:nvSpPr>
        <p:spPr bwMode="auto">
          <a:xfrm>
            <a:off x="272918" y="1074837"/>
            <a:ext cx="11621777" cy="5693866"/>
          </a:xfrm>
          <a:prstGeom prst="rect">
            <a:avLst/>
          </a:prstGeom>
          <a:noFill/>
          <a:ln>
            <a:noFill/>
          </a:ln>
          <a:effectLst/>
        </p:spPr>
        <p:txBody>
          <a:bodyPr wrap="square">
            <a:spAutoFit/>
          </a:bodyPr>
          <a:lstStyle/>
          <a:p>
            <a:pPr algn="just" eaLnBrk="0" fontAlgn="base" hangingPunct="0">
              <a:spcBef>
                <a:spcPts val="600"/>
              </a:spcBef>
              <a:spcAft>
                <a:spcPts val="600"/>
              </a:spcAft>
            </a:pPr>
            <a:r>
              <a:rPr lang="en-US" altLang="en-US" sz="2800" dirty="0">
                <a:solidFill>
                  <a:srgbClr val="00000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trăm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hoa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VNI-Times" pitchFamily="2" charset="0"/>
              </a:rPr>
              <a:t>nôû</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ngàn</a:t>
            </a:r>
            <a:r>
              <a:rPr lang="en-US" altLang="en-US" sz="2800" b="1" dirty="0">
                <a:solidFill>
                  <a:srgbClr val="002060"/>
                </a:solidFill>
                <a:latin typeface="Times New Roman" panose="02020603050405020304" pitchFamily="18" charset="0"/>
              </a:rPr>
              <a:t> lá </a:t>
            </a:r>
            <a:r>
              <a:rPr lang="en-US" altLang="en-US" sz="2800" b="1" dirty="0" err="1">
                <a:solidFill>
                  <a:srgbClr val="002060"/>
                </a:solidFill>
                <a:latin typeface="Times New Roman" panose="02020603050405020304" pitchFamily="18" charset="0"/>
              </a:rPr>
              <a:t>khoe</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sức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mơn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mởn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cũng</a:t>
            </a:r>
            <a:r>
              <a:rPr lang="en-US" altLang="en-US" sz="2800" b="1" dirty="0">
                <a:solidFill>
                  <a:srgbClr val="002060"/>
                </a:solidFill>
                <a:latin typeface="Times New Roman" panose="02020603050405020304" pitchFamily="18" charset="0"/>
              </a:rPr>
              <a:t> là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a:t>
            </a:r>
          </a:p>
          <a:p>
            <a:pPr algn="just" eaLnBrk="0" fontAlgn="base" hangingPunct="0">
              <a:spcBef>
                <a:spcPts val="600"/>
              </a:spcBef>
              <a:spcAft>
                <a:spcPts val="600"/>
              </a:spcAft>
            </a:pP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Công thường đi từng đôi nhẩn nha kiếm ăn giữa rừng. Chim công cũng bới như gà, ăn mối, ăn kiến, ăn sâu bọ như g</a:t>
            </a:r>
            <a:r>
              <a:rPr lang="en-US" altLang="en-US" sz="2800" b="1" dirty="0">
                <a:solidFill>
                  <a:srgbClr val="002060"/>
                </a:solidFill>
                <a:latin typeface="Times New Roman" panose="02020603050405020304" pitchFamily="18" charset="0"/>
              </a:rPr>
              <a:t>à</a:t>
            </a:r>
            <a:r>
              <a:rPr lang="vi-VN" altLang="en-US" sz="2800" b="1" dirty="0">
                <a:solidFill>
                  <a:srgbClr val="002060"/>
                </a:solidFill>
                <a:latin typeface="Times New Roman" panose="02020603050405020304" pitchFamily="18" charset="0"/>
              </a:rPr>
              <a:t> nh</a:t>
            </a:r>
            <a:r>
              <a:rPr lang="en-US" altLang="en-US" sz="2800" b="1" dirty="0">
                <a:solidFill>
                  <a:srgbClr val="002060"/>
                </a:solidFill>
                <a:latin typeface="Times New Roman" panose="02020603050405020304" pitchFamily="18" charset="0"/>
              </a:rPr>
              <a:t>à</a:t>
            </a:r>
            <a:r>
              <a:rPr lang="vi-VN" altLang="en-US" sz="2800" b="1" dirty="0">
                <a:solidFill>
                  <a:srgbClr val="002060"/>
                </a:solidFill>
                <a:latin typeface="Times New Roman" panose="02020603050405020304" pitchFamily="18" charset="0"/>
              </a:rPr>
              <a:t>. Khi kiếm ăn hay nhởn nhơ dạo xung quanh những gốc cây cổ thụ hoặc đậu trên cành cao, đuôi con công đực thu lại như chiếc quạt giấy khép h</a:t>
            </a:r>
            <a:r>
              <a:rPr lang="en-US" altLang="en-US" sz="2800" b="1" dirty="0">
                <a:solidFill>
                  <a:srgbClr val="002060"/>
                </a:solidFill>
                <a:latin typeface="Times New Roman" panose="02020603050405020304" pitchFamily="18" charset="0"/>
              </a:rPr>
              <a:t>ờ</a:t>
            </a:r>
            <a:r>
              <a:rPr lang="vi-VN" altLang="en-US" sz="2800" b="1" dirty="0">
                <a:solidFill>
                  <a:srgbClr val="002060"/>
                </a:solidFill>
                <a:latin typeface="Times New Roman" panose="02020603050405020304" pitchFamily="18" charset="0"/>
              </a:rPr>
              <a:t>. Nhưng khi con công mái kêu “cút, cút” thì lặp tức con đực cũng lên tiếng “ực, ực” đáp lại, đồng thời xòe bộ đuôi thành một chiếc ô rực rỡ che rợp cả con mái. Từng đôi công suốt ngày kiếm ăn, suốt ngày múa vờn bên nhau. Chiếc ô màu sắc đẹp đến kì ảo xập xòe uốn lượn dưới ánh nắng xuân ấm áp.</a:t>
            </a:r>
            <a:endParaRPr lang="en-US" altLang="en-US" sz="2800" b="1" dirty="0">
              <a:solidFill>
                <a:srgbClr val="002060"/>
              </a:solidFill>
              <a:latin typeface="Times New Roman" panose="02020603050405020304" pitchFamily="18" charset="0"/>
            </a:endParaRPr>
          </a:p>
          <a:p>
            <a:pPr algn="just" eaLnBrk="0" fontAlgn="base" hangingPunct="0">
              <a:spcBef>
                <a:spcPts val="600"/>
              </a:spcBef>
              <a:spcAft>
                <a:spcPts val="600"/>
              </a:spcAft>
            </a:pP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Quả không ngoa khi người ta ví chim công là những nghệ sĩ múa của rừng xanh.</a:t>
            </a:r>
            <a:endParaRPr lang="en-US" altLang="en-US" sz="2800" b="1" dirty="0">
              <a:solidFill>
                <a:srgbClr val="002060"/>
              </a:solidFill>
              <a:latin typeface="Times New Roman" panose="02020603050405020304" pitchFamily="18" charset="0"/>
            </a:endParaRPr>
          </a:p>
        </p:txBody>
      </p:sp>
      <p:sp>
        <p:nvSpPr>
          <p:cNvPr id="23" name="Text Box 9">
            <a:extLst>
              <a:ext uri="{FF2B5EF4-FFF2-40B4-BE49-F238E27FC236}">
                <a16:creationId xmlns:a16="http://schemas.microsoft.com/office/drawing/2014/main" id="{455430F5-541E-4E52-82C0-E9B8B1747F7B}"/>
              </a:ext>
            </a:extLst>
          </p:cNvPr>
          <p:cNvSpPr txBox="1">
            <a:spLocks noChangeArrowheads="1"/>
          </p:cNvSpPr>
          <p:nvPr/>
        </p:nvSpPr>
        <p:spPr bwMode="auto">
          <a:xfrm>
            <a:off x="2878359" y="243840"/>
            <a:ext cx="6435280" cy="830997"/>
          </a:xfrm>
          <a:prstGeom prst="rect">
            <a:avLst/>
          </a:prstGeom>
          <a:noFill/>
          <a:ln w="9525">
            <a:noFill/>
            <a:miter lim="800000"/>
            <a:headEnd/>
            <a:tailEnd/>
          </a:ln>
          <a:effectLst/>
        </p:spPr>
        <p:txBody>
          <a:bodyPr wrap="square">
            <a:spAutoFit/>
          </a:bodyPr>
          <a:lstStyle/>
          <a:p>
            <a:pPr algn="ctr">
              <a:spcBef>
                <a:spcPct val="50000"/>
              </a:spcBef>
            </a:pPr>
            <a:r>
              <a:rPr lang="en-US" altLang="en-US" sz="4800" b="1" dirty="0">
                <a:solidFill>
                  <a:srgbClr val="00B050"/>
                </a:solidFill>
                <a:latin typeface="UTM Sharnay" panose="02040603050506020204" pitchFamily="18" charset="0"/>
              </a:rPr>
              <a:t>CHIM CÔNG MÚA</a:t>
            </a:r>
          </a:p>
        </p:txBody>
      </p:sp>
      <p:cxnSp>
        <p:nvCxnSpPr>
          <p:cNvPr id="4" name="Straight Connector 3">
            <a:extLst>
              <a:ext uri="{FF2B5EF4-FFF2-40B4-BE49-F238E27FC236}">
                <a16:creationId xmlns:a16="http://schemas.microsoft.com/office/drawing/2014/main" id="{D84A3E04-F243-433C-AA4D-C3DB1ADC6AED}"/>
              </a:ext>
            </a:extLst>
          </p:cNvPr>
          <p:cNvCxnSpPr>
            <a:cxnSpLocks/>
          </p:cNvCxnSpPr>
          <p:nvPr/>
        </p:nvCxnSpPr>
        <p:spPr>
          <a:xfrm>
            <a:off x="11077831" y="1548384"/>
            <a:ext cx="755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A9AEA1-85F0-4305-A1E1-935210EE156E}"/>
              </a:ext>
            </a:extLst>
          </p:cNvPr>
          <p:cNvCxnSpPr>
            <a:cxnSpLocks/>
          </p:cNvCxnSpPr>
          <p:nvPr/>
        </p:nvCxnSpPr>
        <p:spPr>
          <a:xfrm>
            <a:off x="396240" y="1981200"/>
            <a:ext cx="4285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57D5529-7190-4E34-A7FD-5FBD06E587DA}"/>
              </a:ext>
            </a:extLst>
          </p:cNvPr>
          <p:cNvCxnSpPr>
            <a:cxnSpLocks/>
          </p:cNvCxnSpPr>
          <p:nvPr/>
        </p:nvCxnSpPr>
        <p:spPr>
          <a:xfrm>
            <a:off x="8668512" y="5108448"/>
            <a:ext cx="3066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7145C6-7F11-4E02-819D-C38C520D9246}"/>
              </a:ext>
            </a:extLst>
          </p:cNvPr>
          <p:cNvCxnSpPr>
            <a:cxnSpLocks/>
          </p:cNvCxnSpPr>
          <p:nvPr/>
        </p:nvCxnSpPr>
        <p:spPr>
          <a:xfrm>
            <a:off x="396240" y="5541264"/>
            <a:ext cx="8272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Speech Bubble: Rectangle with Corners Rounded 10">
            <a:extLst>
              <a:ext uri="{FF2B5EF4-FFF2-40B4-BE49-F238E27FC236}">
                <a16:creationId xmlns:a16="http://schemas.microsoft.com/office/drawing/2014/main" id="{EBD7E1E3-7D3B-4D7C-9E71-FE1C3FA2349F}"/>
              </a:ext>
            </a:extLst>
          </p:cNvPr>
          <p:cNvSpPr/>
          <p:nvPr/>
        </p:nvSpPr>
        <p:spPr>
          <a:xfrm>
            <a:off x="4681728" y="2029969"/>
            <a:ext cx="4486656" cy="1438655"/>
          </a:xfrm>
          <a:prstGeom prst="wedgeRoundRectCallout">
            <a:avLst>
              <a:gd name="adj1" fmla="val -46920"/>
              <a:gd name="adj2" fmla="val -68009"/>
              <a:gd name="adj3" fmla="val 16667"/>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Times New Roman" panose="02020603050405020304" pitchFamily="18" charset="0"/>
                <a:cs typeface="Times New Roman" panose="02020603050405020304" pitchFamily="18" charset="0"/>
              </a:rPr>
              <a:t>Mở</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bài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trực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tiếp</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15" name="Speech Bubble: Rectangle with Corners Rounded 14">
            <a:extLst>
              <a:ext uri="{FF2B5EF4-FFF2-40B4-BE49-F238E27FC236}">
                <a16:creationId xmlns:a16="http://schemas.microsoft.com/office/drawing/2014/main" id="{AE5DE478-6843-41BA-8C68-18C85763366C}"/>
              </a:ext>
            </a:extLst>
          </p:cNvPr>
          <p:cNvSpPr/>
          <p:nvPr/>
        </p:nvSpPr>
        <p:spPr>
          <a:xfrm>
            <a:off x="2538984" y="3704428"/>
            <a:ext cx="4486656" cy="1438655"/>
          </a:xfrm>
          <a:prstGeom prst="wedgeRoundRectCallout">
            <a:avLst>
              <a:gd name="adj1" fmla="val 85417"/>
              <a:gd name="adj2" fmla="val 48093"/>
              <a:gd name="adj3" fmla="val 16667"/>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Times New Roman" panose="02020603050405020304" pitchFamily="18" charset="0"/>
                <a:cs typeface="Times New Roman" panose="02020603050405020304" pitchFamily="18" charset="0"/>
              </a:rPr>
              <a:t>Kết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bài</a:t>
            </a:r>
            <a:endParaRPr lang="en-US" sz="4400" b="1" dirty="0">
              <a:solidFill>
                <a:schemeClr val="bg1"/>
              </a:solidFill>
              <a:latin typeface="Times New Roman" panose="02020603050405020304" pitchFamily="18" charset="0"/>
              <a:cs typeface="Times New Roman" panose="02020603050405020304" pitchFamily="18" charset="0"/>
            </a:endParaRPr>
          </a:p>
          <a:p>
            <a:pPr algn="ctr"/>
            <a:r>
              <a:rPr lang="en-US" sz="4400" b="1" dirty="0" err="1">
                <a:solidFill>
                  <a:schemeClr val="bg1"/>
                </a:solidFill>
                <a:latin typeface="Times New Roman" panose="02020603050405020304" pitchFamily="18" charset="0"/>
                <a:cs typeface="Times New Roman" panose="02020603050405020304" pitchFamily="18" charset="0"/>
              </a:rPr>
              <a:t>không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mở</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rộng</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455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BD5C38A-6AAB-46F0-B584-7EABB14889C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a:extLst>
              <a:ext uri="{FF2B5EF4-FFF2-40B4-BE49-F238E27FC236}">
                <a16:creationId xmlns:a16="http://schemas.microsoft.com/office/drawing/2014/main" id="{96DC8B21-C23C-418B-9080-99DD3E3CE0B1}"/>
              </a:ext>
            </a:extLst>
          </p:cNvPr>
          <p:cNvSpPr txBox="1"/>
          <p:nvPr/>
        </p:nvSpPr>
        <p:spPr>
          <a:xfrm>
            <a:off x="515112" y="636373"/>
            <a:ext cx="11161775" cy="4154984"/>
          </a:xfrm>
          <a:prstGeom prst="rect">
            <a:avLst/>
          </a:prstGeom>
          <a:noFill/>
        </p:spPr>
        <p:txBody>
          <a:bodyPr wrap="square">
            <a:spAutoFit/>
          </a:bodyPr>
          <a:lstStyle/>
          <a:p>
            <a:pPr algn="ctr"/>
            <a:r>
              <a:rPr lang="en-US" altLang="en-US" sz="6600" b="1" dirty="0" err="1">
                <a:solidFill>
                  <a:srgbClr val="002060"/>
                </a:solidFill>
                <a:latin typeface="Times New Roman" panose="02020603050405020304" pitchFamily="18" charset="0"/>
                <a:cs typeface="Times New Roman" panose="02020603050405020304" pitchFamily="18" charset="0"/>
              </a:rPr>
              <a:t>Viết</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đoạn</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mở</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bài</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cho</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bài</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văn</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tả</a:t>
            </a:r>
            <a:r>
              <a:rPr lang="en-US" altLang="en-US" sz="6600" b="1" dirty="0">
                <a:solidFill>
                  <a:srgbClr val="FF0000"/>
                </a:solidFill>
                <a:latin typeface="Times New Roman" panose="02020603050405020304" pitchFamily="18" charset="0"/>
                <a:cs typeface="Times New Roman" panose="02020603050405020304" pitchFamily="18" charset="0"/>
              </a:rPr>
              <a:t> con </a:t>
            </a:r>
            <a:r>
              <a:rPr lang="en-US" altLang="en-US" sz="6600" b="1" dirty="0" err="1">
                <a:solidFill>
                  <a:srgbClr val="FF0000"/>
                </a:solidFill>
                <a:latin typeface="Times New Roman" panose="02020603050405020304" pitchFamily="18" charset="0"/>
                <a:cs typeface="Times New Roman" panose="02020603050405020304" pitchFamily="18" charset="0"/>
              </a:rPr>
              <a:t>vật</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em</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vừa</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làm</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trong</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tiết</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tập</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làm</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văn</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trước</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theo</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cách</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mở</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bài</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gián</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tiếp</a:t>
            </a:r>
            <a:r>
              <a:rPr lang="en-US" altLang="en-US" sz="6600" b="1" dirty="0">
                <a:solidFill>
                  <a:srgbClr val="FF0000"/>
                </a:solidFill>
                <a:latin typeface="Times New Roman" panose="02020603050405020304" pitchFamily="18" charset="0"/>
                <a:cs typeface="Times New Roman" panose="02020603050405020304" pitchFamily="18" charset="0"/>
              </a:rPr>
              <a:t>.</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3F581994-311F-49D7-9CBA-9211B460F3A5}"/>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100584" y="4267200"/>
            <a:ext cx="6858000" cy="2000946"/>
          </a:xfrm>
          <a:prstGeom prst="rect">
            <a:avLst/>
          </a:prstGeom>
        </p:spPr>
      </p:pic>
      <p:pic>
        <p:nvPicPr>
          <p:cNvPr id="27" name="Picture 26">
            <a:extLst>
              <a:ext uri="{FF2B5EF4-FFF2-40B4-BE49-F238E27FC236}">
                <a16:creationId xmlns:a16="http://schemas.microsoft.com/office/drawing/2014/main" id="{DC7D08B1-7B95-44D4-8E16-369ED1E6F3C9}"/>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5532121" y="4280517"/>
            <a:ext cx="6858000" cy="2000946"/>
          </a:xfrm>
          <a:prstGeom prst="rect">
            <a:avLst/>
          </a:prstGeom>
        </p:spPr>
      </p:pic>
    </p:spTree>
    <p:extLst>
      <p:ext uri="{BB962C8B-B14F-4D97-AF65-F5344CB8AC3E}">
        <p14:creationId xmlns:p14="http://schemas.microsoft.com/office/powerpoint/2010/main" val="1211688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BD5C38A-6AAB-46F0-B584-7EABB14889C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 Box 28">
            <a:extLst>
              <a:ext uri="{FF2B5EF4-FFF2-40B4-BE49-F238E27FC236}">
                <a16:creationId xmlns:a16="http://schemas.microsoft.com/office/drawing/2014/main" id="{A884F8E4-CB1A-4B51-9753-28783FB89280}"/>
              </a:ext>
            </a:extLst>
          </p:cNvPr>
          <p:cNvSpPr txBox="1">
            <a:spLocks noChangeArrowheads="1"/>
          </p:cNvSpPr>
          <p:nvPr/>
        </p:nvSpPr>
        <p:spPr bwMode="auto">
          <a:xfrm>
            <a:off x="524256" y="1817554"/>
            <a:ext cx="1114348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20000"/>
              </a:spcBef>
              <a:spcAft>
                <a:spcPct val="0"/>
              </a:spcAft>
            </a:pPr>
            <a:r>
              <a:rPr lang="en-US" altLang="en-US" sz="4000" b="1" dirty="0">
                <a:solidFill>
                  <a:srgbClr val="000066"/>
                </a:solidFill>
                <a:latin typeface="Times New Roman" panose="02020603050405020304" pitchFamily="18" charset="0"/>
              </a:rPr>
              <a:t>    Gia </a:t>
            </a:r>
            <a:r>
              <a:rPr lang="en-US" altLang="en-US" sz="4000" b="1" dirty="0" err="1">
                <a:solidFill>
                  <a:srgbClr val="000066"/>
                </a:solidFill>
                <a:latin typeface="Times New Roman" panose="02020603050405020304" pitchFamily="18" charset="0"/>
              </a:rPr>
              <a:t>đình</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em</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có</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rất</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nhiều</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vật</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nuôi</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Những</a:t>
            </a:r>
            <a:r>
              <a:rPr lang="en-US" altLang="en-US" sz="4000" b="1" dirty="0">
                <a:solidFill>
                  <a:srgbClr val="000066"/>
                </a:solidFill>
                <a:latin typeface="Times New Roman" panose="02020603050405020304" pitchFamily="18" charset="0"/>
              </a:rPr>
              <a:t> con </a:t>
            </a:r>
            <a:r>
              <a:rPr lang="en-US" altLang="en-US" sz="4000" b="1" dirty="0" err="1">
                <a:solidFill>
                  <a:srgbClr val="000066"/>
                </a:solidFill>
                <a:latin typeface="Times New Roman" panose="02020603050405020304" pitchFamily="18" charset="0"/>
              </a:rPr>
              <a:t>vật</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ấy</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rất</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là</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đáng</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yêu</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và</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dễ</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thương</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Nào</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là</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mèo</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cá</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cảnh</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và</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cả</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hai</a:t>
            </a:r>
            <a:r>
              <a:rPr lang="en-US" altLang="en-US" sz="4000" b="1" dirty="0">
                <a:solidFill>
                  <a:srgbClr val="000066"/>
                </a:solidFill>
                <a:latin typeface="Times New Roman" panose="02020603050405020304" pitchFamily="18" charset="0"/>
              </a:rPr>
              <a:t> con </a:t>
            </a:r>
            <a:r>
              <a:rPr lang="en-US" altLang="en-US" sz="4000" b="1" dirty="0" err="1">
                <a:solidFill>
                  <a:srgbClr val="000066"/>
                </a:solidFill>
                <a:latin typeface="Times New Roman" panose="02020603050405020304" pitchFamily="18" charset="0"/>
              </a:rPr>
              <a:t>sáo</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hót</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rất</a:t>
            </a:r>
            <a:r>
              <a:rPr lang="en-US" altLang="en-US" sz="4000" b="1" dirty="0">
                <a:solidFill>
                  <a:srgbClr val="000066"/>
                </a:solidFill>
                <a:latin typeface="Times New Roman" panose="02020603050405020304" pitchFamily="18" charset="0"/>
              </a:rPr>
              <a:t> hay. </a:t>
            </a:r>
            <a:r>
              <a:rPr lang="en-US" altLang="en-US" sz="4000" b="1" dirty="0" err="1">
                <a:solidFill>
                  <a:srgbClr val="000066"/>
                </a:solidFill>
                <a:latin typeface="Times New Roman" panose="02020603050405020304" pitchFamily="18" charset="0"/>
              </a:rPr>
              <a:t>Nhưng</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người</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bạn</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thân</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thiết</a:t>
            </a:r>
            <a:r>
              <a:rPr lang="en-US" altLang="en-US" sz="4000" b="1" dirty="0">
                <a:solidFill>
                  <a:srgbClr val="000066"/>
                </a:solidFill>
                <a:latin typeface="Times New Roman" panose="02020603050405020304" pitchFamily="18" charset="0"/>
              </a:rPr>
              <a:t> hay </a:t>
            </a:r>
            <a:r>
              <a:rPr lang="en-US" altLang="en-US" sz="4000" b="1" dirty="0" err="1">
                <a:solidFill>
                  <a:srgbClr val="000066"/>
                </a:solidFill>
                <a:latin typeface="Times New Roman" panose="02020603050405020304" pitchFamily="18" charset="0"/>
              </a:rPr>
              <a:t>đón</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em</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từ</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cổng</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mỗi</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khi</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em</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đi</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đâu</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về</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là</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chú</a:t>
            </a:r>
            <a:r>
              <a:rPr lang="en-US" altLang="en-US" sz="4000" b="1" dirty="0">
                <a:solidFill>
                  <a:srgbClr val="000066"/>
                </a:solidFill>
                <a:latin typeface="Times New Roman" panose="02020603050405020304" pitchFamily="18" charset="0"/>
              </a:rPr>
              <a:t> </a:t>
            </a:r>
            <a:r>
              <a:rPr lang="en-US" altLang="en-US" sz="4000" b="1" dirty="0" err="1">
                <a:solidFill>
                  <a:srgbClr val="000066"/>
                </a:solidFill>
                <a:latin typeface="Times New Roman" panose="02020603050405020304" pitchFamily="18" charset="0"/>
              </a:rPr>
              <a:t>cún</a:t>
            </a:r>
            <a:r>
              <a:rPr lang="en-US" altLang="en-US" sz="4000" b="1" dirty="0">
                <a:solidFill>
                  <a:srgbClr val="000066"/>
                </a:solidFill>
                <a:latin typeface="Times New Roman" panose="02020603050405020304" pitchFamily="18" charset="0"/>
              </a:rPr>
              <a:t> con</a:t>
            </a:r>
            <a:r>
              <a:rPr lang="en-US" altLang="en-US" sz="4000" b="1" dirty="0">
                <a:solidFill>
                  <a:srgbClr val="000000"/>
                </a:solidFill>
                <a:latin typeface="Times New Roman" panose="02020603050405020304" pitchFamily="18" charset="0"/>
              </a:rPr>
              <a:t>.</a:t>
            </a:r>
          </a:p>
        </p:txBody>
      </p:sp>
      <p:sp>
        <p:nvSpPr>
          <p:cNvPr id="23" name="Text Box 29">
            <a:extLst>
              <a:ext uri="{FF2B5EF4-FFF2-40B4-BE49-F238E27FC236}">
                <a16:creationId xmlns:a16="http://schemas.microsoft.com/office/drawing/2014/main" id="{B3FF51BF-F5A2-4CF7-8D37-04036B34507B}"/>
              </a:ext>
            </a:extLst>
          </p:cNvPr>
          <p:cNvSpPr txBox="1">
            <a:spLocks noChangeArrowheads="1"/>
          </p:cNvSpPr>
          <p:nvPr/>
        </p:nvSpPr>
        <p:spPr bwMode="auto">
          <a:xfrm>
            <a:off x="2243328" y="820749"/>
            <a:ext cx="7705344" cy="1107996"/>
          </a:xfrm>
          <a:prstGeom prst="rect">
            <a:avLst/>
          </a:prstGeom>
          <a:noFill/>
          <a:ln w="19050">
            <a:noFill/>
            <a:miter lim="800000"/>
            <a:headEnd/>
            <a:tailEnd/>
          </a:ln>
          <a:effectLst/>
        </p:spPr>
        <p:txBody>
          <a:bodyPr wrap="square">
            <a:spAutoFit/>
          </a:bodyPr>
          <a:lstStyle/>
          <a:p>
            <a:pPr algn="ctr" eaLnBrk="0" fontAlgn="base" hangingPunct="0">
              <a:spcBef>
                <a:spcPct val="50000"/>
              </a:spcBef>
              <a:spcAft>
                <a:spcPct val="0"/>
              </a:spcAft>
            </a:pPr>
            <a:r>
              <a:rPr lang="en-US" altLang="en-US" sz="6600" dirty="0">
                <a:solidFill>
                  <a:srgbClr val="7030A0"/>
                </a:solidFill>
                <a:latin typeface="UTM Sharnay" panose="02040603050506020204" pitchFamily="18" charset="0"/>
              </a:rPr>
              <a:t>BÀI THAM KHẢO</a:t>
            </a:r>
          </a:p>
        </p:txBody>
      </p:sp>
      <p:pic>
        <p:nvPicPr>
          <p:cNvPr id="6" name="Picture 5">
            <a:extLst>
              <a:ext uri="{FF2B5EF4-FFF2-40B4-BE49-F238E27FC236}">
                <a16:creationId xmlns:a16="http://schemas.microsoft.com/office/drawing/2014/main" id="{E6FB6EE7-531D-4C03-A5C2-573DFEF2B251}"/>
              </a:ext>
            </a:extLst>
          </p:cNvPr>
          <p:cNvPicPr>
            <a:picLocks noChangeAspect="1"/>
          </p:cNvPicPr>
          <p:nvPr/>
        </p:nvPicPr>
        <p:blipFill rotWithShape="1">
          <a:blip r:embed="rId3">
            <a:extLst>
              <a:ext uri="{28A0092B-C50C-407E-A947-70E740481C1C}">
                <a14:useLocalDpi xmlns:a14="http://schemas.microsoft.com/office/drawing/2010/main" val="0"/>
              </a:ext>
            </a:extLst>
          </a:blip>
          <a:srcRect t="31550" b="29250"/>
          <a:stretch/>
        </p:blipFill>
        <p:spPr>
          <a:xfrm>
            <a:off x="-12" y="4553712"/>
            <a:ext cx="6096012" cy="2389632"/>
          </a:xfrm>
          <a:prstGeom prst="rect">
            <a:avLst/>
          </a:prstGeom>
        </p:spPr>
      </p:pic>
      <p:pic>
        <p:nvPicPr>
          <p:cNvPr id="24" name="Picture 23">
            <a:extLst>
              <a:ext uri="{FF2B5EF4-FFF2-40B4-BE49-F238E27FC236}">
                <a16:creationId xmlns:a16="http://schemas.microsoft.com/office/drawing/2014/main" id="{20685161-4708-43B7-8C81-22FA7668A4B8}"/>
              </a:ext>
            </a:extLst>
          </p:cNvPr>
          <p:cNvPicPr>
            <a:picLocks noChangeAspect="1"/>
          </p:cNvPicPr>
          <p:nvPr/>
        </p:nvPicPr>
        <p:blipFill rotWithShape="1">
          <a:blip r:embed="rId3">
            <a:extLst>
              <a:ext uri="{28A0092B-C50C-407E-A947-70E740481C1C}">
                <a14:useLocalDpi xmlns:a14="http://schemas.microsoft.com/office/drawing/2010/main" val="0"/>
              </a:ext>
            </a:extLst>
          </a:blip>
          <a:srcRect t="31550" b="29250"/>
          <a:stretch/>
        </p:blipFill>
        <p:spPr>
          <a:xfrm flipH="1">
            <a:off x="6096000" y="4553712"/>
            <a:ext cx="6096012" cy="2389632"/>
          </a:xfrm>
          <a:prstGeom prst="rect">
            <a:avLst/>
          </a:prstGeom>
        </p:spPr>
      </p:pic>
    </p:spTree>
    <p:extLst>
      <p:ext uri="{BB962C8B-B14F-4D97-AF65-F5344CB8AC3E}">
        <p14:creationId xmlns:p14="http://schemas.microsoft.com/office/powerpoint/2010/main" val="1937618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ppt_x</p:attrName>
                                        </p:attrNameLst>
                                      </p:cBhvr>
                                      <p:tavLst>
                                        <p:tav tm="0">
                                          <p:val>
                                            <p:strVal val="#ppt_x-.2"/>
                                          </p:val>
                                        </p:tav>
                                        <p:tav tm="100000">
                                          <p:val>
                                            <p:strVal val="#ppt_x"/>
                                          </p:val>
                                        </p:tav>
                                      </p:tavLst>
                                    </p:anim>
                                    <p:anim calcmode="lin" valueType="num">
                                      <p:cBhvr>
                                        <p:cTn id="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heckerboard(across)">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BD5C38A-6AAB-46F0-B584-7EABB14889C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a:extLst>
              <a:ext uri="{FF2B5EF4-FFF2-40B4-BE49-F238E27FC236}">
                <a16:creationId xmlns:a16="http://schemas.microsoft.com/office/drawing/2014/main" id="{96DC8B21-C23C-418B-9080-99DD3E3CE0B1}"/>
              </a:ext>
            </a:extLst>
          </p:cNvPr>
          <p:cNvSpPr txBox="1"/>
          <p:nvPr/>
        </p:nvSpPr>
        <p:spPr>
          <a:xfrm>
            <a:off x="515112" y="636373"/>
            <a:ext cx="11161775" cy="4154984"/>
          </a:xfrm>
          <a:prstGeom prst="rect">
            <a:avLst/>
          </a:prstGeom>
          <a:noFill/>
        </p:spPr>
        <p:txBody>
          <a:bodyPr wrap="square">
            <a:spAutoFit/>
          </a:bodyPr>
          <a:lstStyle/>
          <a:p>
            <a:pPr algn="ctr"/>
            <a:r>
              <a:rPr lang="en-US" altLang="en-US" sz="6600" b="1" dirty="0" err="1">
                <a:solidFill>
                  <a:srgbClr val="002060"/>
                </a:solidFill>
                <a:latin typeface="Times New Roman" panose="02020603050405020304" pitchFamily="18" charset="0"/>
              </a:rPr>
              <a:t>Viết</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đoạn</a:t>
            </a:r>
            <a:r>
              <a:rPr lang="en-US" altLang="en-US" sz="6600" b="1" dirty="0">
                <a:solidFill>
                  <a:srgbClr val="002060"/>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kết</a:t>
            </a:r>
            <a:r>
              <a:rPr lang="en-US" altLang="en-US" sz="6600" b="1" dirty="0">
                <a:solidFill>
                  <a:srgbClr val="FF0000"/>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bài</a:t>
            </a:r>
            <a:r>
              <a:rPr lang="en-US" altLang="en-US" sz="6600" b="1" dirty="0">
                <a:solidFill>
                  <a:srgbClr val="FF000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cho</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bài</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văn</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tả</a:t>
            </a:r>
            <a:r>
              <a:rPr lang="en-US" altLang="en-US" sz="6600" b="1" dirty="0">
                <a:solidFill>
                  <a:srgbClr val="002060"/>
                </a:solidFill>
                <a:latin typeface="Times New Roman" panose="02020603050405020304" pitchFamily="18" charset="0"/>
              </a:rPr>
              <a:t> con </a:t>
            </a:r>
            <a:r>
              <a:rPr lang="en-US" altLang="en-US" sz="6600" b="1" dirty="0" err="1">
                <a:solidFill>
                  <a:srgbClr val="002060"/>
                </a:solidFill>
                <a:latin typeface="Times New Roman" panose="02020603050405020304" pitchFamily="18" charset="0"/>
              </a:rPr>
              <a:t>vật</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em</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vừa</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làm</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trong</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tiết</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tập</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làm</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văn</a:t>
            </a:r>
            <a:r>
              <a:rPr lang="en-US" altLang="en-US" sz="6600" b="1" dirty="0">
                <a:solidFill>
                  <a:srgbClr val="002060"/>
                </a:solidFill>
                <a:latin typeface="Times New Roman" panose="02020603050405020304" pitchFamily="18" charset="0"/>
              </a:rPr>
              <a:t> </a:t>
            </a:r>
            <a:r>
              <a:rPr lang="en-US" altLang="en-US" sz="6600" b="1" dirty="0" err="1">
                <a:solidFill>
                  <a:srgbClr val="002060"/>
                </a:solidFill>
                <a:latin typeface="Times New Roman" panose="02020603050405020304" pitchFamily="18" charset="0"/>
              </a:rPr>
              <a:t>trước</a:t>
            </a:r>
            <a:r>
              <a:rPr lang="en-US" altLang="en-US" sz="6600" b="1" dirty="0">
                <a:solidFill>
                  <a:srgbClr val="0000FF"/>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theo</a:t>
            </a:r>
            <a:r>
              <a:rPr lang="en-US" altLang="en-US" sz="6600" b="1" dirty="0">
                <a:solidFill>
                  <a:srgbClr val="FF0000"/>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cách</a:t>
            </a:r>
            <a:r>
              <a:rPr lang="en-US" altLang="en-US" sz="6600" b="1" dirty="0">
                <a:solidFill>
                  <a:srgbClr val="FF0000"/>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kết</a:t>
            </a:r>
            <a:r>
              <a:rPr lang="en-US" altLang="en-US" sz="6600" b="1" dirty="0">
                <a:solidFill>
                  <a:srgbClr val="FF0000"/>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bài</a:t>
            </a:r>
            <a:r>
              <a:rPr lang="en-US" altLang="en-US" sz="6600" b="1" dirty="0">
                <a:solidFill>
                  <a:srgbClr val="FF0000"/>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mở</a:t>
            </a:r>
            <a:r>
              <a:rPr lang="en-US" altLang="en-US" sz="6600" b="1" dirty="0">
                <a:solidFill>
                  <a:srgbClr val="FF0000"/>
                </a:solidFill>
                <a:latin typeface="Times New Roman" panose="02020603050405020304" pitchFamily="18" charset="0"/>
              </a:rPr>
              <a:t> </a:t>
            </a:r>
            <a:r>
              <a:rPr lang="en-US" altLang="en-US" sz="6600" b="1" dirty="0" err="1">
                <a:solidFill>
                  <a:srgbClr val="FF0000"/>
                </a:solidFill>
                <a:latin typeface="Times New Roman" panose="02020603050405020304" pitchFamily="18" charset="0"/>
              </a:rPr>
              <a:t>rộng</a:t>
            </a:r>
            <a:r>
              <a:rPr lang="en-US" altLang="en-US" sz="6600" b="1" dirty="0">
                <a:solidFill>
                  <a:srgbClr val="FF0000"/>
                </a:solidFill>
                <a:latin typeface="Times New Roman" panose="02020603050405020304" pitchFamily="18" charset="0"/>
              </a:rPr>
              <a:t>.</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3F581994-311F-49D7-9CBA-9211B460F3A5}"/>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100584" y="4267200"/>
            <a:ext cx="6858000" cy="2000946"/>
          </a:xfrm>
          <a:prstGeom prst="rect">
            <a:avLst/>
          </a:prstGeom>
        </p:spPr>
      </p:pic>
      <p:pic>
        <p:nvPicPr>
          <p:cNvPr id="27" name="Picture 26">
            <a:extLst>
              <a:ext uri="{FF2B5EF4-FFF2-40B4-BE49-F238E27FC236}">
                <a16:creationId xmlns:a16="http://schemas.microsoft.com/office/drawing/2014/main" id="{DC7D08B1-7B95-44D4-8E16-369ED1E6F3C9}"/>
              </a:ext>
            </a:extLst>
          </p:cNvPr>
          <p:cNvPicPr>
            <a:picLocks noChangeAspect="1"/>
          </p:cNvPicPr>
          <p:nvPr/>
        </p:nvPicPr>
        <p:blipFill rotWithShape="1">
          <a:blip r:embed="rId3">
            <a:extLst>
              <a:ext uri="{28A0092B-C50C-407E-A947-70E740481C1C}">
                <a14:useLocalDpi xmlns:a14="http://schemas.microsoft.com/office/drawing/2010/main" val="0"/>
              </a:ext>
            </a:extLst>
          </a:blip>
          <a:srcRect t="30578" b="40246"/>
          <a:stretch/>
        </p:blipFill>
        <p:spPr>
          <a:xfrm>
            <a:off x="5532121" y="4280517"/>
            <a:ext cx="6858000" cy="2000946"/>
          </a:xfrm>
          <a:prstGeom prst="rect">
            <a:avLst/>
          </a:prstGeom>
        </p:spPr>
      </p:pic>
    </p:spTree>
    <p:extLst>
      <p:ext uri="{BB962C8B-B14F-4D97-AF65-F5344CB8AC3E}">
        <p14:creationId xmlns:p14="http://schemas.microsoft.com/office/powerpoint/2010/main" val="3574685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BD5C38A-6AAB-46F0-B584-7EABB14889C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 Box 28">
            <a:extLst>
              <a:ext uri="{FF2B5EF4-FFF2-40B4-BE49-F238E27FC236}">
                <a16:creationId xmlns:a16="http://schemas.microsoft.com/office/drawing/2014/main" id="{A884F8E4-CB1A-4B51-9753-28783FB89280}"/>
              </a:ext>
            </a:extLst>
          </p:cNvPr>
          <p:cNvSpPr txBox="1">
            <a:spLocks noChangeArrowheads="1"/>
          </p:cNvSpPr>
          <p:nvPr/>
        </p:nvSpPr>
        <p:spPr bwMode="auto">
          <a:xfrm>
            <a:off x="524256" y="1817554"/>
            <a:ext cx="1114348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20000"/>
              </a:spcBef>
              <a:spcAft>
                <a:spcPct val="0"/>
              </a:spcAft>
            </a:pPr>
            <a:r>
              <a:rPr lang="en-US" altLang="en-US" sz="4000" b="1" dirty="0">
                <a:solidFill>
                  <a:srgbClr val="000066"/>
                </a:solidFill>
                <a:latin typeface="Times New Roman" panose="02020603050405020304" pitchFamily="18" charset="0"/>
              </a:rPr>
              <a:t>    </a:t>
            </a:r>
            <a:r>
              <a:rPr lang="vi-VN" altLang="en-US" sz="4000" b="1" dirty="0">
                <a:solidFill>
                  <a:srgbClr val="000066"/>
                </a:solidFill>
                <a:latin typeface="Times New Roman" panose="02020603050405020304" pitchFamily="18" charset="0"/>
              </a:rPr>
              <a:t>Đối với em, </a:t>
            </a:r>
            <a:r>
              <a:rPr lang="en-US" altLang="en-US" sz="4000" b="1" dirty="0" err="1">
                <a:solidFill>
                  <a:srgbClr val="000066"/>
                </a:solidFill>
                <a:latin typeface="Times New Roman" panose="02020603050405020304" pitchFamily="18" charset="0"/>
              </a:rPr>
              <a:t>mèo</a:t>
            </a:r>
            <a:r>
              <a:rPr lang="vi-VN" altLang="en-US" sz="4000" b="1" dirty="0">
                <a:solidFill>
                  <a:srgbClr val="000066"/>
                </a:solidFill>
                <a:latin typeface="Times New Roman" panose="02020603050405020304" pitchFamily="18" charset="0"/>
              </a:rPr>
              <a:t> như là một thành viên trong gia đình. Chúng em cùng lớn lên, cùng chơi đùa sau những giờ học tập căng thẳng. Gia đình em lúc nào cũng yêu thương, chăm sóc chu đáo để mèo khỏe mạnh, mau lớn. Thương </a:t>
            </a:r>
            <a:r>
              <a:rPr lang="en-US" altLang="en-US" sz="4000" b="1" dirty="0" err="1">
                <a:solidFill>
                  <a:srgbClr val="000066"/>
                </a:solidFill>
                <a:latin typeface="Times New Roman" panose="02020603050405020304" pitchFamily="18" charset="0"/>
              </a:rPr>
              <a:t>em</a:t>
            </a:r>
            <a:r>
              <a:rPr lang="vi-VN" altLang="en-US" sz="4000" b="1" dirty="0">
                <a:solidFill>
                  <a:srgbClr val="000066"/>
                </a:solidFill>
                <a:latin typeface="Times New Roman" panose="02020603050405020304" pitchFamily="18" charset="0"/>
              </a:rPr>
              <a:t> nhiều lắm!</a:t>
            </a:r>
            <a:endParaRPr lang="en-US" altLang="en-US" sz="4000" b="1" dirty="0">
              <a:solidFill>
                <a:srgbClr val="000000"/>
              </a:solidFill>
              <a:latin typeface="Times New Roman" panose="02020603050405020304" pitchFamily="18" charset="0"/>
            </a:endParaRPr>
          </a:p>
        </p:txBody>
      </p:sp>
      <p:sp>
        <p:nvSpPr>
          <p:cNvPr id="23" name="Text Box 29">
            <a:extLst>
              <a:ext uri="{FF2B5EF4-FFF2-40B4-BE49-F238E27FC236}">
                <a16:creationId xmlns:a16="http://schemas.microsoft.com/office/drawing/2014/main" id="{B3FF51BF-F5A2-4CF7-8D37-04036B34507B}"/>
              </a:ext>
            </a:extLst>
          </p:cNvPr>
          <p:cNvSpPr txBox="1">
            <a:spLocks noChangeArrowheads="1"/>
          </p:cNvSpPr>
          <p:nvPr/>
        </p:nvSpPr>
        <p:spPr bwMode="auto">
          <a:xfrm>
            <a:off x="2243328" y="820749"/>
            <a:ext cx="7705344" cy="1107996"/>
          </a:xfrm>
          <a:prstGeom prst="rect">
            <a:avLst/>
          </a:prstGeom>
          <a:noFill/>
          <a:ln w="19050">
            <a:noFill/>
            <a:miter lim="800000"/>
            <a:headEnd/>
            <a:tailEnd/>
          </a:ln>
          <a:effectLst/>
        </p:spPr>
        <p:txBody>
          <a:bodyPr wrap="square">
            <a:spAutoFit/>
          </a:bodyPr>
          <a:lstStyle/>
          <a:p>
            <a:pPr algn="ctr" eaLnBrk="0" fontAlgn="base" hangingPunct="0">
              <a:spcBef>
                <a:spcPct val="50000"/>
              </a:spcBef>
              <a:spcAft>
                <a:spcPct val="0"/>
              </a:spcAft>
            </a:pPr>
            <a:r>
              <a:rPr lang="en-US" altLang="en-US" sz="6600" dirty="0">
                <a:solidFill>
                  <a:srgbClr val="7030A0"/>
                </a:solidFill>
                <a:latin typeface="UTM Sharnay" panose="02040603050506020204" pitchFamily="18" charset="0"/>
              </a:rPr>
              <a:t>BÀI THAM KHẢO</a:t>
            </a:r>
          </a:p>
        </p:txBody>
      </p:sp>
      <p:pic>
        <p:nvPicPr>
          <p:cNvPr id="6" name="Picture 5">
            <a:extLst>
              <a:ext uri="{FF2B5EF4-FFF2-40B4-BE49-F238E27FC236}">
                <a16:creationId xmlns:a16="http://schemas.microsoft.com/office/drawing/2014/main" id="{E6FB6EE7-531D-4C03-A5C2-573DFEF2B251}"/>
              </a:ext>
            </a:extLst>
          </p:cNvPr>
          <p:cNvPicPr>
            <a:picLocks noChangeAspect="1"/>
          </p:cNvPicPr>
          <p:nvPr/>
        </p:nvPicPr>
        <p:blipFill rotWithShape="1">
          <a:blip r:embed="rId3">
            <a:extLst>
              <a:ext uri="{28A0092B-C50C-407E-A947-70E740481C1C}">
                <a14:useLocalDpi xmlns:a14="http://schemas.microsoft.com/office/drawing/2010/main" val="0"/>
              </a:ext>
            </a:extLst>
          </a:blip>
          <a:srcRect t="31550" b="29250"/>
          <a:stretch/>
        </p:blipFill>
        <p:spPr>
          <a:xfrm>
            <a:off x="-12" y="4553712"/>
            <a:ext cx="6096012" cy="2389632"/>
          </a:xfrm>
          <a:prstGeom prst="rect">
            <a:avLst/>
          </a:prstGeom>
        </p:spPr>
      </p:pic>
      <p:pic>
        <p:nvPicPr>
          <p:cNvPr id="24" name="Picture 23">
            <a:extLst>
              <a:ext uri="{FF2B5EF4-FFF2-40B4-BE49-F238E27FC236}">
                <a16:creationId xmlns:a16="http://schemas.microsoft.com/office/drawing/2014/main" id="{20685161-4708-43B7-8C81-22FA7668A4B8}"/>
              </a:ext>
            </a:extLst>
          </p:cNvPr>
          <p:cNvPicPr>
            <a:picLocks noChangeAspect="1"/>
          </p:cNvPicPr>
          <p:nvPr/>
        </p:nvPicPr>
        <p:blipFill rotWithShape="1">
          <a:blip r:embed="rId3">
            <a:extLst>
              <a:ext uri="{28A0092B-C50C-407E-A947-70E740481C1C}">
                <a14:useLocalDpi xmlns:a14="http://schemas.microsoft.com/office/drawing/2010/main" val="0"/>
              </a:ext>
            </a:extLst>
          </a:blip>
          <a:srcRect t="31550" b="29250"/>
          <a:stretch/>
        </p:blipFill>
        <p:spPr>
          <a:xfrm flipH="1">
            <a:off x="6096000" y="4553712"/>
            <a:ext cx="6096012" cy="2389632"/>
          </a:xfrm>
          <a:prstGeom prst="rect">
            <a:avLst/>
          </a:prstGeom>
        </p:spPr>
      </p:pic>
    </p:spTree>
    <p:extLst>
      <p:ext uri="{BB962C8B-B14F-4D97-AF65-F5344CB8AC3E}">
        <p14:creationId xmlns:p14="http://schemas.microsoft.com/office/powerpoint/2010/main" val="3525072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ppt_x</p:attrName>
                                        </p:attrNameLst>
                                      </p:cBhvr>
                                      <p:tavLst>
                                        <p:tav tm="0">
                                          <p:val>
                                            <p:strVal val="#ppt_x-.2"/>
                                          </p:val>
                                        </p:tav>
                                        <p:tav tm="100000">
                                          <p:val>
                                            <p:strVal val="#ppt_x"/>
                                          </p:val>
                                        </p:tav>
                                      </p:tavLst>
                                    </p:anim>
                                    <p:anim calcmode="lin" valueType="num">
                                      <p:cBhvr>
                                        <p:cTn id="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heckerboard(across)">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22A59264-7E22-4CE8-9B46-118B94390C27}"/>
              </a:ext>
            </a:extLst>
          </p:cNvPr>
          <p:cNvPicPr>
            <a:picLocks noChangeAspect="1"/>
          </p:cNvPicPr>
          <p:nvPr/>
        </p:nvPicPr>
        <p:blipFill rotWithShape="1">
          <a:blip r:embed="rId2">
            <a:extLst>
              <a:ext uri="{28A0092B-C50C-407E-A947-70E740481C1C}">
                <a14:useLocalDpi xmlns:a14="http://schemas.microsoft.com/office/drawing/2010/main" val="0"/>
              </a:ext>
            </a:extLst>
          </a:blip>
          <a:srcRect r="31870" b="24155"/>
          <a:stretch/>
        </p:blipFill>
        <p:spPr>
          <a:xfrm>
            <a:off x="399535" y="636372"/>
            <a:ext cx="5101409" cy="5679083"/>
          </a:xfrm>
          <a:prstGeom prst="rect">
            <a:avLst/>
          </a:prstGeom>
        </p:spPr>
      </p:pic>
      <p:pic>
        <p:nvPicPr>
          <p:cNvPr id="5" name="Picture 4">
            <a:extLst>
              <a:ext uri="{FF2B5EF4-FFF2-40B4-BE49-F238E27FC236}">
                <a16:creationId xmlns:a16="http://schemas.microsoft.com/office/drawing/2014/main" id="{5B63D5D0-9E84-4B49-8795-901D17349431}"/>
              </a:ext>
            </a:extLst>
          </p:cNvPr>
          <p:cNvPicPr>
            <a:picLocks noChangeAspect="1"/>
          </p:cNvPicPr>
          <p:nvPr/>
        </p:nvPicPr>
        <p:blipFill rotWithShape="1">
          <a:blip r:embed="rId2">
            <a:extLst>
              <a:ext uri="{28A0092B-C50C-407E-A947-70E740481C1C}">
                <a14:useLocalDpi xmlns:a14="http://schemas.microsoft.com/office/drawing/2010/main" val="0"/>
              </a:ext>
            </a:extLst>
          </a:blip>
          <a:srcRect l="65540" b="60266"/>
          <a:stretch/>
        </p:blipFill>
        <p:spPr>
          <a:xfrm flipV="1">
            <a:off x="8863584" y="2844493"/>
            <a:ext cx="2928880" cy="3377134"/>
          </a:xfrm>
          <a:prstGeom prst="rect">
            <a:avLst/>
          </a:prstGeom>
        </p:spPr>
      </p:pic>
      <p:grpSp>
        <p:nvGrpSpPr>
          <p:cNvPr id="8" name="Group 7">
            <a:extLst>
              <a:ext uri="{FF2B5EF4-FFF2-40B4-BE49-F238E27FC236}">
                <a16:creationId xmlns:a16="http://schemas.microsoft.com/office/drawing/2014/main" id="{36CF6F7E-F6E7-4747-A0C9-80BE5C4A1665}"/>
              </a:ext>
            </a:extLst>
          </p:cNvPr>
          <p:cNvGrpSpPr/>
          <p:nvPr/>
        </p:nvGrpSpPr>
        <p:grpSpPr>
          <a:xfrm>
            <a:off x="3731590" y="884243"/>
            <a:ext cx="7293103" cy="5337384"/>
            <a:chOff x="406701" y="1484051"/>
            <a:chExt cx="10959860" cy="5337384"/>
          </a:xfrm>
        </p:grpSpPr>
        <p:sp>
          <p:nvSpPr>
            <p:cNvPr id="9" name="TextBox 8">
              <a:extLst>
                <a:ext uri="{FF2B5EF4-FFF2-40B4-BE49-F238E27FC236}">
                  <a16:creationId xmlns:a16="http://schemas.microsoft.com/office/drawing/2014/main" id="{B5082177-E320-4441-B7B9-3F801138792F}"/>
                </a:ext>
              </a:extLst>
            </p:cNvPr>
            <p:cNvSpPr txBox="1"/>
            <p:nvPr/>
          </p:nvSpPr>
          <p:spPr>
            <a:xfrm>
              <a:off x="623616" y="1620011"/>
              <a:ext cx="10742945" cy="5201424"/>
            </a:xfrm>
            <a:prstGeom prst="rect">
              <a:avLst/>
            </a:prstGeom>
            <a:noFill/>
          </p:spPr>
          <p:txBody>
            <a:bodyPr wrap="square" rtlCol="0">
              <a:spAutoFit/>
            </a:bodyPr>
            <a:lstStyle/>
            <a:p>
              <a:pPr algn="ctr"/>
              <a:r>
                <a:rPr lang="en-US" sz="16600" dirty="0">
                  <a:solidFill>
                    <a:srgbClr val="0F516E"/>
                  </a:solidFill>
                  <a:latin typeface="UTM Sharnay" panose="02040603050506020204" pitchFamily="18" charset="0"/>
                </a:rPr>
                <a:t>CỦNG CỐ</a:t>
              </a:r>
            </a:p>
          </p:txBody>
        </p:sp>
        <p:sp>
          <p:nvSpPr>
            <p:cNvPr id="10" name="TextBox 9">
              <a:extLst>
                <a:ext uri="{FF2B5EF4-FFF2-40B4-BE49-F238E27FC236}">
                  <a16:creationId xmlns:a16="http://schemas.microsoft.com/office/drawing/2014/main" id="{BBDE47F7-4B01-4C50-A640-ECB6C20CD80C}"/>
                </a:ext>
              </a:extLst>
            </p:cNvPr>
            <p:cNvSpPr txBox="1"/>
            <p:nvPr/>
          </p:nvSpPr>
          <p:spPr>
            <a:xfrm>
              <a:off x="406701" y="1484051"/>
              <a:ext cx="10742948" cy="5201424"/>
            </a:xfrm>
            <a:prstGeom prst="rect">
              <a:avLst/>
            </a:prstGeom>
            <a:noFill/>
          </p:spPr>
          <p:txBody>
            <a:bodyPr wrap="square" rtlCol="0">
              <a:spAutoFit/>
            </a:bodyPr>
            <a:lstStyle/>
            <a:p>
              <a:pPr algn="ctr"/>
              <a:r>
                <a:rPr lang="en-US" sz="16600" dirty="0">
                  <a:solidFill>
                    <a:schemeClr val="accent2">
                      <a:lumMod val="60000"/>
                      <a:lumOff val="40000"/>
                    </a:schemeClr>
                  </a:solidFill>
                  <a:latin typeface="UTM Sharnay" panose="02040603050506020204" pitchFamily="18" charset="0"/>
                </a:rPr>
                <a:t>CỦNG</a:t>
              </a:r>
            </a:p>
            <a:p>
              <a:pPr algn="ctr"/>
              <a:r>
                <a:rPr lang="en-US" sz="16600" dirty="0">
                  <a:solidFill>
                    <a:schemeClr val="accent2">
                      <a:lumMod val="60000"/>
                      <a:lumOff val="40000"/>
                    </a:schemeClr>
                  </a:solidFill>
                  <a:latin typeface="UTM Sharnay" panose="02040603050506020204" pitchFamily="18" charset="0"/>
                </a:rPr>
                <a:t>CỐ</a:t>
              </a:r>
            </a:p>
          </p:txBody>
        </p:sp>
      </p:grpSp>
    </p:spTree>
    <p:extLst>
      <p:ext uri="{BB962C8B-B14F-4D97-AF65-F5344CB8AC3E}">
        <p14:creationId xmlns:p14="http://schemas.microsoft.com/office/powerpoint/2010/main" val="27620176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8E18389-D24F-4193-9D58-4CD3BAD259EA}"/>
              </a:ext>
            </a:extLst>
          </p:cNvPr>
          <p:cNvPicPr>
            <a:picLocks noChangeAspect="1"/>
          </p:cNvPicPr>
          <p:nvPr/>
        </p:nvPicPr>
        <p:blipFill rotWithShape="1">
          <a:blip r:embed="rId2">
            <a:extLst>
              <a:ext uri="{28A0092B-C50C-407E-A947-70E740481C1C}">
                <a14:useLocalDpi xmlns:a14="http://schemas.microsoft.com/office/drawing/2010/main" val="0"/>
              </a:ext>
            </a:extLst>
          </a:blip>
          <a:srcRect r="64875"/>
          <a:stretch/>
        </p:blipFill>
        <p:spPr>
          <a:xfrm>
            <a:off x="399535" y="636374"/>
            <a:ext cx="3489713" cy="5487600"/>
          </a:xfrm>
          <a:prstGeom prst="rect">
            <a:avLst/>
          </a:prstGeom>
        </p:spPr>
      </p:pic>
      <p:grpSp>
        <p:nvGrpSpPr>
          <p:cNvPr id="8" name="Group 7">
            <a:extLst>
              <a:ext uri="{FF2B5EF4-FFF2-40B4-BE49-F238E27FC236}">
                <a16:creationId xmlns:a16="http://schemas.microsoft.com/office/drawing/2014/main" id="{36CF6F7E-F6E7-4747-A0C9-80BE5C4A1665}"/>
              </a:ext>
            </a:extLst>
          </p:cNvPr>
          <p:cNvGrpSpPr/>
          <p:nvPr/>
        </p:nvGrpSpPr>
        <p:grpSpPr>
          <a:xfrm>
            <a:off x="1376295" y="1040094"/>
            <a:ext cx="6048633" cy="6561768"/>
            <a:chOff x="413821" y="1521551"/>
            <a:chExt cx="10952740" cy="6561768"/>
          </a:xfrm>
        </p:grpSpPr>
        <p:sp>
          <p:nvSpPr>
            <p:cNvPr id="9" name="TextBox 8">
              <a:extLst>
                <a:ext uri="{FF2B5EF4-FFF2-40B4-BE49-F238E27FC236}">
                  <a16:creationId xmlns:a16="http://schemas.microsoft.com/office/drawing/2014/main" id="{B5082177-E320-4441-B7B9-3F801138792F}"/>
                </a:ext>
              </a:extLst>
            </p:cNvPr>
            <p:cNvSpPr txBox="1"/>
            <p:nvPr/>
          </p:nvSpPr>
          <p:spPr>
            <a:xfrm>
              <a:off x="623616" y="1620011"/>
              <a:ext cx="10742945" cy="6463308"/>
            </a:xfrm>
            <a:prstGeom prst="rect">
              <a:avLst/>
            </a:prstGeom>
            <a:noFill/>
          </p:spPr>
          <p:txBody>
            <a:bodyPr wrap="square" rtlCol="0">
              <a:spAutoFit/>
            </a:bodyPr>
            <a:lstStyle/>
            <a:p>
              <a:pPr algn="ctr"/>
              <a:r>
                <a:rPr lang="en-US" sz="13800" dirty="0">
                  <a:solidFill>
                    <a:srgbClr val="0F516E"/>
                  </a:solidFill>
                  <a:latin typeface="UTM Sharnay" panose="02040603050506020204" pitchFamily="18" charset="0"/>
                </a:rPr>
                <a:t>KHỞI</a:t>
              </a:r>
            </a:p>
            <a:p>
              <a:pPr algn="ctr"/>
              <a:r>
                <a:rPr lang="en-US" sz="13800" dirty="0">
                  <a:solidFill>
                    <a:srgbClr val="0F516E"/>
                  </a:solidFill>
                  <a:latin typeface="UTM Sharnay" panose="02040603050506020204" pitchFamily="18" charset="0"/>
                </a:rPr>
                <a:t>ĐỘNG</a:t>
              </a:r>
            </a:p>
          </p:txBody>
        </p:sp>
        <p:sp>
          <p:nvSpPr>
            <p:cNvPr id="10" name="TextBox 9">
              <a:extLst>
                <a:ext uri="{FF2B5EF4-FFF2-40B4-BE49-F238E27FC236}">
                  <a16:creationId xmlns:a16="http://schemas.microsoft.com/office/drawing/2014/main" id="{BBDE47F7-4B01-4C50-A640-ECB6C20CD80C}"/>
                </a:ext>
              </a:extLst>
            </p:cNvPr>
            <p:cNvSpPr txBox="1"/>
            <p:nvPr/>
          </p:nvSpPr>
          <p:spPr>
            <a:xfrm>
              <a:off x="413821" y="1521551"/>
              <a:ext cx="10742947" cy="6463308"/>
            </a:xfrm>
            <a:prstGeom prst="rect">
              <a:avLst/>
            </a:prstGeom>
            <a:noFill/>
          </p:spPr>
          <p:txBody>
            <a:bodyPr wrap="square" rtlCol="0">
              <a:spAutoFit/>
            </a:bodyPr>
            <a:lstStyle/>
            <a:p>
              <a:pPr algn="ctr"/>
              <a:r>
                <a:rPr lang="en-US" sz="13800" dirty="0">
                  <a:solidFill>
                    <a:schemeClr val="accent2">
                      <a:lumMod val="60000"/>
                      <a:lumOff val="40000"/>
                    </a:schemeClr>
                  </a:solidFill>
                  <a:latin typeface="UTM Sharnay" panose="02040603050506020204" pitchFamily="18" charset="0"/>
                </a:rPr>
                <a:t>KHỞI ĐỘNG</a:t>
              </a:r>
            </a:p>
          </p:txBody>
        </p:sp>
      </p:grpSp>
      <p:pic>
        <p:nvPicPr>
          <p:cNvPr id="12" name="Picture 11">
            <a:extLst>
              <a:ext uri="{FF2B5EF4-FFF2-40B4-BE49-F238E27FC236}">
                <a16:creationId xmlns:a16="http://schemas.microsoft.com/office/drawing/2014/main" id="{A5D7C905-3F0B-4309-A483-F826C3BC9A68}"/>
              </a:ext>
            </a:extLst>
          </p:cNvPr>
          <p:cNvPicPr>
            <a:picLocks noChangeAspect="1"/>
          </p:cNvPicPr>
          <p:nvPr/>
        </p:nvPicPr>
        <p:blipFill rotWithShape="1">
          <a:blip r:embed="rId2">
            <a:extLst>
              <a:ext uri="{28A0092B-C50C-407E-A947-70E740481C1C}">
                <a14:useLocalDpi xmlns:a14="http://schemas.microsoft.com/office/drawing/2010/main" val="0"/>
              </a:ext>
            </a:extLst>
          </a:blip>
          <a:srcRect l="67290" t="-920" r="-990" b="29692"/>
          <a:stretch/>
        </p:blipFill>
        <p:spPr>
          <a:xfrm>
            <a:off x="6956446" y="354211"/>
            <a:ext cx="4994514" cy="5830723"/>
          </a:xfrm>
          <a:prstGeom prst="rect">
            <a:avLst/>
          </a:prstGeom>
        </p:spPr>
      </p:pic>
    </p:spTree>
    <p:extLst>
      <p:ext uri="{BB962C8B-B14F-4D97-AF65-F5344CB8AC3E}">
        <p14:creationId xmlns:p14="http://schemas.microsoft.com/office/powerpoint/2010/main" val="1382391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 Box 4">
            <a:extLst>
              <a:ext uri="{FF2B5EF4-FFF2-40B4-BE49-F238E27FC236}">
                <a16:creationId xmlns:a16="http://schemas.microsoft.com/office/drawing/2014/main" id="{63836AEC-9501-4DF4-B951-6117B0A9C04D}"/>
              </a:ext>
            </a:extLst>
          </p:cNvPr>
          <p:cNvSpPr txBox="1">
            <a:spLocks noChangeArrowheads="1"/>
          </p:cNvSpPr>
          <p:nvPr/>
        </p:nvSpPr>
        <p:spPr bwMode="auto">
          <a:xfrm>
            <a:off x="409883" y="680893"/>
            <a:ext cx="1121693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en-US" altLang="en-US" sz="3500" b="1" dirty="0">
                <a:solidFill>
                  <a:srgbClr val="CC3300"/>
                </a:solidFill>
                <a:latin typeface="Times New Roman" panose="02020603050405020304" pitchFamily="18" charset="0"/>
              </a:rPr>
              <a:t>1/ </a:t>
            </a:r>
            <a:r>
              <a:rPr lang="en-US" altLang="en-US" sz="3500" b="1" dirty="0" err="1">
                <a:solidFill>
                  <a:srgbClr val="CC3300"/>
                </a:solidFill>
                <a:latin typeface="Times New Roman" panose="02020603050405020304" pitchFamily="18" charset="0"/>
              </a:rPr>
              <a:t>Trong</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hai</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đoạn</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văn</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sau</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đoạn</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nào</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là</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đoạn</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mở</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bài</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gián</a:t>
            </a:r>
            <a:r>
              <a:rPr lang="en-US" altLang="en-US" sz="3500" b="1" dirty="0">
                <a:solidFill>
                  <a:srgbClr val="CC3300"/>
                </a:solidFill>
                <a:latin typeface="Times New Roman" panose="02020603050405020304" pitchFamily="18" charset="0"/>
              </a:rPr>
              <a:t> </a:t>
            </a:r>
            <a:r>
              <a:rPr lang="en-US" altLang="en-US" sz="3500" b="1" dirty="0" err="1">
                <a:solidFill>
                  <a:srgbClr val="CC3300"/>
                </a:solidFill>
                <a:latin typeface="Times New Roman" panose="02020603050405020304" pitchFamily="18" charset="0"/>
              </a:rPr>
              <a:t>tiếp</a:t>
            </a:r>
            <a:r>
              <a:rPr lang="en-US" altLang="en-US" sz="3500" b="1" dirty="0">
                <a:solidFill>
                  <a:srgbClr val="CC3300"/>
                </a:solidFill>
                <a:latin typeface="Times New Roman" panose="02020603050405020304" pitchFamily="18" charset="0"/>
              </a:rPr>
              <a:t> ?</a:t>
            </a:r>
          </a:p>
        </p:txBody>
      </p:sp>
      <p:sp>
        <p:nvSpPr>
          <p:cNvPr id="12" name="Text Box 6">
            <a:extLst>
              <a:ext uri="{FF2B5EF4-FFF2-40B4-BE49-F238E27FC236}">
                <a16:creationId xmlns:a16="http://schemas.microsoft.com/office/drawing/2014/main" id="{5436861D-B7CB-4A32-A5BB-CC1D2E97CC41}"/>
              </a:ext>
            </a:extLst>
          </p:cNvPr>
          <p:cNvSpPr txBox="1">
            <a:spLocks noChangeArrowheads="1"/>
          </p:cNvSpPr>
          <p:nvPr/>
        </p:nvSpPr>
        <p:spPr bwMode="auto">
          <a:xfrm>
            <a:off x="433936" y="2039124"/>
            <a:ext cx="1132412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3500" b="1" dirty="0">
                <a:solidFill>
                  <a:srgbClr val="800080"/>
                </a:solidFill>
                <a:latin typeface="Times New Roman" panose="02020603050405020304" pitchFamily="18" charset="0"/>
              </a:rPr>
              <a:t>a.</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Phương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đông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vừa</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ửng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hồng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không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gian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vẫn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còn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mờ</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ảo</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bởi</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màn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sương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đêm</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còn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giăng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kính</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Bỗng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một</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tiếng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gà</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gáy</a:t>
            </a:r>
            <a:r>
              <a:rPr lang="en-US" altLang="en-US" sz="3500" b="1" dirty="0">
                <a:solidFill>
                  <a:srgbClr val="000099"/>
                </a:solidFill>
                <a:latin typeface="Times New Roman" panose="02020603050405020304" pitchFamily="18" charset="0"/>
              </a:rPr>
              <a:t> vang </a:t>
            </a:r>
            <a:r>
              <a:rPr lang="en-US" altLang="en-US" sz="3500" b="1" dirty="0" err="1">
                <a:solidFill>
                  <a:srgbClr val="000099"/>
                </a:solidFill>
                <a:latin typeface="Times New Roman" panose="02020603050405020304" pitchFamily="18" charset="0"/>
              </a:rPr>
              <a:t>động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xé</a:t>
            </a:r>
            <a:r>
              <a:rPr lang="en-US" altLang="en-US" sz="3500" b="1" dirty="0">
                <a:solidFill>
                  <a:srgbClr val="000099"/>
                </a:solidFill>
                <a:latin typeface="Times New Roman" panose="02020603050405020304" pitchFamily="18" charset="0"/>
              </a:rPr>
              <a:t> tan </a:t>
            </a:r>
            <a:r>
              <a:rPr lang="en-US" altLang="en-US" sz="3500" b="1" dirty="0" err="1">
                <a:solidFill>
                  <a:srgbClr val="000099"/>
                </a:solidFill>
                <a:latin typeface="Times New Roman" panose="02020603050405020304" pitchFamily="18" charset="0"/>
              </a:rPr>
              <a:t>màn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sương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sớm</a:t>
            </a:r>
            <a:r>
              <a:rPr lang="en-US" altLang="en-US" sz="3500" b="1" dirty="0">
                <a:solidFill>
                  <a:srgbClr val="000099"/>
                </a:solidFill>
                <a:latin typeface="Times New Roman" panose="02020603050405020304" pitchFamily="18" charset="0"/>
              </a:rPr>
              <a:t>:“Ò…ó…o!”. </a:t>
            </a:r>
            <a:r>
              <a:rPr lang="en-US" altLang="en-US" sz="3500" b="1" dirty="0" err="1">
                <a:solidFill>
                  <a:srgbClr val="000099"/>
                </a:solidFill>
                <a:latin typeface="Times New Roman" panose="02020603050405020304" pitchFamily="18" charset="0"/>
              </a:rPr>
              <a:t>Đó</a:t>
            </a:r>
            <a:r>
              <a:rPr lang="en-US" altLang="en-US" sz="3500" b="1" dirty="0">
                <a:solidFill>
                  <a:srgbClr val="000099"/>
                </a:solidFill>
                <a:latin typeface="Times New Roman" panose="02020603050405020304" pitchFamily="18" charset="0"/>
              </a:rPr>
              <a:t> là </a:t>
            </a:r>
            <a:r>
              <a:rPr lang="en-US" altLang="en-US" sz="3500" b="1" dirty="0" err="1">
                <a:solidFill>
                  <a:srgbClr val="000099"/>
                </a:solidFill>
                <a:latin typeface="Times New Roman" panose="02020603050405020304" pitchFamily="18" charset="0"/>
              </a:rPr>
              <a:t>tiếng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gáy</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của</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chú</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gà</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trống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nhà</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em</a:t>
            </a:r>
            <a:r>
              <a:rPr lang="en-US" altLang="en-US" sz="3500" b="1" dirty="0">
                <a:solidFill>
                  <a:srgbClr val="000099"/>
                </a:solidFill>
                <a:latin typeface="Times New Roman" panose="02020603050405020304" pitchFamily="18" charset="0"/>
              </a:rPr>
              <a:t>.</a:t>
            </a:r>
            <a:endParaRPr lang="en-US" altLang="en-US" sz="3500" dirty="0">
              <a:solidFill>
                <a:srgbClr val="000099"/>
              </a:solidFill>
              <a:latin typeface="Times New Roman" panose="02020603050405020304" pitchFamily="18" charset="0"/>
            </a:endParaRPr>
          </a:p>
        </p:txBody>
      </p:sp>
      <p:sp>
        <p:nvSpPr>
          <p:cNvPr id="13" name="Text Box 7">
            <a:extLst>
              <a:ext uri="{FF2B5EF4-FFF2-40B4-BE49-F238E27FC236}">
                <a16:creationId xmlns:a16="http://schemas.microsoft.com/office/drawing/2014/main" id="{A768F711-B137-47CC-BE60-A612E276F779}"/>
              </a:ext>
            </a:extLst>
          </p:cNvPr>
          <p:cNvSpPr txBox="1">
            <a:spLocks noChangeArrowheads="1"/>
          </p:cNvSpPr>
          <p:nvPr/>
        </p:nvSpPr>
        <p:spPr bwMode="auto">
          <a:xfrm>
            <a:off x="508503" y="4583162"/>
            <a:ext cx="111183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3500" b="1" dirty="0">
                <a:solidFill>
                  <a:srgbClr val="800080"/>
                </a:solidFill>
                <a:latin typeface="Times New Roman" panose="02020603050405020304" pitchFamily="18" charset="0"/>
              </a:rPr>
              <a:t>b.</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Đê</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tạo</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nguồn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thu</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nhập</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cho</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gia</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đình</a:t>
            </a:r>
            <a:r>
              <a:rPr lang="en-US" altLang="en-US" sz="3500" b="1" dirty="0">
                <a:solidFill>
                  <a:srgbClr val="000099"/>
                </a:solidFill>
                <a:latin typeface="Times New Roman" panose="02020603050405020304" pitchFamily="18" charset="0"/>
              </a:rPr>
              <a:t>, mẹ </a:t>
            </a:r>
            <a:r>
              <a:rPr lang="en-US" altLang="en-US" sz="3500" b="1" dirty="0" err="1">
                <a:solidFill>
                  <a:srgbClr val="000099"/>
                </a:solidFill>
                <a:latin typeface="Times New Roman" panose="02020603050405020304" pitchFamily="18" charset="0"/>
              </a:rPr>
              <a:t>em</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nuôi</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một</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đàn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gà</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Trong</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đàn</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gà</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đó</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em</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thích</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nhất</a:t>
            </a:r>
            <a:r>
              <a:rPr lang="en-US" altLang="en-US" sz="3500" b="1" dirty="0">
                <a:solidFill>
                  <a:srgbClr val="000099"/>
                </a:solidFill>
                <a:latin typeface="Times New Roman" panose="02020603050405020304" pitchFamily="18" charset="0"/>
              </a:rPr>
              <a:t> là </a:t>
            </a:r>
            <a:r>
              <a:rPr lang="en-US" altLang="en-US" sz="3500" b="1" dirty="0" err="1">
                <a:solidFill>
                  <a:srgbClr val="000099"/>
                </a:solidFill>
                <a:latin typeface="Times New Roman" panose="02020603050405020304" pitchFamily="18" charset="0"/>
              </a:rPr>
              <a:t>chú</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gà</a:t>
            </a:r>
            <a:r>
              <a:rPr lang="en-US" altLang="en-US" sz="3500" b="1" dirty="0">
                <a:solidFill>
                  <a:srgbClr val="000099"/>
                </a:solidFill>
                <a:latin typeface="Times New Roman" panose="02020603050405020304" pitchFamily="18" charset="0"/>
              </a:rPr>
              <a:t> </a:t>
            </a:r>
            <a:r>
              <a:rPr lang="en-US" altLang="en-US" sz="3500" b="1" dirty="0" err="1">
                <a:solidFill>
                  <a:srgbClr val="000099"/>
                </a:solidFill>
                <a:latin typeface="Times New Roman" panose="02020603050405020304" pitchFamily="18" charset="0"/>
              </a:rPr>
              <a:t>trống</a:t>
            </a:r>
            <a:r>
              <a:rPr lang="en-US" altLang="en-US" sz="3500" b="1" dirty="0">
                <a:solidFill>
                  <a:srgbClr val="000099"/>
                </a:solidFill>
                <a:latin typeface="Times New Roman" panose="02020603050405020304" pitchFamily="18" charset="0"/>
              </a:rPr>
              <a:t>.</a:t>
            </a:r>
            <a:endParaRPr lang="en-US" altLang="en-US" sz="3500" dirty="0">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26181473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xit" presetSubtype="0" fill="hold" grpId="1"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5">
            <a:extLst>
              <a:ext uri="{FF2B5EF4-FFF2-40B4-BE49-F238E27FC236}">
                <a16:creationId xmlns:a16="http://schemas.microsoft.com/office/drawing/2014/main" id="{C68BCC92-9031-4580-976C-43D9ADB146C5}"/>
              </a:ext>
            </a:extLst>
          </p:cNvPr>
          <p:cNvSpPr txBox="1">
            <a:spLocks noChangeArrowheads="1"/>
          </p:cNvSpPr>
          <p:nvPr/>
        </p:nvSpPr>
        <p:spPr bwMode="auto">
          <a:xfrm>
            <a:off x="488298" y="876610"/>
            <a:ext cx="111957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en-US" altLang="en-US" sz="3200" b="1" dirty="0">
                <a:solidFill>
                  <a:srgbClr val="CC3300"/>
                </a:solidFill>
                <a:latin typeface="Times New Roman" panose="02020603050405020304" pitchFamily="18" charset="0"/>
              </a:rPr>
              <a:t>2/  </a:t>
            </a:r>
            <a:r>
              <a:rPr lang="en-US" altLang="en-US" sz="3200" b="1" dirty="0" err="1">
                <a:solidFill>
                  <a:srgbClr val="CC3300"/>
                </a:solidFill>
                <a:latin typeface="Times New Roman" panose="02020603050405020304" pitchFamily="18" charset="0"/>
              </a:rPr>
              <a:t>Trong</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hai</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đoạn</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văn</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sau</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đoạn</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nào</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là</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đoạn</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kết</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bài</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mở</a:t>
            </a:r>
            <a:r>
              <a:rPr lang="en-US" altLang="en-US" sz="3200" b="1" dirty="0">
                <a:solidFill>
                  <a:srgbClr val="CC3300"/>
                </a:solidFill>
                <a:latin typeface="Times New Roman" panose="02020603050405020304" pitchFamily="18" charset="0"/>
              </a:rPr>
              <a:t> </a:t>
            </a:r>
            <a:r>
              <a:rPr lang="en-US" altLang="en-US" sz="3200" b="1" dirty="0" err="1">
                <a:solidFill>
                  <a:srgbClr val="CC3300"/>
                </a:solidFill>
                <a:latin typeface="Times New Roman" panose="02020603050405020304" pitchFamily="18" charset="0"/>
              </a:rPr>
              <a:t>rộng</a:t>
            </a:r>
            <a:r>
              <a:rPr lang="en-US" altLang="en-US" sz="3200" b="1" dirty="0">
                <a:solidFill>
                  <a:srgbClr val="CC3300"/>
                </a:solidFill>
                <a:latin typeface="Times New Roman" panose="02020603050405020304" pitchFamily="18" charset="0"/>
              </a:rPr>
              <a:t> ?</a:t>
            </a:r>
          </a:p>
        </p:txBody>
      </p:sp>
      <p:sp>
        <p:nvSpPr>
          <p:cNvPr id="8" name="Text Box 6">
            <a:extLst>
              <a:ext uri="{FF2B5EF4-FFF2-40B4-BE49-F238E27FC236}">
                <a16:creationId xmlns:a16="http://schemas.microsoft.com/office/drawing/2014/main" id="{33183FE6-74A4-4526-A4B8-24BFAD2AAA94}"/>
              </a:ext>
            </a:extLst>
          </p:cNvPr>
          <p:cNvSpPr txBox="1">
            <a:spLocks noChangeArrowheads="1"/>
          </p:cNvSpPr>
          <p:nvPr/>
        </p:nvSpPr>
        <p:spPr bwMode="auto">
          <a:xfrm>
            <a:off x="523856" y="2667283"/>
            <a:ext cx="1112461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en-US" altLang="en-US" sz="3200" b="1" dirty="0">
                <a:solidFill>
                  <a:srgbClr val="800080"/>
                </a:solidFill>
                <a:latin typeface="Times New Roman" panose="02020603050405020304" pitchFamily="18" charset="0"/>
              </a:rPr>
              <a:t>b.</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Chú</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gà</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trống</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vừa</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đẹp</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vừa</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oai</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vệ</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va</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dũng</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mãnh</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Ngoài</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ra</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chú</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còn</a:t>
            </a:r>
            <a:r>
              <a:rPr lang="en-US" altLang="en-US" sz="3200" b="1" dirty="0">
                <a:solidFill>
                  <a:srgbClr val="000099"/>
                </a:solidFill>
                <a:latin typeface="Times New Roman" panose="02020603050405020304" pitchFamily="18" charset="0"/>
              </a:rPr>
              <a:t> là </a:t>
            </a:r>
            <a:r>
              <a:rPr lang="en-US" altLang="en-US" sz="3200" b="1" dirty="0" err="1">
                <a:solidFill>
                  <a:srgbClr val="000099"/>
                </a:solidFill>
                <a:latin typeface="Times New Roman" panose="02020603050405020304" pitchFamily="18" charset="0"/>
              </a:rPr>
              <a:t>chiếc</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đồng</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hô</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báo</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thức</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chính</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xác</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vui</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nhộn</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sống</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động</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nhất</a:t>
            </a:r>
            <a:r>
              <a:rPr lang="en-US" altLang="en-US" sz="3200" b="1" dirty="0">
                <a:solidFill>
                  <a:srgbClr val="000099"/>
                </a:solidFill>
                <a:latin typeface="Times New Roman" panose="02020603050405020304" pitchFamily="18" charset="0"/>
              </a:rPr>
              <a:t> mà </a:t>
            </a:r>
            <a:r>
              <a:rPr lang="en-US" altLang="en-US" sz="3200" b="1" dirty="0" err="1">
                <a:solidFill>
                  <a:srgbClr val="000099"/>
                </a:solidFill>
                <a:latin typeface="Times New Roman" panose="02020603050405020304" pitchFamily="18" charset="0"/>
              </a:rPr>
              <a:t>các</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hãng</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đồng</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hô</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hiện</a:t>
            </a:r>
            <a:r>
              <a:rPr lang="en-US" altLang="en-US" sz="3200" b="1" dirty="0">
                <a:solidFill>
                  <a:srgbClr val="000099"/>
                </a:solidFill>
                <a:latin typeface="Times New Roman" panose="02020603050405020304" pitchFamily="18" charset="0"/>
              </a:rPr>
              <a:t> nay </a:t>
            </a:r>
            <a:r>
              <a:rPr lang="en-US" altLang="en-US" sz="3200" b="1" dirty="0" err="1">
                <a:solidFill>
                  <a:srgbClr val="000099"/>
                </a:solidFill>
                <a:latin typeface="Times New Roman" panose="02020603050405020304" pitchFamily="18" charset="0"/>
              </a:rPr>
              <a:t>chẳng</a:t>
            </a:r>
            <a:r>
              <a:rPr lang="en-US" altLang="en-US" sz="3200" b="1" dirty="0">
                <a:solidFill>
                  <a:srgbClr val="000099"/>
                </a:solidFill>
                <a:latin typeface="Times New Roman" panose="02020603050405020304" pitchFamily="18" charset="0"/>
              </a:rPr>
              <a:t> bao </a:t>
            </a:r>
            <a:r>
              <a:rPr lang="en-US" altLang="en-US" sz="3200" b="1" dirty="0" err="1">
                <a:solidFill>
                  <a:srgbClr val="000099"/>
                </a:solidFill>
                <a:latin typeface="Times New Roman" panose="02020603050405020304" pitchFamily="18" charset="0"/>
              </a:rPr>
              <a:t>giơ</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tạo</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ra</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được</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Vì</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vậy</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em</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chăm</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sóc</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chú</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thật</a:t>
            </a:r>
            <a:r>
              <a:rPr lang="en-US" altLang="en-US" sz="3200" b="1" dirty="0">
                <a:solidFill>
                  <a:srgbClr val="000099"/>
                </a:solidFill>
                <a:latin typeface="Times New Roman" panose="02020603050405020304" pitchFamily="18" charset="0"/>
              </a:rPr>
              <a:t> chu </a:t>
            </a:r>
            <a:r>
              <a:rPr lang="en-US" altLang="en-US" sz="3200" b="1" dirty="0" err="1">
                <a:solidFill>
                  <a:srgbClr val="000099"/>
                </a:solidFill>
                <a:latin typeface="Times New Roman" panose="02020603050405020304" pitchFamily="18" charset="0"/>
              </a:rPr>
              <a:t>đáo</a:t>
            </a:r>
            <a:r>
              <a:rPr lang="en-US" altLang="en-US" sz="3200" b="1" dirty="0">
                <a:solidFill>
                  <a:srgbClr val="000099"/>
                </a:solidFill>
                <a:latin typeface="Times New Roman" panose="02020603050405020304" pitchFamily="18" charset="0"/>
              </a:rPr>
              <a:t>.</a:t>
            </a:r>
          </a:p>
        </p:txBody>
      </p:sp>
      <p:sp>
        <p:nvSpPr>
          <p:cNvPr id="9" name="Text Box 7">
            <a:extLst>
              <a:ext uri="{FF2B5EF4-FFF2-40B4-BE49-F238E27FC236}">
                <a16:creationId xmlns:a16="http://schemas.microsoft.com/office/drawing/2014/main" id="{F328627F-EDDB-4A62-AE7C-F53D6777DECF}"/>
              </a:ext>
            </a:extLst>
          </p:cNvPr>
          <p:cNvSpPr txBox="1">
            <a:spLocks noChangeArrowheads="1"/>
          </p:cNvSpPr>
          <p:nvPr/>
        </p:nvSpPr>
        <p:spPr bwMode="auto">
          <a:xfrm>
            <a:off x="486279" y="1530934"/>
            <a:ext cx="112194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en-US" altLang="en-US" sz="3200" b="1" dirty="0">
                <a:solidFill>
                  <a:srgbClr val="800080"/>
                </a:solidFill>
                <a:latin typeface="Times New Roman" panose="02020603050405020304" pitchFamily="18" charset="0"/>
              </a:rPr>
              <a:t>a.</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Chú</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mèo</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giúp</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gia</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đình</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em</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bắt</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chuột</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Vì</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vậy</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em</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rất</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yêu</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quý</a:t>
            </a:r>
            <a:r>
              <a:rPr lang="en-US" altLang="en-US" sz="3200" b="1" dirty="0">
                <a:solidFill>
                  <a:srgbClr val="000099"/>
                </a:solidFill>
                <a:latin typeface="Times New Roman" panose="02020603050405020304" pitchFamily="18" charset="0"/>
              </a:rPr>
              <a:t> </a:t>
            </a:r>
            <a:r>
              <a:rPr lang="en-US" altLang="en-US" sz="3200" b="1" dirty="0" err="1">
                <a:solidFill>
                  <a:srgbClr val="000099"/>
                </a:solidFill>
                <a:latin typeface="Times New Roman" panose="02020603050405020304" pitchFamily="18" charset="0"/>
              </a:rPr>
              <a:t>chú</a:t>
            </a:r>
            <a:r>
              <a:rPr lang="en-US" altLang="en-US" sz="3200" b="1" dirty="0">
                <a:solidFill>
                  <a:srgbClr val="000099"/>
                </a:solidFill>
                <a:latin typeface="Times New Roman" panose="02020603050405020304" pitchFamily="18" charset="0"/>
              </a:rPr>
              <a:t>.</a:t>
            </a:r>
          </a:p>
        </p:txBody>
      </p:sp>
      <p:pic>
        <p:nvPicPr>
          <p:cNvPr id="10" name="Picture 9">
            <a:extLst>
              <a:ext uri="{FF2B5EF4-FFF2-40B4-BE49-F238E27FC236}">
                <a16:creationId xmlns:a16="http://schemas.microsoft.com/office/drawing/2014/main" id="{715ED809-92D4-4858-A34F-BD94FC9912D2}"/>
              </a:ext>
            </a:extLst>
          </p:cNvPr>
          <p:cNvPicPr>
            <a:picLocks noChangeAspect="1"/>
          </p:cNvPicPr>
          <p:nvPr/>
        </p:nvPicPr>
        <p:blipFill rotWithShape="1">
          <a:blip r:embed="rId2">
            <a:extLst>
              <a:ext uri="{28A0092B-C50C-407E-A947-70E740481C1C}">
                <a14:useLocalDpi xmlns:a14="http://schemas.microsoft.com/office/drawing/2010/main" val="0"/>
              </a:ext>
            </a:extLst>
          </a:blip>
          <a:srcRect t="31550" b="29250"/>
          <a:stretch/>
        </p:blipFill>
        <p:spPr>
          <a:xfrm>
            <a:off x="-12" y="4553712"/>
            <a:ext cx="6096012" cy="2389632"/>
          </a:xfrm>
          <a:prstGeom prst="rect">
            <a:avLst/>
          </a:prstGeom>
        </p:spPr>
      </p:pic>
      <p:pic>
        <p:nvPicPr>
          <p:cNvPr id="14" name="Picture 13">
            <a:extLst>
              <a:ext uri="{FF2B5EF4-FFF2-40B4-BE49-F238E27FC236}">
                <a16:creationId xmlns:a16="http://schemas.microsoft.com/office/drawing/2014/main" id="{8F2477E8-621A-48FF-AA26-8E734C54BE0D}"/>
              </a:ext>
            </a:extLst>
          </p:cNvPr>
          <p:cNvPicPr>
            <a:picLocks noChangeAspect="1"/>
          </p:cNvPicPr>
          <p:nvPr/>
        </p:nvPicPr>
        <p:blipFill rotWithShape="1">
          <a:blip r:embed="rId2">
            <a:extLst>
              <a:ext uri="{28A0092B-C50C-407E-A947-70E740481C1C}">
                <a14:useLocalDpi xmlns:a14="http://schemas.microsoft.com/office/drawing/2010/main" val="0"/>
              </a:ext>
            </a:extLst>
          </a:blip>
          <a:srcRect t="31550" b="29250"/>
          <a:stretch/>
        </p:blipFill>
        <p:spPr>
          <a:xfrm flipH="1">
            <a:off x="6096000" y="4553712"/>
            <a:ext cx="6096012" cy="2389632"/>
          </a:xfrm>
          <a:prstGeom prst="rect">
            <a:avLst/>
          </a:prstGeom>
        </p:spPr>
      </p:pic>
    </p:spTree>
    <p:extLst>
      <p:ext uri="{BB962C8B-B14F-4D97-AF65-F5344CB8AC3E}">
        <p14:creationId xmlns:p14="http://schemas.microsoft.com/office/powerpoint/2010/main" val="31079599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A9ED7B66-4EA2-4622-B049-EFE5EB78EB24}"/>
              </a:ext>
            </a:extLst>
          </p:cNvPr>
          <p:cNvPicPr>
            <a:picLocks noChangeAspect="1"/>
          </p:cNvPicPr>
          <p:nvPr/>
        </p:nvPicPr>
        <p:blipFill>
          <a:blip r:embed="rId3"/>
          <a:stretch>
            <a:fillRect/>
          </a:stretch>
        </p:blipFill>
        <p:spPr>
          <a:xfrm>
            <a:off x="6303265" y="386149"/>
            <a:ext cx="5696464" cy="6085701"/>
          </a:xfrm>
          <a:prstGeom prst="rect">
            <a:avLst/>
          </a:prstGeom>
          <a:effectLst>
            <a:outerShdw blurRad="25400" dist="25400" dir="2700000" algn="tl" rotWithShape="0">
              <a:prstClr val="black">
                <a:alpha val="40000"/>
              </a:prstClr>
            </a:outerShdw>
          </a:effectLst>
        </p:spPr>
      </p:pic>
      <p:sp>
        <p:nvSpPr>
          <p:cNvPr id="15" name="TextBox 14">
            <a:extLst>
              <a:ext uri="{FF2B5EF4-FFF2-40B4-BE49-F238E27FC236}">
                <a16:creationId xmlns:a16="http://schemas.microsoft.com/office/drawing/2014/main" id="{DF23C5EE-8234-499C-A7A1-8C9BC1F1F683}"/>
              </a:ext>
            </a:extLst>
          </p:cNvPr>
          <p:cNvSpPr txBox="1"/>
          <p:nvPr/>
        </p:nvSpPr>
        <p:spPr>
          <a:xfrm>
            <a:off x="0" y="99925"/>
            <a:ext cx="7243171" cy="6463308"/>
          </a:xfrm>
          <a:prstGeom prst="rect">
            <a:avLst/>
          </a:prstGeom>
          <a:noFill/>
        </p:spPr>
        <p:txBody>
          <a:bodyPr wrap="square" rtlCol="0">
            <a:spAutoFit/>
          </a:bodyPr>
          <a:lstStyle/>
          <a:p>
            <a:pPr algn="ctr"/>
            <a:r>
              <a:rPr lang="en-US" sz="13800" dirty="0">
                <a:solidFill>
                  <a:srgbClr val="FFC000"/>
                </a:solidFill>
                <a:effectLst>
                  <a:outerShdw blurRad="38100" dist="38100" dir="2700000" algn="tl">
                    <a:srgbClr val="000000">
                      <a:alpha val="43137"/>
                    </a:srgbClr>
                  </a:outerShdw>
                </a:effectLst>
                <a:latin typeface="UTM Sharnay" panose="02040603050506020204" pitchFamily="18" charset="0"/>
              </a:rPr>
              <a:t>CHÀO</a:t>
            </a:r>
          </a:p>
          <a:p>
            <a:pPr algn="ctr"/>
            <a:r>
              <a:rPr lang="en-US" sz="13800" dirty="0">
                <a:solidFill>
                  <a:srgbClr val="FFC000"/>
                </a:solidFill>
                <a:effectLst>
                  <a:outerShdw blurRad="38100" dist="38100" dir="2700000" algn="tl">
                    <a:srgbClr val="000000">
                      <a:alpha val="43137"/>
                    </a:srgbClr>
                  </a:outerShdw>
                </a:effectLst>
                <a:latin typeface="UTM Sharnay" panose="02040603050506020204" pitchFamily="18" charset="0"/>
              </a:rPr>
              <a:t>TẠM</a:t>
            </a:r>
          </a:p>
          <a:p>
            <a:pPr algn="ctr"/>
            <a:r>
              <a:rPr lang="en-US" sz="13800" dirty="0">
                <a:solidFill>
                  <a:srgbClr val="FFC000"/>
                </a:solidFill>
                <a:effectLst>
                  <a:outerShdw blurRad="38100" dist="38100" dir="2700000" algn="tl">
                    <a:srgbClr val="000000">
                      <a:alpha val="43137"/>
                    </a:srgbClr>
                  </a:outerShdw>
                </a:effectLst>
                <a:latin typeface="UTM Sharnay" panose="02040603050506020204" pitchFamily="18" charset="0"/>
              </a:rPr>
              <a:t>BIỆT</a:t>
            </a:r>
          </a:p>
        </p:txBody>
      </p:sp>
    </p:spTree>
    <p:extLst>
      <p:ext uri="{BB962C8B-B14F-4D97-AF65-F5344CB8AC3E}">
        <p14:creationId xmlns:p14="http://schemas.microsoft.com/office/powerpoint/2010/main" val="961058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 Box 12">
            <a:extLst>
              <a:ext uri="{FF2B5EF4-FFF2-40B4-BE49-F238E27FC236}">
                <a16:creationId xmlns:a16="http://schemas.microsoft.com/office/drawing/2014/main" id="{D3E8943C-3C74-4CDB-991A-473DB3FB13A1}"/>
              </a:ext>
            </a:extLst>
          </p:cNvPr>
          <p:cNvSpPr txBox="1">
            <a:spLocks noChangeArrowheads="1"/>
          </p:cNvSpPr>
          <p:nvPr/>
        </p:nvSpPr>
        <p:spPr bwMode="auto">
          <a:xfrm>
            <a:off x="554736" y="3672840"/>
            <a:ext cx="65465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Có</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2 </a:t>
            </a: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mở</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Text Box 13">
            <a:extLst>
              <a:ext uri="{FF2B5EF4-FFF2-40B4-BE49-F238E27FC236}">
                <a16:creationId xmlns:a16="http://schemas.microsoft.com/office/drawing/2014/main" id="{81E0111D-5AA9-4C53-8EE0-A36FB8842AF6}"/>
              </a:ext>
            </a:extLst>
          </p:cNvPr>
          <p:cNvSpPr txBox="1">
            <a:spLocks noChangeArrowheads="1"/>
          </p:cNvSpPr>
          <p:nvPr/>
        </p:nvSpPr>
        <p:spPr bwMode="auto">
          <a:xfrm>
            <a:off x="6646163" y="2903399"/>
            <a:ext cx="51463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5400" b="1" dirty="0" err="1">
                <a:solidFill>
                  <a:srgbClr val="FF0000"/>
                </a:solidFill>
                <a:latin typeface="Times New Roman" panose="02020603050405020304" pitchFamily="18" charset="0"/>
                <a:cs typeface="Times New Roman" panose="02020603050405020304" pitchFamily="18" charset="0"/>
              </a:rPr>
              <a:t>Mở</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bài</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trực</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tiếp</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
        <p:nvSpPr>
          <p:cNvPr id="8" name="Text Box 21">
            <a:extLst>
              <a:ext uri="{FF2B5EF4-FFF2-40B4-BE49-F238E27FC236}">
                <a16:creationId xmlns:a16="http://schemas.microsoft.com/office/drawing/2014/main" id="{4A3BF7D1-FE7F-4049-B7D5-0CAC61C5308F}"/>
              </a:ext>
            </a:extLst>
          </p:cNvPr>
          <p:cNvSpPr txBox="1">
            <a:spLocks noChangeArrowheads="1"/>
          </p:cNvSpPr>
          <p:nvPr/>
        </p:nvSpPr>
        <p:spPr bwMode="auto">
          <a:xfrm>
            <a:off x="6646163" y="4657725"/>
            <a:ext cx="51463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5400" b="1" dirty="0" err="1">
                <a:solidFill>
                  <a:srgbClr val="FF0000"/>
                </a:solidFill>
                <a:latin typeface="Times New Roman" panose="02020603050405020304" pitchFamily="18" charset="0"/>
                <a:cs typeface="Times New Roman" panose="02020603050405020304" pitchFamily="18" charset="0"/>
              </a:rPr>
              <a:t>Mở</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bài</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gián</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tiếp</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
        <p:nvSpPr>
          <p:cNvPr id="9" name="Text Box 13">
            <a:extLst>
              <a:ext uri="{FF2B5EF4-FFF2-40B4-BE49-F238E27FC236}">
                <a16:creationId xmlns:a16="http://schemas.microsoft.com/office/drawing/2014/main" id="{5D871F49-EF25-4E42-AF4A-8C7A1A888C73}"/>
              </a:ext>
            </a:extLst>
          </p:cNvPr>
          <p:cNvSpPr txBox="1">
            <a:spLocks noChangeArrowheads="1"/>
          </p:cNvSpPr>
          <p:nvPr/>
        </p:nvSpPr>
        <p:spPr bwMode="auto">
          <a:xfrm>
            <a:off x="725424" y="636373"/>
            <a:ext cx="107411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6000" b="1" dirty="0" err="1">
                <a:solidFill>
                  <a:srgbClr val="002060"/>
                </a:solidFill>
                <a:latin typeface="Times New Roman" panose="02020603050405020304" pitchFamily="18" charset="0"/>
                <a:cs typeface="Times New Roman" panose="02020603050405020304" pitchFamily="18" charset="0"/>
              </a:rPr>
              <a:t>Có</a:t>
            </a:r>
            <a:r>
              <a:rPr lang="en-US" altLang="en-US" sz="6000" b="1" dirty="0">
                <a:solidFill>
                  <a:srgbClr val="002060"/>
                </a:solidFill>
                <a:latin typeface="Times New Roman" panose="02020603050405020304" pitchFamily="18" charset="0"/>
                <a:cs typeface="Times New Roman" panose="02020603050405020304" pitchFamily="18" charset="0"/>
              </a:rPr>
              <a:t> bao </a:t>
            </a:r>
            <a:r>
              <a:rPr lang="en-US" altLang="en-US" sz="6000" b="1" dirty="0" err="1">
                <a:solidFill>
                  <a:srgbClr val="002060"/>
                </a:solidFill>
                <a:latin typeface="Times New Roman" panose="02020603050405020304" pitchFamily="18" charset="0"/>
                <a:cs typeface="Times New Roman" panose="02020603050405020304" pitchFamily="18" charset="0"/>
              </a:rPr>
              <a:t>nhiêu</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cách</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mở</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bài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trong</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bài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văn</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miêu</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tả</a:t>
            </a:r>
            <a:r>
              <a:rPr lang="en-US" altLang="en-US" sz="6000" b="1" dirty="0">
                <a:solidFill>
                  <a:srgbClr val="002060"/>
                </a:solidFill>
                <a:latin typeface="Times New Roman" panose="02020603050405020304" pitchFamily="18" charset="0"/>
                <a:cs typeface="Times New Roman" panose="02020603050405020304" pitchFamily="18" charset="0"/>
              </a:rPr>
              <a:t> con </a:t>
            </a:r>
            <a:r>
              <a:rPr lang="en-US" altLang="en-US" sz="6000" b="1" dirty="0" err="1">
                <a:solidFill>
                  <a:srgbClr val="002060"/>
                </a:solidFill>
                <a:latin typeface="Times New Roman" panose="02020603050405020304" pitchFamily="18" charset="0"/>
                <a:cs typeface="Times New Roman" panose="02020603050405020304" pitchFamily="18" charset="0"/>
              </a:rPr>
              <a:t>vật</a:t>
            </a:r>
            <a:r>
              <a:rPr lang="en-US" altLang="en-US" sz="60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031BDAC-3B73-4885-8A27-9F2C3C7B61E1}"/>
              </a:ext>
            </a:extLst>
          </p:cNvPr>
          <p:cNvPicPr>
            <a:picLocks noChangeAspect="1"/>
          </p:cNvPicPr>
          <p:nvPr/>
        </p:nvPicPr>
        <p:blipFill rotWithShape="1">
          <a:blip r:embed="rId2">
            <a:extLst>
              <a:ext uri="{28A0092B-C50C-407E-A947-70E740481C1C}">
                <a14:useLocalDpi xmlns:a14="http://schemas.microsoft.com/office/drawing/2010/main" val="0"/>
              </a:ext>
            </a:extLst>
          </a:blip>
          <a:srcRect l="82993" t="85689" r="-15"/>
          <a:stretch/>
        </p:blipFill>
        <p:spPr>
          <a:xfrm rot="12032960">
            <a:off x="4493911" y="2444164"/>
            <a:ext cx="2103853" cy="1745981"/>
          </a:xfrm>
          <a:prstGeom prst="rect">
            <a:avLst/>
          </a:prstGeom>
        </p:spPr>
      </p:pic>
      <p:pic>
        <p:nvPicPr>
          <p:cNvPr id="10" name="Picture 9">
            <a:extLst>
              <a:ext uri="{FF2B5EF4-FFF2-40B4-BE49-F238E27FC236}">
                <a16:creationId xmlns:a16="http://schemas.microsoft.com/office/drawing/2014/main" id="{14798341-DAF3-4A72-8785-9BAE0EF35FEE}"/>
              </a:ext>
            </a:extLst>
          </p:cNvPr>
          <p:cNvPicPr>
            <a:picLocks noChangeAspect="1"/>
          </p:cNvPicPr>
          <p:nvPr/>
        </p:nvPicPr>
        <p:blipFill rotWithShape="1">
          <a:blip r:embed="rId2">
            <a:extLst>
              <a:ext uri="{28A0092B-C50C-407E-A947-70E740481C1C}">
                <a14:useLocalDpi xmlns:a14="http://schemas.microsoft.com/office/drawing/2010/main" val="0"/>
              </a:ext>
            </a:extLst>
          </a:blip>
          <a:srcRect l="82993" t="85689" r="-15"/>
          <a:stretch/>
        </p:blipFill>
        <p:spPr>
          <a:xfrm rot="9784620" flipV="1">
            <a:off x="3545302" y="3909184"/>
            <a:ext cx="3073081" cy="2550340"/>
          </a:xfrm>
          <a:prstGeom prst="rect">
            <a:avLst/>
          </a:prstGeom>
        </p:spPr>
      </p:pic>
    </p:spTree>
    <p:extLst>
      <p:ext uri="{BB962C8B-B14F-4D97-AF65-F5344CB8AC3E}">
        <p14:creationId xmlns:p14="http://schemas.microsoft.com/office/powerpoint/2010/main" val="3376015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 Box 12">
            <a:extLst>
              <a:ext uri="{FF2B5EF4-FFF2-40B4-BE49-F238E27FC236}">
                <a16:creationId xmlns:a16="http://schemas.microsoft.com/office/drawing/2014/main" id="{D3E8943C-3C74-4CDB-991A-473DB3FB13A1}"/>
              </a:ext>
            </a:extLst>
          </p:cNvPr>
          <p:cNvSpPr txBox="1">
            <a:spLocks noChangeArrowheads="1"/>
          </p:cNvSpPr>
          <p:nvPr/>
        </p:nvSpPr>
        <p:spPr bwMode="auto">
          <a:xfrm>
            <a:off x="554736" y="3672840"/>
            <a:ext cx="65465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Có</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2 </a:t>
            </a: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kết</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54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altLang="en-US" sz="54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Text Box 13">
            <a:extLst>
              <a:ext uri="{FF2B5EF4-FFF2-40B4-BE49-F238E27FC236}">
                <a16:creationId xmlns:a16="http://schemas.microsoft.com/office/drawing/2014/main" id="{81E0111D-5AA9-4C53-8EE0-A36FB8842AF6}"/>
              </a:ext>
            </a:extLst>
          </p:cNvPr>
          <p:cNvSpPr txBox="1">
            <a:spLocks noChangeArrowheads="1"/>
          </p:cNvSpPr>
          <p:nvPr/>
        </p:nvSpPr>
        <p:spPr bwMode="auto">
          <a:xfrm>
            <a:off x="6445882" y="2610819"/>
            <a:ext cx="51463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5400" b="1" dirty="0" err="1">
                <a:solidFill>
                  <a:srgbClr val="FF0000"/>
                </a:solidFill>
                <a:latin typeface="Times New Roman" panose="02020603050405020304" pitchFamily="18" charset="0"/>
                <a:cs typeface="Times New Roman" panose="02020603050405020304" pitchFamily="18" charset="0"/>
              </a:rPr>
              <a:t>Kết</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bài</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mở</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rộng</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
        <p:nvSpPr>
          <p:cNvPr id="8" name="Text Box 21">
            <a:extLst>
              <a:ext uri="{FF2B5EF4-FFF2-40B4-BE49-F238E27FC236}">
                <a16:creationId xmlns:a16="http://schemas.microsoft.com/office/drawing/2014/main" id="{4A3BF7D1-FE7F-4049-B7D5-0CAC61C5308F}"/>
              </a:ext>
            </a:extLst>
          </p:cNvPr>
          <p:cNvSpPr txBox="1">
            <a:spLocks noChangeArrowheads="1"/>
          </p:cNvSpPr>
          <p:nvPr/>
        </p:nvSpPr>
        <p:spPr bwMode="auto">
          <a:xfrm>
            <a:off x="4608576" y="4965884"/>
            <a:ext cx="75834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5400" b="1" dirty="0" err="1">
                <a:solidFill>
                  <a:srgbClr val="FF0000"/>
                </a:solidFill>
                <a:latin typeface="Times New Roman" panose="02020603050405020304" pitchFamily="18" charset="0"/>
                <a:cs typeface="Times New Roman" panose="02020603050405020304" pitchFamily="18" charset="0"/>
              </a:rPr>
              <a:t>Kết</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bài</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không</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mở</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rộng</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
        <p:nvSpPr>
          <p:cNvPr id="9" name="Text Box 13">
            <a:extLst>
              <a:ext uri="{FF2B5EF4-FFF2-40B4-BE49-F238E27FC236}">
                <a16:creationId xmlns:a16="http://schemas.microsoft.com/office/drawing/2014/main" id="{5D871F49-EF25-4E42-AF4A-8C7A1A888C73}"/>
              </a:ext>
            </a:extLst>
          </p:cNvPr>
          <p:cNvSpPr txBox="1">
            <a:spLocks noChangeArrowheads="1"/>
          </p:cNvSpPr>
          <p:nvPr/>
        </p:nvSpPr>
        <p:spPr bwMode="auto">
          <a:xfrm>
            <a:off x="725424" y="636373"/>
            <a:ext cx="1074115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5400" b="1" dirty="0" err="1">
                <a:solidFill>
                  <a:srgbClr val="002060"/>
                </a:solidFill>
                <a:latin typeface="Times New Roman" panose="02020603050405020304" pitchFamily="18" charset="0"/>
                <a:cs typeface="Times New Roman" panose="02020603050405020304" pitchFamily="18" charset="0"/>
              </a:rPr>
              <a:t>Có</a:t>
            </a:r>
            <a:r>
              <a:rPr lang="en-US" altLang="en-US" sz="5400" b="1" dirty="0">
                <a:solidFill>
                  <a:srgbClr val="002060"/>
                </a:solidFill>
                <a:latin typeface="Times New Roman" panose="02020603050405020304" pitchFamily="18" charset="0"/>
                <a:cs typeface="Times New Roman" panose="02020603050405020304" pitchFamily="18" charset="0"/>
              </a:rPr>
              <a:t> bao </a:t>
            </a:r>
            <a:r>
              <a:rPr lang="en-US" altLang="en-US" sz="5400" b="1" dirty="0" err="1">
                <a:solidFill>
                  <a:srgbClr val="002060"/>
                </a:solidFill>
                <a:latin typeface="Times New Roman" panose="02020603050405020304" pitchFamily="18" charset="0"/>
                <a:cs typeface="Times New Roman" panose="02020603050405020304" pitchFamily="18" charset="0"/>
              </a:rPr>
              <a:t>nhiêu</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cách</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kết</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bài</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trong</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bài</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văn</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miêu</a:t>
            </a:r>
            <a:r>
              <a:rPr lang="en-US" altLang="en-US" sz="5400" b="1" dirty="0">
                <a:solidFill>
                  <a:srgbClr val="002060"/>
                </a:solidFill>
                <a:latin typeface="Times New Roman" panose="02020603050405020304" pitchFamily="18" charset="0"/>
                <a:cs typeface="Times New Roman" panose="02020603050405020304" pitchFamily="18" charset="0"/>
              </a:rPr>
              <a:t> </a:t>
            </a:r>
            <a:r>
              <a:rPr lang="en-US" altLang="en-US" sz="5400" b="1" dirty="0" err="1">
                <a:solidFill>
                  <a:srgbClr val="002060"/>
                </a:solidFill>
                <a:latin typeface="Times New Roman" panose="02020603050405020304" pitchFamily="18" charset="0"/>
                <a:cs typeface="Times New Roman" panose="02020603050405020304" pitchFamily="18" charset="0"/>
              </a:rPr>
              <a:t>tả</a:t>
            </a:r>
            <a:r>
              <a:rPr lang="en-US" altLang="en-US" sz="5400" b="1" dirty="0">
                <a:solidFill>
                  <a:srgbClr val="002060"/>
                </a:solidFill>
                <a:latin typeface="Times New Roman" panose="02020603050405020304" pitchFamily="18" charset="0"/>
                <a:cs typeface="Times New Roman" panose="02020603050405020304" pitchFamily="18" charset="0"/>
              </a:rPr>
              <a:t> con </a:t>
            </a:r>
            <a:r>
              <a:rPr lang="en-US" altLang="en-US" sz="5400" b="1" dirty="0" err="1">
                <a:solidFill>
                  <a:srgbClr val="002060"/>
                </a:solidFill>
                <a:latin typeface="Times New Roman" panose="02020603050405020304" pitchFamily="18" charset="0"/>
                <a:cs typeface="Times New Roman" panose="02020603050405020304" pitchFamily="18" charset="0"/>
              </a:rPr>
              <a:t>vật</a:t>
            </a:r>
            <a:r>
              <a:rPr lang="en-US" altLang="en-US" sz="5400" b="1" dirty="0">
                <a:solidFill>
                  <a:srgbClr val="002060"/>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07771A9E-F7B4-4317-9D4A-287568A3B743}"/>
              </a:ext>
            </a:extLst>
          </p:cNvPr>
          <p:cNvPicPr>
            <a:picLocks noChangeAspect="1"/>
          </p:cNvPicPr>
          <p:nvPr/>
        </p:nvPicPr>
        <p:blipFill rotWithShape="1">
          <a:blip r:embed="rId2">
            <a:extLst>
              <a:ext uri="{28A0092B-C50C-407E-A947-70E740481C1C}">
                <a14:useLocalDpi xmlns:a14="http://schemas.microsoft.com/office/drawing/2010/main" val="0"/>
              </a:ext>
            </a:extLst>
          </a:blip>
          <a:srcRect l="28590" r="44209" b="74419"/>
          <a:stretch/>
        </p:blipFill>
        <p:spPr>
          <a:xfrm rot="16200000" flipH="1">
            <a:off x="2883113" y="4413503"/>
            <a:ext cx="1889759" cy="1754326"/>
          </a:xfrm>
          <a:prstGeom prst="rect">
            <a:avLst/>
          </a:prstGeom>
        </p:spPr>
      </p:pic>
      <p:pic>
        <p:nvPicPr>
          <p:cNvPr id="14" name="Picture 13">
            <a:extLst>
              <a:ext uri="{FF2B5EF4-FFF2-40B4-BE49-F238E27FC236}">
                <a16:creationId xmlns:a16="http://schemas.microsoft.com/office/drawing/2014/main" id="{DDB163E5-29E7-49A6-801F-655853B5051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8590" r="44209" b="74419"/>
          <a:stretch/>
        </p:blipFill>
        <p:spPr>
          <a:xfrm rot="5400000" flipH="1" flipV="1">
            <a:off x="5153276" y="2395790"/>
            <a:ext cx="1470920" cy="1365504"/>
          </a:xfrm>
          <a:prstGeom prst="rect">
            <a:avLst/>
          </a:prstGeom>
        </p:spPr>
      </p:pic>
    </p:spTree>
    <p:extLst>
      <p:ext uri="{BB962C8B-B14F-4D97-AF65-F5344CB8AC3E}">
        <p14:creationId xmlns:p14="http://schemas.microsoft.com/office/powerpoint/2010/main" val="33726098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2AAFA2A9-5459-476F-B318-7EF2EA59307E}"/>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91D85730-565B-4E3D-AA99-FB25ED3A0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904" y="631177"/>
            <a:ext cx="4940559" cy="5590450"/>
          </a:xfrm>
          <a:prstGeom prst="rect">
            <a:avLst/>
          </a:prstGeom>
        </p:spPr>
      </p:pic>
      <p:pic>
        <p:nvPicPr>
          <p:cNvPr id="15" name="Picture 14">
            <a:extLst>
              <a:ext uri="{FF2B5EF4-FFF2-40B4-BE49-F238E27FC236}">
                <a16:creationId xmlns:a16="http://schemas.microsoft.com/office/drawing/2014/main" id="{4A3EA1A7-A8FD-4658-AFAF-84B878075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32" y="649489"/>
            <a:ext cx="4966653" cy="5580508"/>
          </a:xfrm>
          <a:prstGeom prst="rect">
            <a:avLst/>
          </a:prstGeom>
        </p:spPr>
      </p:pic>
      <p:grpSp>
        <p:nvGrpSpPr>
          <p:cNvPr id="8" name="Group 7">
            <a:extLst>
              <a:ext uri="{FF2B5EF4-FFF2-40B4-BE49-F238E27FC236}">
                <a16:creationId xmlns:a16="http://schemas.microsoft.com/office/drawing/2014/main" id="{36CF6F7E-F6E7-4747-A0C9-80BE5C4A1665}"/>
              </a:ext>
            </a:extLst>
          </p:cNvPr>
          <p:cNvGrpSpPr/>
          <p:nvPr/>
        </p:nvGrpSpPr>
        <p:grpSpPr>
          <a:xfrm>
            <a:off x="2208954" y="2074661"/>
            <a:ext cx="7184287" cy="3046988"/>
            <a:chOff x="623616" y="1620011"/>
            <a:chExt cx="10796334" cy="3046988"/>
          </a:xfrm>
        </p:grpSpPr>
        <p:sp>
          <p:nvSpPr>
            <p:cNvPr id="9" name="TextBox 8">
              <a:extLst>
                <a:ext uri="{FF2B5EF4-FFF2-40B4-BE49-F238E27FC236}">
                  <a16:creationId xmlns:a16="http://schemas.microsoft.com/office/drawing/2014/main" id="{B5082177-E320-4441-B7B9-3F801138792F}"/>
                </a:ext>
              </a:extLst>
            </p:cNvPr>
            <p:cNvSpPr txBox="1"/>
            <p:nvPr/>
          </p:nvSpPr>
          <p:spPr>
            <a:xfrm>
              <a:off x="623616" y="1620011"/>
              <a:ext cx="10742945" cy="3046988"/>
            </a:xfrm>
            <a:prstGeom prst="rect">
              <a:avLst/>
            </a:prstGeom>
            <a:noFill/>
          </p:spPr>
          <p:txBody>
            <a:bodyPr wrap="square" rtlCol="0">
              <a:spAutoFit/>
            </a:bodyPr>
            <a:lstStyle/>
            <a:p>
              <a:pPr algn="ctr"/>
              <a:r>
                <a:rPr lang="en-US" sz="9600" dirty="0">
                  <a:solidFill>
                    <a:srgbClr val="0F516E"/>
                  </a:solidFill>
                  <a:latin typeface="UTM Sharnay" panose="02040603050506020204" pitchFamily="18" charset="0"/>
                </a:rPr>
                <a:t>LUYỆN</a:t>
              </a:r>
            </a:p>
            <a:p>
              <a:pPr algn="ctr"/>
              <a:r>
                <a:rPr lang="en-US" sz="9600" dirty="0">
                  <a:solidFill>
                    <a:srgbClr val="0F516E"/>
                  </a:solidFill>
                  <a:latin typeface="UTM Sharnay" panose="02040603050506020204" pitchFamily="18" charset="0"/>
                </a:rPr>
                <a:t>TẬP</a:t>
              </a:r>
            </a:p>
          </p:txBody>
        </p:sp>
        <p:sp>
          <p:nvSpPr>
            <p:cNvPr id="10" name="TextBox 9">
              <a:extLst>
                <a:ext uri="{FF2B5EF4-FFF2-40B4-BE49-F238E27FC236}">
                  <a16:creationId xmlns:a16="http://schemas.microsoft.com/office/drawing/2014/main" id="{BBDE47F7-4B01-4C50-A640-ECB6C20CD80C}"/>
                </a:ext>
              </a:extLst>
            </p:cNvPr>
            <p:cNvSpPr txBox="1"/>
            <p:nvPr/>
          </p:nvSpPr>
          <p:spPr>
            <a:xfrm>
              <a:off x="677002" y="1620011"/>
              <a:ext cx="10742948" cy="3046988"/>
            </a:xfrm>
            <a:prstGeom prst="rect">
              <a:avLst/>
            </a:prstGeom>
            <a:noFill/>
          </p:spPr>
          <p:txBody>
            <a:bodyPr wrap="square" rtlCol="0">
              <a:spAutoFit/>
            </a:bodyPr>
            <a:lstStyle/>
            <a:p>
              <a:pPr algn="ctr"/>
              <a:r>
                <a:rPr lang="en-US" sz="9600" dirty="0">
                  <a:solidFill>
                    <a:schemeClr val="accent2">
                      <a:lumMod val="60000"/>
                      <a:lumOff val="40000"/>
                    </a:schemeClr>
                  </a:solidFill>
                  <a:latin typeface="UTM Sharnay" panose="02040603050506020204" pitchFamily="18" charset="0"/>
                </a:rPr>
                <a:t>LUYỆN</a:t>
              </a:r>
            </a:p>
            <a:p>
              <a:pPr algn="ctr"/>
              <a:r>
                <a:rPr lang="en-US" sz="9600" dirty="0">
                  <a:solidFill>
                    <a:schemeClr val="accent2">
                      <a:lumMod val="60000"/>
                      <a:lumOff val="40000"/>
                    </a:schemeClr>
                  </a:solidFill>
                  <a:latin typeface="UTM Sharnay" panose="02040603050506020204" pitchFamily="18" charset="0"/>
                </a:rPr>
                <a:t>TẬP</a:t>
              </a:r>
            </a:p>
          </p:txBody>
        </p:sp>
      </p:grpSp>
    </p:spTree>
    <p:extLst>
      <p:ext uri="{BB962C8B-B14F-4D97-AF65-F5344CB8AC3E}">
        <p14:creationId xmlns:p14="http://schemas.microsoft.com/office/powerpoint/2010/main" val="17873143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F1B50CB-187C-4061-9352-BAD57622D9BB}"/>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E6359826-4D36-41B1-9D74-32B8DCB11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055" y="407840"/>
            <a:ext cx="5115945" cy="5850363"/>
          </a:xfrm>
          <a:prstGeom prst="rect">
            <a:avLst/>
          </a:prstGeom>
        </p:spPr>
      </p:pic>
      <p:pic>
        <p:nvPicPr>
          <p:cNvPr id="9" name="Picture 8">
            <a:extLst>
              <a:ext uri="{FF2B5EF4-FFF2-40B4-BE49-F238E27FC236}">
                <a16:creationId xmlns:a16="http://schemas.microsoft.com/office/drawing/2014/main" id="{D01FB535-DA0B-452B-A658-1F5DF9899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96517" y="636373"/>
            <a:ext cx="7344716" cy="5978257"/>
          </a:xfrm>
          <a:prstGeom prst="rect">
            <a:avLst/>
          </a:prstGeom>
        </p:spPr>
      </p:pic>
      <p:sp>
        <p:nvSpPr>
          <p:cNvPr id="15" name="TextBox 14">
            <a:extLst>
              <a:ext uri="{FF2B5EF4-FFF2-40B4-BE49-F238E27FC236}">
                <a16:creationId xmlns:a16="http://schemas.microsoft.com/office/drawing/2014/main" id="{8B090898-4A1D-44F8-83D5-A26BFDAA5D77}"/>
              </a:ext>
            </a:extLst>
          </p:cNvPr>
          <p:cNvSpPr txBox="1"/>
          <p:nvPr/>
        </p:nvSpPr>
        <p:spPr>
          <a:xfrm>
            <a:off x="350767" y="843677"/>
            <a:ext cx="4599168" cy="5170646"/>
          </a:xfrm>
          <a:prstGeom prst="rect">
            <a:avLst/>
          </a:prstGeom>
          <a:noFill/>
        </p:spPr>
        <p:txBody>
          <a:bodyPr wrap="square">
            <a:spAutoFit/>
          </a:bodyPr>
          <a:lstStyle/>
          <a:p>
            <a:pPr algn="ctr"/>
            <a:r>
              <a:rPr lang="en-US" altLang="en-US" sz="6600" b="1" dirty="0" err="1">
                <a:solidFill>
                  <a:srgbClr val="002060"/>
                </a:solidFill>
                <a:latin typeface="Times New Roman" panose="02020603050405020304" pitchFamily="18" charset="0"/>
                <a:cs typeface="Times New Roman" panose="02020603050405020304" pitchFamily="18" charset="0"/>
              </a:rPr>
              <a:t>Đọc</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bài</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văn</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i="1" dirty="0" err="1">
                <a:solidFill>
                  <a:srgbClr val="FF0000"/>
                </a:solidFill>
                <a:latin typeface="Times New Roman" panose="02020603050405020304" pitchFamily="18" charset="0"/>
                <a:cs typeface="Times New Roman" panose="02020603050405020304" pitchFamily="18" charset="0"/>
              </a:rPr>
              <a:t>Chim</a:t>
            </a:r>
            <a:r>
              <a:rPr lang="en-US" altLang="en-US" sz="6600" b="1" i="1" dirty="0">
                <a:solidFill>
                  <a:srgbClr val="FF0000"/>
                </a:solidFill>
                <a:latin typeface="Times New Roman" panose="02020603050405020304" pitchFamily="18" charset="0"/>
                <a:cs typeface="Times New Roman" panose="02020603050405020304" pitchFamily="18" charset="0"/>
              </a:rPr>
              <a:t> </a:t>
            </a:r>
            <a:r>
              <a:rPr lang="en-US" altLang="en-US" sz="6600" b="1" i="1" dirty="0" err="1">
                <a:solidFill>
                  <a:srgbClr val="FF0000"/>
                </a:solidFill>
                <a:latin typeface="Times New Roman" panose="02020603050405020304" pitchFamily="18" charset="0"/>
                <a:cs typeface="Times New Roman" panose="02020603050405020304" pitchFamily="18" charset="0"/>
              </a:rPr>
              <a:t>công</a:t>
            </a:r>
            <a:r>
              <a:rPr lang="en-US" altLang="en-US" sz="6600" b="1" i="1" dirty="0">
                <a:solidFill>
                  <a:srgbClr val="FF0000"/>
                </a:solidFill>
                <a:latin typeface="Times New Roman" panose="02020603050405020304" pitchFamily="18" charset="0"/>
                <a:cs typeface="Times New Roman" panose="02020603050405020304" pitchFamily="18" charset="0"/>
              </a:rPr>
              <a:t> </a:t>
            </a:r>
            <a:r>
              <a:rPr lang="en-US" altLang="en-US" sz="6600" b="1" i="1" dirty="0" err="1">
                <a:solidFill>
                  <a:srgbClr val="FF0000"/>
                </a:solidFill>
                <a:latin typeface="Times New Roman" panose="02020603050405020304" pitchFamily="18" charset="0"/>
                <a:cs typeface="Times New Roman" panose="02020603050405020304" pitchFamily="18" charset="0"/>
              </a:rPr>
              <a:t>múa</a:t>
            </a:r>
            <a:r>
              <a:rPr lang="en-US" altLang="en-US" sz="6600" b="1" i="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để</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trả</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lời</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các</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câu</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hỏi</a:t>
            </a:r>
            <a:r>
              <a:rPr lang="en-US" altLang="en-US" sz="6600" b="1" dirty="0">
                <a:solidFill>
                  <a:srgbClr val="002060"/>
                </a:solidFill>
                <a:latin typeface="Times New Roman" panose="02020603050405020304" pitchFamily="18" charset="0"/>
                <a:cs typeface="Times New Roman" panose="02020603050405020304" pitchFamily="18" charset="0"/>
              </a:rPr>
              <a:t> </a:t>
            </a:r>
            <a:r>
              <a:rPr lang="en-US" altLang="en-US" sz="6600" b="1" dirty="0" err="1">
                <a:solidFill>
                  <a:srgbClr val="002060"/>
                </a:solidFill>
                <a:latin typeface="Times New Roman" panose="02020603050405020304" pitchFamily="18" charset="0"/>
                <a:cs typeface="Times New Roman" panose="02020603050405020304" pitchFamily="18" charset="0"/>
              </a:rPr>
              <a:t>sau</a:t>
            </a:r>
            <a:r>
              <a:rPr lang="en-US" altLang="en-US" sz="6600" b="1" dirty="0">
                <a:solidFill>
                  <a:srgbClr val="002060"/>
                </a:solidFill>
                <a:latin typeface="Times New Roman" panose="02020603050405020304" pitchFamily="18" charset="0"/>
                <a:cs typeface="Times New Roman" panose="02020603050405020304" pitchFamily="18" charset="0"/>
              </a:rPr>
              <a:t>: </a:t>
            </a:r>
            <a:endParaRPr lang="en-US" sz="6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003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CB2F097-AC6C-4397-AAAF-F8FA0A918E98}"/>
              </a:ext>
            </a:extLst>
          </p:cNvPr>
          <p:cNvSpPr/>
          <p:nvPr/>
        </p:nvSpPr>
        <p:spPr>
          <a:xfrm>
            <a:off x="219456" y="182880"/>
            <a:ext cx="11753088" cy="6461760"/>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4">
            <a:extLst>
              <a:ext uri="{FF2B5EF4-FFF2-40B4-BE49-F238E27FC236}">
                <a16:creationId xmlns:a16="http://schemas.microsoft.com/office/drawing/2014/main" id="{86428883-082F-42C3-ABE3-9A397FB895A7}"/>
              </a:ext>
            </a:extLst>
          </p:cNvPr>
          <p:cNvSpPr>
            <a:spLocks noChangeArrowheads="1"/>
          </p:cNvSpPr>
          <p:nvPr/>
        </p:nvSpPr>
        <p:spPr bwMode="auto">
          <a:xfrm>
            <a:off x="272918" y="1074837"/>
            <a:ext cx="11621777" cy="5693866"/>
          </a:xfrm>
          <a:prstGeom prst="rect">
            <a:avLst/>
          </a:prstGeom>
          <a:noFill/>
          <a:ln>
            <a:noFill/>
          </a:ln>
          <a:effectLst/>
        </p:spPr>
        <p:txBody>
          <a:bodyPr wrap="square">
            <a:spAutoFit/>
          </a:bodyPr>
          <a:lstStyle/>
          <a:p>
            <a:pPr algn="just" eaLnBrk="0" fontAlgn="base" hangingPunct="0">
              <a:spcBef>
                <a:spcPts val="600"/>
              </a:spcBef>
              <a:spcAft>
                <a:spcPts val="600"/>
              </a:spcAft>
            </a:pPr>
            <a:r>
              <a:rPr lang="en-US" altLang="en-US" sz="2800" dirty="0">
                <a:solidFill>
                  <a:srgbClr val="00000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trăm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hoa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VNI-Times" pitchFamily="2" charset="0"/>
              </a:rPr>
              <a:t>nôû</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ngàn</a:t>
            </a:r>
            <a:r>
              <a:rPr lang="en-US" altLang="en-US" sz="2800" b="1" dirty="0">
                <a:solidFill>
                  <a:srgbClr val="002060"/>
                </a:solidFill>
                <a:latin typeface="Times New Roman" panose="02020603050405020304" pitchFamily="18" charset="0"/>
              </a:rPr>
              <a:t> lá </a:t>
            </a:r>
            <a:r>
              <a:rPr lang="en-US" altLang="en-US" sz="2800" b="1" dirty="0" err="1">
                <a:solidFill>
                  <a:srgbClr val="002060"/>
                </a:solidFill>
                <a:latin typeface="Times New Roman" panose="02020603050405020304" pitchFamily="18" charset="0"/>
              </a:rPr>
              <a:t>khoe</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sức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mơn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mởn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cũng</a:t>
            </a:r>
            <a:r>
              <a:rPr lang="en-US" altLang="en-US" sz="2800" b="1" dirty="0">
                <a:solidFill>
                  <a:srgbClr val="002060"/>
                </a:solidFill>
                <a:latin typeface="Times New Roman" panose="02020603050405020304" pitchFamily="18" charset="0"/>
              </a:rPr>
              <a:t> là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a:t>
            </a:r>
          </a:p>
          <a:p>
            <a:pPr algn="just" eaLnBrk="0" fontAlgn="base" hangingPunct="0">
              <a:spcBef>
                <a:spcPts val="600"/>
              </a:spcBef>
              <a:spcAft>
                <a:spcPts val="600"/>
              </a:spcAft>
            </a:pP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Công thường đi từng đôi nhẩn nha kiếm ăn giữa rừng. Chim công cũng bới như gà, ăn mối, ăn kiến, ăn sâu bọ như g</a:t>
            </a:r>
            <a:r>
              <a:rPr lang="en-US" altLang="en-US" sz="2800" b="1" dirty="0">
                <a:solidFill>
                  <a:srgbClr val="002060"/>
                </a:solidFill>
                <a:latin typeface="Times New Roman" panose="02020603050405020304" pitchFamily="18" charset="0"/>
              </a:rPr>
              <a:t>à</a:t>
            </a:r>
            <a:r>
              <a:rPr lang="vi-VN" altLang="en-US" sz="2800" b="1" dirty="0">
                <a:solidFill>
                  <a:srgbClr val="002060"/>
                </a:solidFill>
                <a:latin typeface="Times New Roman" panose="02020603050405020304" pitchFamily="18" charset="0"/>
              </a:rPr>
              <a:t> nh</a:t>
            </a:r>
            <a:r>
              <a:rPr lang="en-US" altLang="en-US" sz="2800" b="1" dirty="0">
                <a:solidFill>
                  <a:srgbClr val="002060"/>
                </a:solidFill>
                <a:latin typeface="Times New Roman" panose="02020603050405020304" pitchFamily="18" charset="0"/>
              </a:rPr>
              <a:t>à</a:t>
            </a:r>
            <a:r>
              <a:rPr lang="vi-VN" altLang="en-US" sz="2800" b="1" dirty="0">
                <a:solidFill>
                  <a:srgbClr val="002060"/>
                </a:solidFill>
                <a:latin typeface="Times New Roman" panose="02020603050405020304" pitchFamily="18" charset="0"/>
              </a:rPr>
              <a:t>. Khi kiếm ăn hay nhởn nhơ dạo xung quanh những gốc cây cổ thụ hoặc đậu trên cành cao, đuôi con công đực thu lại như chiếc quạt giấy khép h</a:t>
            </a:r>
            <a:r>
              <a:rPr lang="en-US" altLang="en-US" sz="2800" b="1" dirty="0">
                <a:solidFill>
                  <a:srgbClr val="002060"/>
                </a:solidFill>
                <a:latin typeface="Times New Roman" panose="02020603050405020304" pitchFamily="18" charset="0"/>
              </a:rPr>
              <a:t>ờ</a:t>
            </a:r>
            <a:r>
              <a:rPr lang="vi-VN" altLang="en-US" sz="2800" b="1" dirty="0">
                <a:solidFill>
                  <a:srgbClr val="002060"/>
                </a:solidFill>
                <a:latin typeface="Times New Roman" panose="02020603050405020304" pitchFamily="18" charset="0"/>
              </a:rPr>
              <a:t>. Nhưng khi con công mái kêu “cút, cút” thì lặp tức con đực cũng lên tiếng “ực, ực” đáp lại, đồng thời xòe bộ đuôi thành một chiếc ô rực rỡ che rợp cả con mái. Từng đôi công suốt ngày kiếm ăn, suốt ngày múa vờn bên nhau. Chiếc ô màu sắc đẹp đến kì ảo xập xòe uốn lượn dưới ánh nắng xuân ấm áp.</a:t>
            </a:r>
            <a:endParaRPr lang="en-US" altLang="en-US" sz="2800" b="1" dirty="0">
              <a:solidFill>
                <a:srgbClr val="002060"/>
              </a:solidFill>
              <a:latin typeface="Times New Roman" panose="02020603050405020304" pitchFamily="18" charset="0"/>
            </a:endParaRPr>
          </a:p>
          <a:p>
            <a:pPr algn="just" eaLnBrk="0" fontAlgn="base" hangingPunct="0">
              <a:spcBef>
                <a:spcPts val="600"/>
              </a:spcBef>
              <a:spcAft>
                <a:spcPts val="600"/>
              </a:spcAft>
            </a:pP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Quả không ngoa khi người ta ví chim công là những nghệ sĩ múa của rừng xanh.</a:t>
            </a:r>
            <a:endParaRPr lang="en-US" altLang="en-US" sz="2800" b="1" dirty="0">
              <a:solidFill>
                <a:srgbClr val="002060"/>
              </a:solidFill>
              <a:latin typeface="Times New Roman" panose="02020603050405020304" pitchFamily="18" charset="0"/>
            </a:endParaRPr>
          </a:p>
        </p:txBody>
      </p:sp>
      <p:sp>
        <p:nvSpPr>
          <p:cNvPr id="23" name="Text Box 9">
            <a:extLst>
              <a:ext uri="{FF2B5EF4-FFF2-40B4-BE49-F238E27FC236}">
                <a16:creationId xmlns:a16="http://schemas.microsoft.com/office/drawing/2014/main" id="{455430F5-541E-4E52-82C0-E9B8B1747F7B}"/>
              </a:ext>
            </a:extLst>
          </p:cNvPr>
          <p:cNvSpPr txBox="1">
            <a:spLocks noChangeArrowheads="1"/>
          </p:cNvSpPr>
          <p:nvPr/>
        </p:nvSpPr>
        <p:spPr bwMode="auto">
          <a:xfrm>
            <a:off x="2878359" y="243840"/>
            <a:ext cx="6435280" cy="830997"/>
          </a:xfrm>
          <a:prstGeom prst="rect">
            <a:avLst/>
          </a:prstGeom>
          <a:noFill/>
          <a:ln w="9525">
            <a:noFill/>
            <a:miter lim="800000"/>
            <a:headEnd/>
            <a:tailEnd/>
          </a:ln>
          <a:effectLst/>
        </p:spPr>
        <p:txBody>
          <a:bodyPr wrap="square">
            <a:spAutoFit/>
          </a:bodyPr>
          <a:lstStyle/>
          <a:p>
            <a:pPr algn="ctr">
              <a:spcBef>
                <a:spcPct val="50000"/>
              </a:spcBef>
            </a:pPr>
            <a:r>
              <a:rPr lang="en-US" altLang="en-US" sz="4800" b="1" dirty="0">
                <a:solidFill>
                  <a:srgbClr val="00B050"/>
                </a:solidFill>
                <a:latin typeface="UTM Sharnay" panose="02040603050506020204" pitchFamily="18" charset="0"/>
              </a:rPr>
              <a:t>CHIM CÔNG MÚA</a:t>
            </a:r>
          </a:p>
        </p:txBody>
      </p:sp>
    </p:spTree>
    <p:extLst>
      <p:ext uri="{BB962C8B-B14F-4D97-AF65-F5344CB8AC3E}">
        <p14:creationId xmlns:p14="http://schemas.microsoft.com/office/powerpoint/2010/main" val="2423604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1F1B50CB-187C-4061-9352-BAD57622D9BB}"/>
              </a:ext>
            </a:extLst>
          </p:cNvPr>
          <p:cNvSpPr/>
          <p:nvPr/>
        </p:nvSpPr>
        <p:spPr>
          <a:xfrm>
            <a:off x="399536" y="636373"/>
            <a:ext cx="11392929" cy="5585254"/>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D4024773-E790-4569-8795-2E35723C9979}"/>
              </a:ext>
            </a:extLst>
          </p:cNvPr>
          <p:cNvPicPr>
            <a:picLocks noChangeAspect="1"/>
          </p:cNvPicPr>
          <p:nvPr/>
        </p:nvPicPr>
        <p:blipFill>
          <a:blip r:embed="rId3"/>
          <a:stretch>
            <a:fillRect/>
          </a:stretch>
        </p:blipFill>
        <p:spPr>
          <a:xfrm flipH="1">
            <a:off x="399535" y="386973"/>
            <a:ext cx="6976624" cy="6084054"/>
          </a:xfrm>
          <a:prstGeom prst="rect">
            <a:avLst/>
          </a:prstGeom>
        </p:spPr>
      </p:pic>
      <p:sp>
        <p:nvSpPr>
          <p:cNvPr id="19" name="TextBox 18">
            <a:extLst>
              <a:ext uri="{FF2B5EF4-FFF2-40B4-BE49-F238E27FC236}">
                <a16:creationId xmlns:a16="http://schemas.microsoft.com/office/drawing/2014/main" id="{75B3CE4E-481F-4056-8EE5-6DF74E2BD305}"/>
              </a:ext>
            </a:extLst>
          </p:cNvPr>
          <p:cNvSpPr txBox="1"/>
          <p:nvPr/>
        </p:nvSpPr>
        <p:spPr>
          <a:xfrm>
            <a:off x="6900672" y="1074509"/>
            <a:ext cx="4681728" cy="4708981"/>
          </a:xfrm>
          <a:prstGeom prst="rect">
            <a:avLst/>
          </a:prstGeom>
          <a:noFill/>
        </p:spPr>
        <p:txBody>
          <a:bodyPr wrap="square">
            <a:spAutoFit/>
          </a:bodyPr>
          <a:lstStyle/>
          <a:p>
            <a:pPr algn="ctr">
              <a:buFontTx/>
              <a:buNone/>
            </a:pPr>
            <a:r>
              <a:rPr lang="en-US" altLang="en-US" sz="6000" b="1" dirty="0" err="1">
                <a:solidFill>
                  <a:srgbClr val="002060"/>
                </a:solidFill>
                <a:latin typeface="Times New Roman" panose="02020603050405020304" pitchFamily="18" charset="0"/>
                <a:cs typeface="Times New Roman" panose="02020603050405020304" pitchFamily="18" charset="0"/>
              </a:rPr>
              <a:t>Tìm</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đoạn</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mở</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bài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và</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đoạn</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kết</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bài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trong</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bài</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dirty="0" err="1">
                <a:solidFill>
                  <a:srgbClr val="002060"/>
                </a:solidFill>
                <a:latin typeface="Times New Roman" panose="02020603050405020304" pitchFamily="18" charset="0"/>
                <a:cs typeface="Times New Roman" panose="02020603050405020304" pitchFamily="18" charset="0"/>
              </a:rPr>
              <a:t>văn</a:t>
            </a:r>
            <a:r>
              <a:rPr lang="en-US" altLang="en-US" sz="6000" b="1" dirty="0">
                <a:solidFill>
                  <a:srgbClr val="002060"/>
                </a:solidFill>
                <a:latin typeface="Times New Roman" panose="02020603050405020304" pitchFamily="18" charset="0"/>
                <a:cs typeface="Times New Roman" panose="02020603050405020304" pitchFamily="18" charset="0"/>
              </a:rPr>
              <a:t> </a:t>
            </a:r>
            <a:r>
              <a:rPr lang="en-US" altLang="en-US" sz="6000" b="1" i="1" dirty="0" err="1">
                <a:solidFill>
                  <a:srgbClr val="FF0000"/>
                </a:solidFill>
                <a:latin typeface="Times New Roman" panose="02020603050405020304" pitchFamily="18" charset="0"/>
                <a:cs typeface="Times New Roman" panose="02020603050405020304" pitchFamily="18" charset="0"/>
              </a:rPr>
              <a:t>Chim</a:t>
            </a:r>
            <a:r>
              <a:rPr lang="en-US" altLang="en-US" sz="6000" b="1" i="1" dirty="0">
                <a:solidFill>
                  <a:srgbClr val="FF0000"/>
                </a:solidFill>
                <a:latin typeface="Times New Roman" panose="02020603050405020304" pitchFamily="18" charset="0"/>
                <a:cs typeface="Times New Roman" panose="02020603050405020304" pitchFamily="18" charset="0"/>
              </a:rPr>
              <a:t> </a:t>
            </a:r>
            <a:r>
              <a:rPr lang="en-US" altLang="en-US" sz="6000" b="1" i="1" dirty="0" err="1">
                <a:solidFill>
                  <a:srgbClr val="FF0000"/>
                </a:solidFill>
                <a:latin typeface="Times New Roman" panose="02020603050405020304" pitchFamily="18" charset="0"/>
                <a:cs typeface="Times New Roman" panose="02020603050405020304" pitchFamily="18" charset="0"/>
              </a:rPr>
              <a:t>công</a:t>
            </a:r>
            <a:r>
              <a:rPr lang="en-US" altLang="en-US" sz="6000" b="1" i="1" dirty="0">
                <a:solidFill>
                  <a:srgbClr val="FF0000"/>
                </a:solidFill>
                <a:latin typeface="Times New Roman" panose="02020603050405020304" pitchFamily="18" charset="0"/>
                <a:cs typeface="Times New Roman" panose="02020603050405020304" pitchFamily="18" charset="0"/>
              </a:rPr>
              <a:t> </a:t>
            </a:r>
            <a:r>
              <a:rPr lang="en-US" altLang="en-US" sz="6000" b="1" i="1" dirty="0" err="1">
                <a:solidFill>
                  <a:srgbClr val="FF0000"/>
                </a:solidFill>
                <a:latin typeface="Times New Roman" panose="02020603050405020304" pitchFamily="18" charset="0"/>
                <a:cs typeface="Times New Roman" panose="02020603050405020304" pitchFamily="18" charset="0"/>
              </a:rPr>
              <a:t>múa</a:t>
            </a:r>
            <a:r>
              <a:rPr lang="en-US" altLang="en-US" sz="60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1257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FD6D2"/>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CB2F097-AC6C-4397-AAAF-F8FA0A918E98}"/>
              </a:ext>
            </a:extLst>
          </p:cNvPr>
          <p:cNvSpPr/>
          <p:nvPr/>
        </p:nvSpPr>
        <p:spPr>
          <a:xfrm>
            <a:off x="219456" y="182880"/>
            <a:ext cx="11753088" cy="6461760"/>
          </a:xfrm>
          <a:prstGeom prst="roundRect">
            <a:avLst>
              <a:gd name="adj" fmla="val 0"/>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4519696C-8AA5-40A4-A767-725FA6978345}"/>
              </a:ext>
            </a:extLst>
          </p:cNvPr>
          <p:cNvSpPr/>
          <p:nvPr/>
        </p:nvSpPr>
        <p:spPr>
          <a:xfrm>
            <a:off x="219456" y="5689509"/>
            <a:ext cx="11753088" cy="84540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1D022-B0AD-4987-BD68-8760F022FFA2}"/>
              </a:ext>
            </a:extLst>
          </p:cNvPr>
          <p:cNvSpPr/>
          <p:nvPr/>
        </p:nvSpPr>
        <p:spPr>
          <a:xfrm>
            <a:off x="219456" y="1074837"/>
            <a:ext cx="11753088" cy="10099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4">
            <a:extLst>
              <a:ext uri="{FF2B5EF4-FFF2-40B4-BE49-F238E27FC236}">
                <a16:creationId xmlns:a16="http://schemas.microsoft.com/office/drawing/2014/main" id="{86428883-082F-42C3-ABE3-9A397FB895A7}"/>
              </a:ext>
            </a:extLst>
          </p:cNvPr>
          <p:cNvSpPr>
            <a:spLocks noChangeArrowheads="1"/>
          </p:cNvSpPr>
          <p:nvPr/>
        </p:nvSpPr>
        <p:spPr bwMode="auto">
          <a:xfrm>
            <a:off x="272918" y="1074837"/>
            <a:ext cx="11621777" cy="5693866"/>
          </a:xfrm>
          <a:prstGeom prst="rect">
            <a:avLst/>
          </a:prstGeom>
          <a:noFill/>
          <a:ln>
            <a:noFill/>
          </a:ln>
          <a:effectLst/>
        </p:spPr>
        <p:txBody>
          <a:bodyPr wrap="square">
            <a:spAutoFit/>
          </a:bodyPr>
          <a:lstStyle/>
          <a:p>
            <a:pPr algn="just" eaLnBrk="0" fontAlgn="base" hangingPunct="0">
              <a:spcBef>
                <a:spcPts val="600"/>
              </a:spcBef>
              <a:spcAft>
                <a:spcPts val="600"/>
              </a:spcAft>
            </a:pPr>
            <a:r>
              <a:rPr lang="en-US" altLang="en-US" sz="2800" dirty="0">
                <a:solidFill>
                  <a:srgbClr val="00000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trăm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hoa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VNI-Times" pitchFamily="2" charset="0"/>
              </a:rPr>
              <a:t>nôû</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ngàn</a:t>
            </a:r>
            <a:r>
              <a:rPr lang="en-US" altLang="en-US" sz="2800" b="1" dirty="0">
                <a:solidFill>
                  <a:srgbClr val="002060"/>
                </a:solidFill>
                <a:latin typeface="Times New Roman" panose="02020603050405020304" pitchFamily="18" charset="0"/>
              </a:rPr>
              <a:t> lá </a:t>
            </a:r>
            <a:r>
              <a:rPr lang="en-US" altLang="en-US" sz="2800" b="1" dirty="0" err="1">
                <a:solidFill>
                  <a:srgbClr val="002060"/>
                </a:solidFill>
                <a:latin typeface="Times New Roman" panose="02020603050405020304" pitchFamily="18" charset="0"/>
              </a:rPr>
              <a:t>khoe</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sức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mơn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mởn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xuân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cũng</a:t>
            </a:r>
            <a:r>
              <a:rPr lang="en-US" altLang="en-US" sz="2800" b="1" dirty="0">
                <a:solidFill>
                  <a:srgbClr val="002060"/>
                </a:solidFill>
                <a:latin typeface="Times New Roman" panose="02020603050405020304" pitchFamily="18" charset="0"/>
              </a:rPr>
              <a:t> là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công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múa</a:t>
            </a:r>
            <a:r>
              <a:rPr lang="en-US" altLang="en-US" sz="2800" b="1" dirty="0">
                <a:solidFill>
                  <a:srgbClr val="002060"/>
                </a:solidFill>
                <a:latin typeface="Times New Roman" panose="02020603050405020304" pitchFamily="18" charset="0"/>
              </a:rPr>
              <a:t>.</a:t>
            </a:r>
          </a:p>
          <a:p>
            <a:pPr algn="just" eaLnBrk="0" fontAlgn="base" hangingPunct="0">
              <a:spcBef>
                <a:spcPts val="600"/>
              </a:spcBef>
              <a:spcAft>
                <a:spcPts val="600"/>
              </a:spcAft>
            </a:pP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Công thường đi từng đôi nhẩn nha kiếm ăn giữa rừng. Chim công cũng bới như gà, ăn mối, ăn kiến, ăn sâu bọ như g nh</a:t>
            </a:r>
            <a:r>
              <a:rPr lang="en-US" altLang="en-US" sz="2800" b="1" dirty="0">
                <a:solidFill>
                  <a:srgbClr val="002060"/>
                </a:solidFill>
                <a:latin typeface="Times New Roman" panose="02020603050405020304" pitchFamily="18" charset="0"/>
              </a:rPr>
              <a:t>à</a:t>
            </a:r>
            <a:r>
              <a:rPr lang="vi-VN" altLang="en-US" sz="2800" b="1" dirty="0">
                <a:solidFill>
                  <a:srgbClr val="002060"/>
                </a:solidFill>
                <a:latin typeface="Times New Roman" panose="02020603050405020304" pitchFamily="18" charset="0"/>
              </a:rPr>
              <a:t>. Khi kiếm ăn hay nhởn nhơ dạo xung quanh những gốc cây cổ thụ hoặc đậu trên cành cao, đuôi con công đực thu lại như chiếc quạt giấy khép h</a:t>
            </a:r>
            <a:r>
              <a:rPr lang="en-US" altLang="en-US" sz="2800" b="1" dirty="0">
                <a:solidFill>
                  <a:srgbClr val="002060"/>
                </a:solidFill>
                <a:latin typeface="Times New Roman" panose="02020603050405020304" pitchFamily="18" charset="0"/>
              </a:rPr>
              <a:t>ờ</a:t>
            </a:r>
            <a:r>
              <a:rPr lang="vi-VN" altLang="en-US" sz="2800" b="1" dirty="0">
                <a:solidFill>
                  <a:srgbClr val="002060"/>
                </a:solidFill>
                <a:latin typeface="Times New Roman" panose="02020603050405020304" pitchFamily="18" charset="0"/>
              </a:rPr>
              <a:t>. Nhưng khi con công mái kêu “cút, cút” thì lặp tức con đực cũng lên tiếng “ực, ực” đáp lại, đồng thời xòe bộ đuôi thành một chiếc ô rực rỡ che rợp cả con mái. Từng đôi công suốt ngày kiếm ăn, suốt ngày múa vờn bên nhau. Chiếc ô màu sắc đẹp đến kì ảo xập xòe uốn lượn dưới ánh nắng xuân ấm áp.</a:t>
            </a:r>
            <a:endParaRPr lang="en-US" altLang="en-US" sz="2800" b="1" dirty="0">
              <a:solidFill>
                <a:srgbClr val="002060"/>
              </a:solidFill>
              <a:latin typeface="Times New Roman" panose="02020603050405020304" pitchFamily="18" charset="0"/>
            </a:endParaRPr>
          </a:p>
          <a:p>
            <a:pPr algn="just" eaLnBrk="0" fontAlgn="base" hangingPunct="0">
              <a:spcBef>
                <a:spcPts val="600"/>
              </a:spcBef>
              <a:spcAft>
                <a:spcPts val="600"/>
              </a:spcAft>
            </a:pPr>
            <a:r>
              <a:rPr lang="en-US" altLang="en-US" sz="2800" b="1" dirty="0">
                <a:solidFill>
                  <a:srgbClr val="002060"/>
                </a:solidFill>
                <a:latin typeface="Times New Roman" panose="02020603050405020304" pitchFamily="18" charset="0"/>
              </a:rPr>
              <a:t>	</a:t>
            </a:r>
            <a:r>
              <a:rPr lang="vi-VN" altLang="en-US" sz="2800" b="1" dirty="0">
                <a:solidFill>
                  <a:srgbClr val="002060"/>
                </a:solidFill>
                <a:latin typeface="Times New Roman" panose="02020603050405020304" pitchFamily="18" charset="0"/>
              </a:rPr>
              <a:t>Quả không ngoa khi người ta ví chim công là những nghệ sĩ múa của rừng xanh.</a:t>
            </a:r>
            <a:endParaRPr lang="en-US" altLang="en-US" sz="2800" b="1" dirty="0">
              <a:solidFill>
                <a:srgbClr val="002060"/>
              </a:solidFill>
              <a:latin typeface="Times New Roman" panose="02020603050405020304" pitchFamily="18" charset="0"/>
            </a:endParaRPr>
          </a:p>
        </p:txBody>
      </p:sp>
      <p:sp>
        <p:nvSpPr>
          <p:cNvPr id="23" name="Text Box 9">
            <a:extLst>
              <a:ext uri="{FF2B5EF4-FFF2-40B4-BE49-F238E27FC236}">
                <a16:creationId xmlns:a16="http://schemas.microsoft.com/office/drawing/2014/main" id="{455430F5-541E-4E52-82C0-E9B8B1747F7B}"/>
              </a:ext>
            </a:extLst>
          </p:cNvPr>
          <p:cNvSpPr txBox="1">
            <a:spLocks noChangeArrowheads="1"/>
          </p:cNvSpPr>
          <p:nvPr/>
        </p:nvSpPr>
        <p:spPr bwMode="auto">
          <a:xfrm>
            <a:off x="2878359" y="243840"/>
            <a:ext cx="6435280" cy="830997"/>
          </a:xfrm>
          <a:prstGeom prst="rect">
            <a:avLst/>
          </a:prstGeom>
          <a:noFill/>
          <a:ln w="9525">
            <a:noFill/>
            <a:miter lim="800000"/>
            <a:headEnd/>
            <a:tailEnd/>
          </a:ln>
          <a:effectLst/>
        </p:spPr>
        <p:txBody>
          <a:bodyPr wrap="square">
            <a:spAutoFit/>
          </a:bodyPr>
          <a:lstStyle/>
          <a:p>
            <a:pPr algn="ctr">
              <a:spcBef>
                <a:spcPct val="50000"/>
              </a:spcBef>
            </a:pPr>
            <a:r>
              <a:rPr lang="en-US" altLang="en-US" sz="4800" b="1" dirty="0">
                <a:solidFill>
                  <a:srgbClr val="00B050"/>
                </a:solidFill>
                <a:latin typeface="UTM Sharnay" panose="02040603050506020204" pitchFamily="18" charset="0"/>
              </a:rPr>
              <a:t>CHIM CÔNG MÚA</a:t>
            </a:r>
          </a:p>
        </p:txBody>
      </p:sp>
    </p:spTree>
    <p:extLst>
      <p:ext uri="{BB962C8B-B14F-4D97-AF65-F5344CB8AC3E}">
        <p14:creationId xmlns:p14="http://schemas.microsoft.com/office/powerpoint/2010/main" val="270703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323</TotalTime>
  <Words>555</Words>
  <Application>Microsoft Office PowerPoint</Application>
  <PresentationFormat>Widescreen</PresentationFormat>
  <Paragraphs>68</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等线</vt:lpstr>
      <vt:lpstr>.VnTime</vt:lpstr>
      <vt:lpstr>Times New Roman</vt:lpstr>
      <vt:lpstr>Arial</vt:lpstr>
      <vt:lpstr>等线 Light</vt:lpstr>
      <vt:lpstr>UTM Sharnay</vt:lpstr>
      <vt:lpstr>VNI-Times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VIETBAO</cp:keywords>
  <cp:lastModifiedBy>DELL</cp:lastModifiedBy>
  <cp:revision>8</cp:revision>
  <dcterms:created xsi:type="dcterms:W3CDTF">2020-04-29T09:23:20Z</dcterms:created>
  <dcterms:modified xsi:type="dcterms:W3CDTF">2022-08-13T09:26:09Z</dcterms:modified>
  <cp:version>X07</cp:version>
</cp:coreProperties>
</file>