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312" r:id="rId2"/>
    <p:sldId id="310" r:id="rId3"/>
    <p:sldId id="299" r:id="rId4"/>
    <p:sldId id="269" r:id="rId5"/>
    <p:sldId id="295" r:id="rId6"/>
    <p:sldId id="306" r:id="rId7"/>
    <p:sldId id="303" r:id="rId8"/>
    <p:sldId id="304" r:id="rId9"/>
    <p:sldId id="307" r:id="rId10"/>
    <p:sldId id="280" r:id="rId11"/>
    <p:sldId id="308" r:id="rId12"/>
    <p:sldId id="266" r:id="rId13"/>
    <p:sldId id="309" r:id="rId14"/>
    <p:sldId id="287" r:id="rId15"/>
    <p:sldId id="288" r:id="rId16"/>
    <p:sldId id="292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301"/>
    <a:srgbClr val="FFFFB7"/>
    <a:srgbClr val="FFFF99"/>
    <a:srgbClr val="FDC8AD"/>
    <a:srgbClr val="FB8246"/>
    <a:srgbClr val="EE426B"/>
    <a:srgbClr val="FFFFFF"/>
    <a:srgbClr val="583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7437" autoAdjust="0"/>
  </p:normalViewPr>
  <p:slideViewPr>
    <p:cSldViewPr>
      <p:cViewPr varScale="1">
        <p:scale>
          <a:sx n="75" d="100"/>
          <a:sy n="75" d="100"/>
        </p:scale>
        <p:origin x="960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238BCF-75C9-165C-786A-27549AC701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7D0FA-059F-7DEE-34EB-27E220DD92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7B882A-1FD9-4D52-9F9F-574D7913C29E}" type="datetimeFigureOut">
              <a:rPr lang="vi-VN"/>
              <a:pPr>
                <a:defRPr/>
              </a:pPr>
              <a:t>27/08/2022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F9A10A-F31A-6101-F1B4-4BFF387D9E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EA4235D-7E31-BF4B-263D-C279BFF30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7E1FD-16C8-3504-ED3A-ED526DBA2D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81552-E7F7-85A7-A042-339C0CE14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DB1759-4BC7-493D-ACC9-BFCAF54E3AA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15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F2FB7BF-6C24-6BF4-6C9F-E4052E2A95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61CDF25-727F-9D86-555C-D0159F54A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Giải nghĩa: Hoàng hôn là thời gian cuối buổi chiều khi mặt trời mới lặn.</a:t>
            </a:r>
          </a:p>
          <a:p>
            <a:endParaRPr lang="vi-VN" altLang="vi-V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E5B643AE-7FD7-AADB-C520-D94748708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7C02F77-41D6-497F-97BD-BB825667ABCD}" type="slidenum">
              <a:rPr lang="vi-VN" altLang="vi-VN" smtClean="0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24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F4623F4-EA8A-74B0-BE0E-AFC6811D7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A3CFDBD-9F9C-1BB9-73AA-DC48145EF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GV chiếu 4 ảnh rồi hỏi bức ảnh vào thời điểm nào trong ngày? GV chiếu từ hoàng hôn </a:t>
            </a:r>
          </a:p>
          <a:p>
            <a:r>
              <a:rPr lang="en-US" altLang="vi-VN"/>
              <a:t>Giải nghĩa: Hoàng hôn là thời gian cuối buổi chiều khi mặt trời mới lặn.</a:t>
            </a:r>
          </a:p>
          <a:p>
            <a:endParaRPr lang="vi-VN" altLang="vi-V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234447E-C015-66C6-7683-0E16276DB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35A592D-5361-4BCC-B513-FB50EF1401D3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6345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B1759-4BC7-493D-ACC9-BFCAF54E3AAC}" type="slidenum">
              <a:rPr lang="vi-VN" smtClean="0"/>
              <a:pPr>
                <a:defRPr/>
              </a:pPr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57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2637027-4A6C-0470-A89A-4DAF85CEB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B42481D-2A2F-0ECB-C045-5A28A57F0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/>
              <a:t>Điểm nổi bật cảnh trong nắng trưa em cảm nhận đó là gì? Tìm từ ngữu thể hiện điều đó.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Dựa vào cấu tạo của bài văn tả cảnh thì bài văn tả theo trình tự nào?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Chí tiết nào nói lên điều đó?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Em thích chi tiết nào nhất trong bài? Vì sao?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/>
              <a:t>Em hãy diễn đạt ý em thích theo cách riêng của mình?</a:t>
            </a:r>
            <a:endParaRPr lang="vi-VN" altLang="vi-VN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C9EB67E-B40D-73B2-FF22-5F2DAE7D0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7B41207-0A91-483C-8E97-B7B40664D1FD}" type="slidenum">
              <a:rPr lang="vi-VN" altLang="vi-VN" smtClean="0"/>
              <a:pPr/>
              <a:t>15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8363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92962C0-2CBF-1473-B1E2-0CE919334C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A1B2A91-66D6-4B30-C939-3685F58A8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73451FD-CD39-F413-C583-700300239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6EFE793-D0A7-46F0-8F8B-CCE1BCD50A96}" type="slidenum">
              <a:rPr lang="vi-VN" altLang="vi-VN" smtClean="0"/>
              <a:pPr/>
              <a:t>16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2262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D50B0-E480-69B1-C225-1CFFACE0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E1017-A4F3-3CB5-93EC-1A697324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C90630-C85F-D6CE-09E7-83CF9F68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26E5-67BE-4D75-9C3E-76C7E66173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2AAFD8DF-1068-F69B-73FF-A9936990E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4C626-1E1E-ED64-A6DB-756A2CE1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47867-0A9E-F6B6-7FC1-0B8D2384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40351-8699-ED21-4B82-084ADC08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2A59-79EF-4C68-BC15-D0FC6C2859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901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55FB-2C8E-AE3E-D98E-84EE66B1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E72E-4348-36F8-0A75-4883E813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24835-CC11-0141-6FEE-90D13FC0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7848-0A5D-4BD3-99AA-4E06762E6D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444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09979A-30B5-5934-24EC-12801A62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65F738-A2A9-4108-34FD-239606AF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11FF7A-33D0-43B8-9CD2-436D84BD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6916-B4A7-4F60-AD4E-F410A1313D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657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9C9A40-FF94-06BF-9B11-A6790D01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105D2F-6806-C23A-0125-386FE236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ED1E63-E62A-9E15-395B-89D52E48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A349-DF1B-462D-9A46-2FD4E0EE15F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888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A70B9A-F301-8E9A-3D49-64977BE8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D6AE25-2B2F-D578-8611-DAFE95D2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CE6437-F436-B91F-DB79-30DE99F8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3E2C-9DE7-4606-87FD-759F520A641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231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CD7091-97E5-2EAE-A21D-3721F0A2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DDC7D9-68BD-1937-C6CF-6D6AE33C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6FB875-8A48-DFEC-D88E-E4E2F53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A2F-DBD4-4F0D-A859-E64B4C052F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138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24EB58-4AE4-6211-E188-009B5215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EB5F46-7DF3-7A4E-0644-A287199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E13289-6D17-6EA6-794D-79C5902C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29EF-D37B-43E7-8B52-F2CBD57AC3D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914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F859F72-3DEC-C132-5D23-3D0611A2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76CE4A-A766-68B0-E97B-1507DE01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B75023-C08B-34D0-A0F8-2E535B37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C1DF-E391-448F-AEB5-B6AA33B9676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4145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FE4615-84BD-E535-8FBD-522703A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05FB03-AFB1-4F38-DDB7-F07F50C8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8F168E-D180-8479-C0D3-07D499F6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1DE5-DC75-4227-8C55-E380D13AF4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785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D1EEA1-56BF-7442-0BF0-B70658D4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B731FC-926D-C27A-92F3-D01AAF5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5B13DD-F304-0CF2-BE3B-F0C968D2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8D6E-CD0C-47C2-8C19-8CFA2742B1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964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B865C6-9392-6318-AD3D-E0A6B04A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8ED66B-FFA6-7230-552F-01BD89D9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3AD013-34A3-B24F-2801-13436318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652D-8A12-46B8-BD1A-D63591F7D0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31CD7B17-718B-7401-6BD2-C6D294608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8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1F5CA6-602E-8BDA-4F1C-5417CEE6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7EBFED-8570-C8F7-EEDA-8539B6D9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3F7E14-96BD-5956-7169-16EB0C2E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4A81-ABCC-4563-B603-567C1D452F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184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945D56-45D2-5896-5128-4485743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A6C5EE-2604-79A6-8464-35D11CDA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D1ADB3-C340-E803-42AD-3ABE2789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304C-5A5B-4AF1-9903-460E9A6E57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1478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241ED1-478B-C961-31BC-88FEC981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5EE7CA-8ADC-DC9A-8285-64E1AFF0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75E5A6-7A4B-89DC-4B41-1BDF4D58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CBBC-1949-4917-BCC4-890F6817617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8410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ABA178-3E03-38EE-6072-F5C9C714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7982E8-885A-F162-7991-F24077E5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EE5DC4-C587-3AFD-FF2D-BB09B375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2517-3969-4146-A20E-C2FA3447F1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7971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E95704-2FE9-2619-9C50-F750DA8B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D52666-695E-16C7-B710-0F9DDCA1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511CCC-082F-808C-574C-A75CC755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AEA0-9CD0-4999-9C05-8332ABE633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4046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9327B6-DBD0-8B69-60F7-749E3935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5D49CC-5CFE-E920-98BE-3D2FEA90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4ADE7A-498B-ECE4-279F-215BBD0C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4380-92A3-443D-8ECF-63876C150C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6201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592182-10A6-632B-AA32-F2E0E9B7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72F5C7-7269-0A19-586D-0BC8C5A5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6C4603-0099-8435-C105-584D0A2E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B5FB-9C5C-4BDB-A9F9-A94300738C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161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92C8A1-4734-1D56-F378-016147D0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6A087B-D57A-452B-FA41-DD1812FC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7E8A19-9F78-2745-E39D-BD26B841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2CC4-4721-4738-A434-D71F47CCFC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401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7D3D1E-F6C3-3CC2-7677-2270A878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9E0E85-0EA5-99B9-4868-0238E4B3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91EA06-03D4-CF36-00A2-45B28D46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1398-B2CC-4D87-8987-AAB2806377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4617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2C14C9-03E8-31DB-7792-FD10DFCA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82374E-3BE3-895B-702E-4412B322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56579E-21B8-FF19-CCF8-A667E61E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563C-5EB7-49ED-8ED4-28C8521390E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591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816E-96EC-F618-257C-DF35D3C9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34B6-C8C1-D038-5584-EFAF8B1A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26B0-30C3-2DC2-8046-8B1468F6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1B34-CCFB-4AC9-8D87-DFF56432501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8335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0A5D14-60BF-5879-7C44-8F8D3DA6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ACB5E7-9331-CF31-F4AF-42577A7F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4BF9B8-05DB-6CFA-2A2F-BD4BEE1D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B486-0C6A-4AB9-B3F1-40E522C726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7097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234C2F-7B1D-D892-B184-36696C8C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000AAD-3170-61B5-C19D-D3F26452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B43710-4D55-149D-3485-915D9E0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BDFE-FAA7-40AA-870F-FAF53AD5041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5264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9D9BFA-B481-609E-DA01-525CEE07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1E3799-013A-05D1-BB6C-096C442D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3E7CA0-A6F2-FD2E-5732-6E070B15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227D-686F-455C-A2DF-8BB3451655C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6776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594E29-4550-DDCC-5840-1D9BB0AB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5AE588-D2B1-3EDE-21FB-E02FB232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809439-7EDB-4F0E-1088-02A7399A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B093-B9EE-42F9-82D7-1A04246E1CD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6442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2D2DB5-AD58-F52D-FD05-F056EB3B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CAD5E8-08E9-2813-2292-1ACFC203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56E26C-2C44-77D2-102C-D030996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C0B5-8CCF-4C30-A4FF-62931D8762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0273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D2BEF4-6C86-74F6-FF3F-41E2742A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3B09EA-4C6A-06B6-7F47-F122E5F4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713514-FFFF-F7A4-0335-6E2866B9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6209-6241-43D2-8159-62A82D15A27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1167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D2E3-DD17-0A98-F2B6-42BECBC6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72EB6-AE49-43CC-AF1B-E38A1560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40097-CAF9-B876-5520-4174FAFA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8691-91F1-4664-A69D-02EAD2ED75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9905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7BB10-BB4B-4F3F-CD34-388796DD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AF9BF-5967-BF66-2A8F-092A70F4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269B2-0BDC-F49D-C5A8-2A4B7F86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1FCF-4574-40E1-A201-0DAEBCA7B1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77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A503-EF98-76D2-9D58-70D1AD6C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0D324-95CA-16D7-EA1D-709DBA5C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C6F3-5603-E056-7092-60E08CE8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BCAC-4CEE-444D-A9D0-6E1EEF0BEF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956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40D1B-1D24-5616-9E42-FCE15AFE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4F52-54A8-F05E-23AD-CD6923C5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A1104-F289-2D18-4DF4-C4EAD6E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6F03-5DF9-4F95-B019-D0906A0827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750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B529-F96F-F997-8796-AA478272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CB6EE-7E5A-7A8E-481C-F56BD2EA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4C23A-8D56-CD79-EF8E-6CBC9E75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4A55-5B9E-4A15-8DBE-D1D32292CE0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031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BE95-6E5E-AD76-5A4A-EAD74A67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2AD5B-3F65-7B02-169D-496B8152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D9A5-D484-4B73-43E6-C3DE6FD9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C8BA-0A6D-4502-A917-AE0803C9EF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50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2DB1A-E6C8-F074-C95F-711B787E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6F843-277D-3E9C-7DC7-87441BF0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19343-1167-B1C2-3B01-20A29B03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97BE-3F88-4D5D-80EA-AC548AE8B10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782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D8380-52EC-3585-BA72-4270A9CF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90E80-C7E1-71C4-3E9B-702D6226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AAEE4-753F-1090-0744-B96EB81D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125-9329-43E6-9066-FC32680521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393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3F2067F-9A24-E483-7F7E-0026C381D8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A58DF3-7478-0E24-F883-53D3123B45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993EBC-F1B5-473D-8FAC-C770E7C26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EC174-3433-B183-C1F0-0C6D768BA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610E-FCBA-B4AD-56AD-98133F4D9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ADC53-42B5-1AA9-448C-46E6BEC6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A06C2C-78C7-49FB-8AE8-776E6FD8497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1CA07FF4-3B3E-EA1A-C03B-7DB6A0AF1BB1}"/>
              </a:ext>
            </a:extLst>
          </p:cNvPr>
          <p:cNvSpPr/>
          <p:nvPr/>
        </p:nvSpPr>
        <p:spPr>
          <a:xfrm>
            <a:off x="762000" y="3813175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077E4828-B963-D4FD-7AF9-F22DA60C0DE4}"/>
              </a:ext>
            </a:extLst>
          </p:cNvPr>
          <p:cNvSpPr/>
          <p:nvPr/>
        </p:nvSpPr>
        <p:spPr>
          <a:xfrm flipV="1">
            <a:off x="762000" y="625475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32E36BE5-0C54-CA1F-F470-4AFB267A2E88}"/>
              </a:ext>
            </a:extLst>
          </p:cNvPr>
          <p:cNvSpPr/>
          <p:nvPr/>
        </p:nvSpPr>
        <p:spPr>
          <a:xfrm flipH="1" flipV="1">
            <a:off x="7896225" y="625475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6157FCF5-9182-EE8C-5879-4945B6C7B2DA}"/>
              </a:ext>
            </a:extLst>
          </p:cNvPr>
          <p:cNvSpPr/>
          <p:nvPr/>
        </p:nvSpPr>
        <p:spPr>
          <a:xfrm flipH="1">
            <a:off x="7896225" y="3844925"/>
            <a:ext cx="3657600" cy="2387600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4114800" y="2017624"/>
            <a:ext cx="3962400" cy="28227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bài văn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 cảnh</a:t>
            </a:r>
            <a:endParaRPr lang="vi-VN" altLang="vi-VN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4A89670F-267C-C5E5-0A35-782C0FD7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81000"/>
            <a:ext cx="4892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BB11E3-A7F0-779D-CF3F-71DB16D00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9" t="2486" r="1835" b="3399"/>
          <a:stretch/>
        </p:blipFill>
        <p:spPr>
          <a:xfrm>
            <a:off x="838200" y="381000"/>
            <a:ext cx="4914900" cy="2590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B57F9D3-BBD3-B271-DACC-453EB0C3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668" y="3284047"/>
            <a:ext cx="80772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HP001 Kieu 5H"/>
                <a:ea typeface="HP001 5Ha"/>
                <a:cs typeface="HP001 5Ha"/>
              </a:rPr>
              <a:t>Quang cảnh làng mạc ngày mùa - </a:t>
            </a:r>
            <a:r>
              <a:rPr lang="en-US" altLang="vi-VN" sz="2800" b="1">
                <a:solidFill>
                  <a:srgbClr val="FF0000"/>
                </a:solidFill>
                <a:latin typeface="HP001 Kieu 5H"/>
                <a:ea typeface="HP001 5Ha"/>
                <a:cs typeface="HP001 5Ha"/>
              </a:rPr>
              <a:t>Tô Hoài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B89285-16C2-25EF-6C21-E468842E7E22}"/>
              </a:ext>
            </a:extLst>
          </p:cNvPr>
          <p:cNvSpPr/>
          <p:nvPr/>
        </p:nvSpPr>
        <p:spPr>
          <a:xfrm>
            <a:off x="0" y="3992563"/>
            <a:ext cx="2430463" cy="92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DFC8EB-BED0-35A9-D73B-06C66CCBC2AC}"/>
              </a:ext>
            </a:extLst>
          </p:cNvPr>
          <p:cNvGrpSpPr>
            <a:grpSpLocks/>
          </p:cNvGrpSpPr>
          <p:nvPr/>
        </p:nvGrpSpPr>
        <p:grpSpPr bwMode="auto">
          <a:xfrm>
            <a:off x="2003425" y="4129088"/>
            <a:ext cx="7981950" cy="830262"/>
            <a:chOff x="2003425" y="4129002"/>
            <a:chExt cx="7982201" cy="829616"/>
          </a:xfrm>
        </p:grpSpPr>
        <p:sp>
          <p:nvSpPr>
            <p:cNvPr id="16396" name="TextBox 1">
              <a:extLst>
                <a:ext uri="{FF2B5EF4-FFF2-40B4-BE49-F238E27FC236}">
                  <a16:creationId xmlns:a16="http://schemas.microsoft.com/office/drawing/2014/main" id="{4CB06024-DFB8-C94F-88AF-8873833D9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4129002"/>
              <a:ext cx="7394826" cy="82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latin typeface="Tahoma" panose="020B0604030504040204" pitchFamily="34" charset="0"/>
                </a:rPr>
                <a:t>Thứ tự miêu tả trong bài văn trên có gì khác với bài Quang cảnh làng mạc ngày mùa mà em đã học?</a:t>
              </a:r>
            </a:p>
          </p:txBody>
        </p:sp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73EF189A-2083-2A92-5F79-00D97CEC31F2}"/>
                </a:ext>
              </a:extLst>
            </p:cNvPr>
            <p:cNvSpPr/>
            <p:nvPr/>
          </p:nvSpPr>
          <p:spPr>
            <a:xfrm>
              <a:off x="2003425" y="4359010"/>
              <a:ext cx="185744" cy="22842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F69030-B0AF-399F-95A2-089F9CA0F57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235575"/>
            <a:ext cx="8329613" cy="920750"/>
            <a:chOff x="1676400" y="5235575"/>
            <a:chExt cx="8329279" cy="920750"/>
          </a:xfrm>
        </p:grpSpPr>
        <p:grpSp>
          <p:nvGrpSpPr>
            <p:cNvPr id="16392" name="Group 5">
              <a:extLst>
                <a:ext uri="{FF2B5EF4-FFF2-40B4-BE49-F238E27FC236}">
                  <a16:creationId xmlns:a16="http://schemas.microsoft.com/office/drawing/2014/main" id="{03077DCC-1994-733A-FB38-340418D55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5235575"/>
              <a:ext cx="8329279" cy="920750"/>
              <a:chOff x="1676400" y="5235575"/>
              <a:chExt cx="8329279" cy="920750"/>
            </a:xfrm>
          </p:grpSpPr>
          <p:sp>
            <p:nvSpPr>
              <p:cNvPr id="16394" name="TextBox 1">
                <a:extLst>
                  <a:ext uri="{FF2B5EF4-FFF2-40B4-BE49-F238E27FC236}">
                    <a16:creationId xmlns:a16="http://schemas.microsoft.com/office/drawing/2014/main" id="{A1AAF8D4-C481-1E3F-BFD5-3372DD4A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0853" y="5280410"/>
                <a:ext cx="7394826" cy="831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>
                    <a:latin typeface="Tahoma" panose="020B0604030504040204" pitchFamily="34" charset="0"/>
                  </a:rPr>
                  <a:t>Từ hai bài văn đó hãy rút ra nhận xét về cấu tạo của bài văn tả cảnh?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A62487-FA9F-A7EC-A890-8267EB960FDC}"/>
                  </a:ext>
                </a:extLst>
              </p:cNvPr>
              <p:cNvSpPr/>
              <p:nvPr/>
            </p:nvSpPr>
            <p:spPr>
              <a:xfrm>
                <a:off x="1676400" y="5235575"/>
                <a:ext cx="754033" cy="920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86ACEE2B-F470-6473-8DA1-1A863F49F889}"/>
                </a:ext>
              </a:extLst>
            </p:cNvPr>
            <p:cNvSpPr/>
            <p:nvPr/>
          </p:nvSpPr>
          <p:spPr>
            <a:xfrm>
              <a:off x="2003412" y="5602288"/>
              <a:ext cx="185731" cy="2286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4F1901-5477-AF27-C20D-79309C64D52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838200"/>
            <a:ext cx="7802563" cy="1504950"/>
            <a:chOff x="3657600" y="838199"/>
            <a:chExt cx="7803217" cy="150503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198A206-FF7C-A543-4B8C-E213D5424B5F}"/>
                </a:ext>
              </a:extLst>
            </p:cNvPr>
            <p:cNvSpPr/>
            <p:nvPr/>
          </p:nvSpPr>
          <p:spPr>
            <a:xfrm>
              <a:off x="4410138" y="838199"/>
              <a:ext cx="7050679" cy="1505031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9933" tIns="247651" rIns="462280" bIns="24765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84F697-F36E-D287-B271-DE400761D934}"/>
                </a:ext>
              </a:extLst>
            </p:cNvPr>
            <p:cNvSpPr/>
            <p:nvPr/>
          </p:nvSpPr>
          <p:spPr>
            <a:xfrm>
              <a:off x="3657600" y="838199"/>
              <a:ext cx="1505076" cy="15050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424" name="TextBox 9">
              <a:extLst>
                <a:ext uri="{FF2B5EF4-FFF2-40B4-BE49-F238E27FC236}">
                  <a16:creationId xmlns:a16="http://schemas.microsoft.com/office/drawing/2014/main" id="{97B76348-2273-841B-B920-57BD5025B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4074" y="1248192"/>
              <a:ext cx="9970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3600">
                  <a:latin typeface="Tahoma" panose="020B0604030504040204" pitchFamily="34" charset="0"/>
                </a:rPr>
                <a:t>Ý 1</a:t>
              </a:r>
              <a:endParaRPr lang="vi-VN" altLang="vi-VN" sz="3600">
                <a:latin typeface="Tahoma" panose="020B0604030504040204" pitchFamily="34" charset="0"/>
              </a:endParaRPr>
            </a:p>
          </p:txBody>
        </p:sp>
        <p:sp>
          <p:nvSpPr>
            <p:cNvPr id="19" name="TextBox 18">
              <a:hlinkClick r:id="rId2" action="ppaction://hlinksldjump"/>
              <a:extLst>
                <a:ext uri="{FF2B5EF4-FFF2-40B4-BE49-F238E27FC236}">
                  <a16:creationId xmlns:a16="http://schemas.microsoft.com/office/drawing/2014/main" id="{969D75AC-04D3-1027-85C3-9A821A1D6305}"/>
                </a:ext>
              </a:extLst>
            </p:cNvPr>
            <p:cNvSpPr txBox="1"/>
            <p:nvPr/>
          </p:nvSpPr>
          <p:spPr>
            <a:xfrm>
              <a:off x="5538946" y="1009658"/>
              <a:ext cx="5505911" cy="1165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defRPr/>
              </a:pPr>
              <a:r>
                <a:rPr lang="en-US" sz="2800">
                  <a:solidFill>
                    <a:schemeClr val="bg1"/>
                  </a:solidFill>
                  <a:latin typeface="+mj-lt"/>
                  <a:ea typeface="HP001 5Ha" pitchFamily="34" charset="-127"/>
                </a:rPr>
                <a:t>Màu sắc bao trùm lên làng quê ngày mùa là màu vàng.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F74309-1DE8-32D0-934F-319D8BC2EAA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792413"/>
            <a:ext cx="7802563" cy="1504950"/>
            <a:chOff x="3657600" y="2792491"/>
            <a:chExt cx="7803217" cy="150503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0A4FC1-2648-31FB-E0E6-BDCA9B36EC5E}"/>
                </a:ext>
              </a:extLst>
            </p:cNvPr>
            <p:cNvSpPr/>
            <p:nvPr/>
          </p:nvSpPr>
          <p:spPr>
            <a:xfrm>
              <a:off x="4410138" y="2792491"/>
              <a:ext cx="7050679" cy="1505030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9933" tIns="247651" rIns="462280" bIns="24765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675B58-F683-90A8-6A3F-5372A481DB6C}"/>
                </a:ext>
              </a:extLst>
            </p:cNvPr>
            <p:cNvSpPr/>
            <p:nvPr/>
          </p:nvSpPr>
          <p:spPr>
            <a:xfrm>
              <a:off x="3657600" y="2792491"/>
              <a:ext cx="1505076" cy="15050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420" name="TextBox 12">
              <a:extLst>
                <a:ext uri="{FF2B5EF4-FFF2-40B4-BE49-F238E27FC236}">
                  <a16:creationId xmlns:a16="http://schemas.microsoft.com/office/drawing/2014/main" id="{6A7A4E1B-5AC2-36E4-E967-ACC5F786C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8631" y="3221840"/>
              <a:ext cx="10267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3600">
                  <a:latin typeface="Tahoma" panose="020B0604030504040204" pitchFamily="34" charset="0"/>
                </a:rPr>
                <a:t>Ý 2</a:t>
              </a:r>
              <a:endParaRPr lang="vi-VN" altLang="vi-VN" sz="3600">
                <a:latin typeface="Tahoma" panose="020B0604030504040204" pitchFamily="34" charset="0"/>
              </a:endParaRPr>
            </a:p>
          </p:txBody>
        </p:sp>
        <p:sp>
          <p:nvSpPr>
            <p:cNvPr id="20" name="TextBox 19">
              <a:hlinkClick r:id="rId2" action="ppaction://hlinksldjump"/>
              <a:extLst>
                <a:ext uri="{FF2B5EF4-FFF2-40B4-BE49-F238E27FC236}">
                  <a16:creationId xmlns:a16="http://schemas.microsoft.com/office/drawing/2014/main" id="{D7AFF6BA-62F0-7BD2-DAB3-ECE17AB9ABD5}"/>
                </a:ext>
              </a:extLst>
            </p:cNvPr>
            <p:cNvSpPr txBox="1"/>
            <p:nvPr/>
          </p:nvSpPr>
          <p:spPr>
            <a:xfrm>
              <a:off x="5467502" y="2946486"/>
              <a:ext cx="5734531" cy="12129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defRPr/>
              </a:pPr>
              <a:r>
                <a:rPr lang="en-US" sz="2800">
                  <a:solidFill>
                    <a:schemeClr val="bg1"/>
                  </a:solidFill>
                  <a:latin typeface="+mj-lt"/>
                  <a:ea typeface="HP001 5Ha" pitchFamily="34" charset="-127"/>
                </a:rPr>
                <a:t>Những màu vàng cụ thể của cảnh vật trong bức tranh làng quê.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F003D2-211A-6ECB-9C5D-C7435EBD05E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746625"/>
            <a:ext cx="7802563" cy="1504950"/>
            <a:chOff x="3657600" y="4746783"/>
            <a:chExt cx="7803217" cy="150503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8FABD1-694A-1C7E-5308-3AE4656CC600}"/>
                </a:ext>
              </a:extLst>
            </p:cNvPr>
            <p:cNvSpPr/>
            <p:nvPr/>
          </p:nvSpPr>
          <p:spPr>
            <a:xfrm>
              <a:off x="4410138" y="4746783"/>
              <a:ext cx="7050679" cy="1505030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9933" tIns="247651" rIns="462281" bIns="24765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97ED0E-A3D0-FF8C-DF3D-022B3A962C89}"/>
                </a:ext>
              </a:extLst>
            </p:cNvPr>
            <p:cNvSpPr/>
            <p:nvPr/>
          </p:nvSpPr>
          <p:spPr>
            <a:xfrm>
              <a:off x="3657600" y="4746783"/>
              <a:ext cx="1505076" cy="15050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416" name="TextBox 15">
              <a:extLst>
                <a:ext uri="{FF2B5EF4-FFF2-40B4-BE49-F238E27FC236}">
                  <a16:creationId xmlns:a16="http://schemas.microsoft.com/office/drawing/2014/main" id="{8E7E1F20-D2E1-0DD6-8962-E59EC688B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924" y="5163494"/>
              <a:ext cx="10186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3600">
                  <a:latin typeface="Tahoma" panose="020B0604030504040204" pitchFamily="34" charset="0"/>
                </a:rPr>
                <a:t>Ý 3</a:t>
              </a:r>
              <a:endParaRPr lang="vi-VN" altLang="vi-VN" sz="3600">
                <a:latin typeface="Tahoma" panose="020B0604030504040204" pitchFamily="34" charset="0"/>
              </a:endParaRPr>
            </a:p>
          </p:txBody>
        </p:sp>
        <p:sp>
          <p:nvSpPr>
            <p:cNvPr id="21" name="TextBox 20">
              <a:hlinkClick r:id="rId2" action="ppaction://hlinksldjump"/>
              <a:extLst>
                <a:ext uri="{FF2B5EF4-FFF2-40B4-BE49-F238E27FC236}">
                  <a16:creationId xmlns:a16="http://schemas.microsoft.com/office/drawing/2014/main" id="{EDE32A05-B5C5-AC25-DBE8-58A9499E23D8}"/>
                </a:ext>
              </a:extLst>
            </p:cNvPr>
            <p:cNvSpPr txBox="1"/>
            <p:nvPr/>
          </p:nvSpPr>
          <p:spPr>
            <a:xfrm>
              <a:off x="5399234" y="4892841"/>
              <a:ext cx="5645623" cy="12129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defRPr/>
              </a:pPr>
              <a:r>
                <a:rPr lang="en-US" sz="2800">
                  <a:solidFill>
                    <a:schemeClr val="bg1"/>
                  </a:solidFill>
                  <a:latin typeface="+mj-lt"/>
                  <a:ea typeface="HP001 5Ha" pitchFamily="34" charset="-127"/>
                </a:rPr>
                <a:t>Thời tiết và con người làm cho bức tranh làng quê thêm đẹp.</a:t>
              </a:r>
            </a:p>
          </p:txBody>
        </p:sp>
      </p:grpSp>
      <p:sp>
        <p:nvSpPr>
          <p:cNvPr id="17413" name="TextBox 3">
            <a:extLst>
              <a:ext uri="{FF2B5EF4-FFF2-40B4-BE49-F238E27FC236}">
                <a16:creationId xmlns:a16="http://schemas.microsoft.com/office/drawing/2014/main" id="{A28391BD-B7A3-5667-D462-E7796E40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346325"/>
            <a:ext cx="24177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ahoma" panose="020B0604030504040204" pitchFamily="34" charset="0"/>
              </a:rPr>
              <a:t>Cấu tạo của bài văn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ahoma" panose="020B0604030504040204" pitchFamily="34" charset="0"/>
              </a:rPr>
              <a:t>Quang cảnh làng mạc ngày mùa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999"/>
          <a:stretch/>
        </p:blipFill>
        <p:spPr>
          <a:xfrm>
            <a:off x="0" y="-7374"/>
            <a:ext cx="12192000" cy="6858000"/>
          </a:xfrm>
          <a:prstGeom prst="rect">
            <a:avLst/>
          </a:prstGeom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266F23C9-9CA1-3677-6421-4A390840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85" y="805580"/>
            <a:ext cx="54514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vi-VN" sz="2600" b="1">
                <a:solidFill>
                  <a:srgbClr val="C00000"/>
                </a:solidFill>
              </a:rPr>
              <a:t>Quang cảnh làng mạc ngày mùa</a:t>
            </a:r>
            <a:endParaRPr lang="vi-VN" altLang="vi-VN" sz="2600" b="1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vi-VN" sz="2600"/>
              <a:t>+ Giới thiệu màu sắc bao trùm làng quê ngày mùa là màu vàng.</a:t>
            </a:r>
            <a:endParaRPr lang="vi-VN" altLang="vi-VN" sz="26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600"/>
              <a:t>+ Tả các màu vàng rất khác nhau của cảnh, của vật.</a:t>
            </a:r>
            <a:endParaRPr lang="vi-VN" altLang="vi-VN" sz="26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600"/>
              <a:t>+ Tả thời tiết con người.</a:t>
            </a:r>
            <a:endParaRPr lang="vi-VN" altLang="vi-VN" sz="2600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79632537-8A3E-51CF-08EE-C838024D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422275"/>
            <a:ext cx="5265738" cy="46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vi-VN" sz="2600" b="1">
                <a:solidFill>
                  <a:srgbClr val="C00000"/>
                </a:solidFill>
              </a:rPr>
              <a:t>Hoàng hôn trên sông Hương</a:t>
            </a:r>
            <a:endParaRPr lang="vi-VN" altLang="vi-VN" sz="2600" b="1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vi-VN" sz="2400"/>
              <a:t>+ Nêu nhận xét chung về sự yên tĩnh của Huế lúc hoàng hôn.</a:t>
            </a:r>
            <a:endParaRPr lang="vi-VN" altLang="vi-VN" sz="24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400"/>
              <a:t>+ Tả sự thay đổi  sắc màu của sông Hương từ lúc bắt đầu hoàng hôn đến lúc tối hẳn.</a:t>
            </a:r>
            <a:endParaRPr lang="vi-VN" altLang="vi-VN" sz="24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400"/>
              <a:t>+ Tả hoạt động của con người bên bờ sông, trên mặt sông lúc bắt đầu hoàng hôn đến lúc thành phố lên đèn.</a:t>
            </a:r>
            <a:endParaRPr lang="vi-VN" altLang="vi-VN" sz="2400"/>
          </a:p>
          <a:p>
            <a:pPr>
              <a:buFont typeface="Arial" panose="020B0604020202020204" pitchFamily="34" charset="0"/>
              <a:buNone/>
            </a:pPr>
            <a:r>
              <a:rPr lang="en-US" altLang="vi-VN" sz="2400"/>
              <a:t>+ Nhận xét về sự thức dậy của Huế sau hoàng hôn.</a:t>
            </a:r>
            <a:endParaRPr lang="vi-VN" altLang="vi-VN" sz="2400"/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id="{0EC37651-4D80-58DC-C617-0A8F28A7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96" y="5064120"/>
            <a:ext cx="423821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300" b="1" i="1">
                <a:solidFill>
                  <a:srgbClr val="FF3300"/>
                </a:solidFill>
                <a:latin typeface="Arial" panose="020B0604020202020204" pitchFamily="34" charset="0"/>
              </a:rPr>
              <a:t>Tả từng bộ phận của cảnh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A52AC41-782F-B266-8F52-7558D789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910" y="5116281"/>
            <a:ext cx="5610590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2300" b="1" i="1">
                <a:solidFill>
                  <a:srgbClr val="FF3300"/>
                </a:solidFill>
                <a:latin typeface="Arial" panose="020B0604020202020204" pitchFamily="34" charset="0"/>
              </a:rPr>
              <a:t>Tả cảnh theo sự thay đổi của thời gian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8CCFCE9-0E78-310E-67FE-EC340988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068705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D3C8FB-5653-AECD-6FFD-BB525B26BBEA}"/>
              </a:ext>
            </a:extLst>
          </p:cNvPr>
          <p:cNvSpPr/>
          <p:nvPr/>
        </p:nvSpPr>
        <p:spPr>
          <a:xfrm>
            <a:off x="0" y="65532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B9CF7AD-2259-050C-0266-83B893CD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1717811" cy="9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248F10-9FDC-2391-60F1-6F90F45DF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9" t="2486" r="1835" b="3399"/>
          <a:stretch/>
        </p:blipFill>
        <p:spPr>
          <a:xfrm>
            <a:off x="1447800" y="854581"/>
            <a:ext cx="1725612" cy="9096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F93C6218-DE5E-0F00-56C3-BBF2546E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941388"/>
            <a:ext cx="670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Nhận xét cấu tạo của bài văn </a:t>
            </a:r>
            <a:r>
              <a:rPr lang="en-US" altLang="vi-VN" sz="2400" b="1" i="1">
                <a:latin typeface="Tahoma" panose="020B0604030504040204" pitchFamily="34" charset="0"/>
              </a:rPr>
              <a:t>Nắng trưa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2BE62-F3C1-A1BF-79CB-64659FD0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7016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Hãy tìm phần mở bài, thân bài, kết bài của bài văn. </a:t>
            </a:r>
            <a:endParaRPr lang="en-US" altLang="vi-VN" sz="2400" b="1" i="1"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F3633-735D-12AB-1C6F-CA41FCE40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816100"/>
            <a:ext cx="167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Gợi ý :</a:t>
            </a:r>
            <a:endParaRPr lang="en-US" altLang="vi-VN" sz="2400" b="1" i="1"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82AFA-6063-EC58-5FE4-9516D4D16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43275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Hãy nêu nội dung của từng phần của bài văn. </a:t>
            </a:r>
            <a:endParaRPr lang="en-US" altLang="vi-VN" sz="2400" b="1" i="1"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B6F00-55AA-FB6D-C7C0-29CA88F1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148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Hãy xác định trình tự miêu tả của bài văn. </a:t>
            </a:r>
            <a:endParaRPr lang="en-US" altLang="vi-VN" sz="2400" b="1" i="1">
              <a:latin typeface="Tahoma" panose="020B0604030504040204" pitchFamily="34" charset="0"/>
            </a:endParaRPr>
          </a:p>
        </p:txBody>
      </p:sp>
      <p:pic>
        <p:nvPicPr>
          <p:cNvPr id="20487" name="Graphic 8" descr="Chevron arrows with solid fill">
            <a:extLst>
              <a:ext uri="{FF2B5EF4-FFF2-40B4-BE49-F238E27FC236}">
                <a16:creationId xmlns:a16="http://schemas.microsoft.com/office/drawing/2014/main" id="{AB25E69F-FDC5-FCD9-16AA-772A1441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82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">
            <a:extLst>
              <a:ext uri="{FF2B5EF4-FFF2-40B4-BE49-F238E27FC236}">
                <a16:creationId xmlns:a16="http://schemas.microsoft.com/office/drawing/2014/main" id="{E40A6D9F-4422-C244-21F5-EBD4638D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6675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4F81BD"/>
                </a:solidFill>
                <a:latin typeface="Tahoma" panose="020B0604030504040204" pitchFamily="34" charset="0"/>
              </a:rPr>
              <a:t>Luyện tập</a:t>
            </a:r>
            <a:endParaRPr lang="vi-VN" altLang="vi-VN" sz="2400" b="1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8C8B1-14D7-6A3E-D59B-F84A3B187FE8}"/>
              </a:ext>
            </a:extLst>
          </p:cNvPr>
          <p:cNvSpPr/>
          <p:nvPr/>
        </p:nvSpPr>
        <p:spPr>
          <a:xfrm>
            <a:off x="0" y="65532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DE24B8-E075-20A0-E7C4-807CDDE56E9F}"/>
              </a:ext>
            </a:extLst>
          </p:cNvPr>
          <p:cNvSpPr/>
          <p:nvPr/>
        </p:nvSpPr>
        <p:spPr>
          <a:xfrm>
            <a:off x="1795463" y="2727325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F2EE02-A334-2903-6B8D-37FF32FD60B6}"/>
              </a:ext>
            </a:extLst>
          </p:cNvPr>
          <p:cNvSpPr/>
          <p:nvPr/>
        </p:nvSpPr>
        <p:spPr>
          <a:xfrm>
            <a:off x="1795463" y="3522663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3DA267-02B9-6E41-EB49-10E65497FBB5}"/>
              </a:ext>
            </a:extLst>
          </p:cNvPr>
          <p:cNvSpPr/>
          <p:nvPr/>
        </p:nvSpPr>
        <p:spPr>
          <a:xfrm>
            <a:off x="1795463" y="4318000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/>
      <p:bldP spid="6" grpId="0"/>
      <p:bldP spid="7" grpId="0"/>
      <p:bldP spid="8" grpId="0"/>
      <p:bldP spid="3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1D7D3A96-A897-02D3-6C82-F219C016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.VnArial" panose="020B7200000000000000" pitchFamily="34" charset="0"/>
              </a:rPr>
              <a:t> </a:t>
            </a:r>
            <a:endParaRPr lang="en-US" altLang="vi-VN" sz="2400" b="1" u="sng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72267-281D-45A4-CFFB-1694998F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778000"/>
            <a:ext cx="490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ahoma" panose="020B0604030504040204" pitchFamily="34" charset="0"/>
              </a:rPr>
              <a:t>Thân bài</a:t>
            </a:r>
            <a:r>
              <a:rPr lang="en-US" altLang="vi-VN" sz="2400">
                <a:latin typeface="Tahoma" panose="020B060403050404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1: Buổi trưa…bốc lên mãi.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AB4018-D880-F683-5BA6-4D6C8C04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884238"/>
            <a:ext cx="660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Nhận xét về nắng trưa.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555D8-81D7-A5DF-84CB-9FE08A75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884238"/>
            <a:ext cx="490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ahoma" panose="020B0604030504040204" pitchFamily="34" charset="0"/>
              </a:rPr>
              <a:t>Mở bài</a:t>
            </a:r>
            <a:r>
              <a:rPr lang="en-US" altLang="vi-VN" sz="2400">
                <a:latin typeface="Tahoma" panose="020B0604030504040204" pitchFamily="34" charset="0"/>
              </a:rPr>
              <a:t>: Câu đầu tiên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22ECDD-AAC7-1229-0D87-3B612B76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2132013"/>
            <a:ext cx="633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1: Hơi đất trong nắng trưa dữ dội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2BAAA3-D824-3907-A5F2-E4EE5B74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749675"/>
            <a:ext cx="490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3: Con gà…lặng im.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DC9891-AEF1-5784-D20A-0218D86E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2705100"/>
            <a:ext cx="581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2: Tiếng võng đưa và câu hát ru em trong nắng trưa.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5BC2BC-3ACE-D103-F948-B030DB87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511800"/>
            <a:ext cx="490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ahoma" panose="020B0604030504040204" pitchFamily="34" charset="0"/>
              </a:rPr>
              <a:t>Kết bài</a:t>
            </a:r>
            <a:r>
              <a:rPr lang="en-US" altLang="vi-VN" sz="2400">
                <a:latin typeface="Tahoma" panose="020B0604030504040204" pitchFamily="34" charset="0"/>
              </a:rPr>
              <a:t>: Câu cuối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20CE2-5B72-E488-E5F0-C6D657D3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5511800"/>
            <a:ext cx="628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Cảm nghĩ về mẹ.</a:t>
            </a:r>
          </a:p>
        </p:txBody>
      </p:sp>
      <p:sp>
        <p:nvSpPr>
          <p:cNvPr id="21515" name="TextBox 3">
            <a:extLst>
              <a:ext uri="{FF2B5EF4-FFF2-40B4-BE49-F238E27FC236}">
                <a16:creationId xmlns:a16="http://schemas.microsoft.com/office/drawing/2014/main" id="{830138FE-2404-F202-330E-95C616B9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3675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Cấu tạo của bài văn </a:t>
            </a:r>
            <a:r>
              <a:rPr lang="en-US" altLang="vi-VN" sz="2400" b="1" i="1">
                <a:latin typeface="Tahoma" panose="020B0604030504040204" pitchFamily="34" charset="0"/>
              </a:rPr>
              <a:t>Nắng trưa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8446E-8B93-F6A1-CAEB-22453488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744788"/>
            <a:ext cx="4905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2: Tiếng gì xa vắng thế…khép lại.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E29290-B464-B49D-B6FB-1CA9B94A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454525"/>
            <a:ext cx="490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4: Ấy thế... chưa xong.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E06072-9D9F-63DD-1180-031CCAE0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3729038"/>
            <a:ext cx="6283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3: Cây cối và con vật trong nắng trưa.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5E1CB-B717-D59E-DD14-1D85DEC0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408488"/>
            <a:ext cx="628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Đoạn 4: Hình ảnh người mẹ trong nắng trưa.</a:t>
            </a:r>
          </a:p>
        </p:txBody>
      </p:sp>
      <p:pic>
        <p:nvPicPr>
          <p:cNvPr id="21520" name="Graphic 22" descr="Chevron arrows with solid fill">
            <a:extLst>
              <a:ext uri="{FF2B5EF4-FFF2-40B4-BE49-F238E27FC236}">
                <a16:creationId xmlns:a16="http://schemas.microsoft.com/office/drawing/2014/main" id="{916C3194-3847-E64A-32C4-DB0400C8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9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44553C9-4D3A-9B32-D1A3-ABA0861294AB}"/>
              </a:ext>
            </a:extLst>
          </p:cNvPr>
          <p:cNvSpPr/>
          <p:nvPr/>
        </p:nvSpPr>
        <p:spPr>
          <a:xfrm>
            <a:off x="0" y="65532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2008153"/>
            <a:ext cx="838200" cy="8071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2623784"/>
            <a:ext cx="838200" cy="8071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3522751"/>
            <a:ext cx="838200" cy="8071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4276935"/>
            <a:ext cx="838200" cy="8071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397375" y="707249"/>
            <a:ext cx="838200" cy="8071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27508" l="64036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1" r="17555" b="69435"/>
          <a:stretch/>
        </p:blipFill>
        <p:spPr>
          <a:xfrm>
            <a:off x="4776429" y="5339203"/>
            <a:ext cx="838200" cy="8071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2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E02D9283-0561-5139-E5EC-CDA508CC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35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A63EB526-BFFE-8614-49BB-DE9B7F3E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63" y="296863"/>
            <a:ext cx="4130675" cy="609600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58300B"/>
                </a:solidFill>
              </a:rPr>
              <a:t>Vận dụng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6F9FCFBA-3E42-ACF9-5930-A3571E09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362200"/>
            <a:ext cx="8229600" cy="685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 sz="2500"/>
              <a:t>Chuẩn bị bài sau: Luyện tập tả cảnh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A6A283-3A4E-1EC6-72EA-886C01A0A418}"/>
              </a:ext>
            </a:extLst>
          </p:cNvPr>
          <p:cNvSpPr txBox="1">
            <a:spLocks/>
          </p:cNvSpPr>
          <p:nvPr/>
        </p:nvSpPr>
        <p:spPr bwMode="auto">
          <a:xfrm>
            <a:off x="1752600" y="1844675"/>
            <a:ext cx="8904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2500"/>
              <a:t>Hãy nêu cảm nghĩ của em về một trong các bài văn trong tiết học?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A308E-C417-0C28-5C44-5EF4B6C491B0}"/>
              </a:ext>
            </a:extLst>
          </p:cNvPr>
          <p:cNvSpPr txBox="1">
            <a:spLocks/>
          </p:cNvSpPr>
          <p:nvPr/>
        </p:nvSpPr>
        <p:spPr bwMode="auto">
          <a:xfrm>
            <a:off x="1752600" y="1347788"/>
            <a:ext cx="76962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2500"/>
              <a:t>Nêu cấu tạo của bài văn tả cảnh?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6E07D0-A50F-7E01-A5EB-F8AC04B9DF72}"/>
              </a:ext>
            </a:extLst>
          </p:cNvPr>
          <p:cNvSpPr txBox="1">
            <a:spLocks/>
          </p:cNvSpPr>
          <p:nvPr/>
        </p:nvSpPr>
        <p:spPr bwMode="auto">
          <a:xfrm>
            <a:off x="1752600" y="2995613"/>
            <a:ext cx="83248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2500"/>
              <a:t>Đọc bài và trả lời câu hỏi bài: Buổi sớm trên cánh đồng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4AECEB-AFCB-8B4F-EDFB-E953839D6B2C}"/>
              </a:ext>
            </a:extLst>
          </p:cNvPr>
          <p:cNvSpPr txBox="1">
            <a:spLocks/>
          </p:cNvSpPr>
          <p:nvPr/>
        </p:nvSpPr>
        <p:spPr bwMode="auto">
          <a:xfrm>
            <a:off x="1752600" y="3505200"/>
            <a:ext cx="92964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2500"/>
              <a:t>Quan sát, tìm ý bài văn tả cảnh một buổi trong ngày SGK/14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0C44E2-1858-C255-5339-F7CBE88575E1}"/>
              </a:ext>
            </a:extLst>
          </p:cNvPr>
          <p:cNvSpPr/>
          <p:nvPr/>
        </p:nvSpPr>
        <p:spPr>
          <a:xfrm>
            <a:off x="1485900" y="1465263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8F9397-ACB1-625B-2A2F-48CCDF2AF567}"/>
              </a:ext>
            </a:extLst>
          </p:cNvPr>
          <p:cNvSpPr/>
          <p:nvPr/>
        </p:nvSpPr>
        <p:spPr>
          <a:xfrm>
            <a:off x="1485900" y="2047875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556976C-705D-20EB-226D-6D7119987669}"/>
              </a:ext>
            </a:extLst>
          </p:cNvPr>
          <p:cNvSpPr/>
          <p:nvPr/>
        </p:nvSpPr>
        <p:spPr>
          <a:xfrm>
            <a:off x="1452563" y="3125788"/>
            <a:ext cx="185737" cy="2286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CA80161D-D3EA-F8EC-DA80-E7BF2DEA876A}"/>
              </a:ext>
            </a:extLst>
          </p:cNvPr>
          <p:cNvSpPr/>
          <p:nvPr/>
        </p:nvSpPr>
        <p:spPr>
          <a:xfrm>
            <a:off x="1468438" y="3616325"/>
            <a:ext cx="185737" cy="2286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62E7C7-D987-30AF-7A78-2CA33682E25E}"/>
              </a:ext>
            </a:extLst>
          </p:cNvPr>
          <p:cNvSpPr/>
          <p:nvPr/>
        </p:nvSpPr>
        <p:spPr>
          <a:xfrm>
            <a:off x="1485900" y="2593975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5" grpId="0"/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179D4F68-9CE8-91F3-F518-9C70A440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KHỞI ĐỘNG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1840F7EF-5017-6320-1586-F9F7ACAB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10668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>
                <a:latin typeface="Arial" panose="020B0604020202020204" pitchFamily="34" charset="0"/>
                <a:ea typeface="Aachen" pitchFamily="18" charset="0"/>
              </a:rPr>
              <a:t>Em đã học kiểu văn miêu tả nào ở lớp 4 ?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>
            <a:extLst>
              <a:ext uri="{FF2B5EF4-FFF2-40B4-BE49-F238E27FC236}">
                <a16:creationId xmlns:a16="http://schemas.microsoft.com/office/drawing/2014/main" id="{BC6DC842-40E0-A82D-3027-E9503FEE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7368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A2E9C9BB-7628-9DE2-BF1C-82E56081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765425"/>
            <a:ext cx="46577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B602D573-3881-14FC-8828-E51B48C3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765425"/>
            <a:ext cx="4797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A7E2DCC3-4746-F0BA-4308-F5BCB026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630363"/>
            <a:ext cx="4587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B5F11405-136A-8872-BE75-9EBA977CB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428750"/>
            <a:ext cx="47656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AC6269C3-03F5-51D0-5BF9-BE1FCFC4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322513"/>
            <a:ext cx="20843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53D64-C4E6-C424-5A77-EB5EFA36E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4970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4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2CBCF-E327-3E6A-E259-08175DC4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3" y="16430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4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FBD96-158F-BBCC-2C51-72A38735A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3371850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4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4564AE-7367-F3F8-F360-BAD8F724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30861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5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7A686-B565-554C-76BA-D7D18589E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1370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ahoma" panose="020B0604030504040204" pitchFamily="34" charset="0"/>
              </a:rPr>
              <a:t>Lớp 5</a:t>
            </a:r>
            <a:endParaRPr lang="vi-VN" altLang="vi-VN" sz="18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4935A1D-FCC6-577A-D3F4-42FC406EE6E9}"/>
              </a:ext>
            </a:extLst>
          </p:cNvPr>
          <p:cNvSpPr/>
          <p:nvPr/>
        </p:nvSpPr>
        <p:spPr>
          <a:xfrm>
            <a:off x="2293893" y="3259981"/>
            <a:ext cx="7658100" cy="12132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B8246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DF8CC6D-8F58-E059-66F3-7DCE69AB21A5}"/>
              </a:ext>
            </a:extLst>
          </p:cNvPr>
          <p:cNvSpPr/>
          <p:nvPr/>
        </p:nvSpPr>
        <p:spPr>
          <a:xfrm>
            <a:off x="2254874" y="5205355"/>
            <a:ext cx="7658100" cy="12132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36A393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A93C64-9947-224D-F493-545690D0A40B}"/>
              </a:ext>
            </a:extLst>
          </p:cNvPr>
          <p:cNvSpPr/>
          <p:nvPr/>
        </p:nvSpPr>
        <p:spPr>
          <a:xfrm>
            <a:off x="2190750" y="1328453"/>
            <a:ext cx="7658100" cy="12132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883A21E5-1DC6-78F8-74EB-ED264AFE9E62}"/>
              </a:ext>
            </a:extLst>
          </p:cNvPr>
          <p:cNvSpPr/>
          <p:nvPr/>
        </p:nvSpPr>
        <p:spPr>
          <a:xfrm>
            <a:off x="4381500" y="76200"/>
            <a:ext cx="3429000" cy="771525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vi-VN" sz="2400" b="1" dirty="0"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DB6760B-3FE5-7F41-1B14-0C6C38FC6DA7}"/>
              </a:ext>
            </a:extLst>
          </p:cNvPr>
          <p:cNvCxnSpPr>
            <a:cxnSpLocks/>
          </p:cNvCxnSpPr>
          <p:nvPr/>
        </p:nvCxnSpPr>
        <p:spPr>
          <a:xfrm flipV="1">
            <a:off x="0" y="420688"/>
            <a:ext cx="4381500" cy="1905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C4B17F-CAAB-FD11-FABF-F7CBE3F2125F}"/>
              </a:ext>
            </a:extLst>
          </p:cNvPr>
          <p:cNvCxnSpPr>
            <a:cxnSpLocks/>
          </p:cNvCxnSpPr>
          <p:nvPr/>
        </p:nvCxnSpPr>
        <p:spPr>
          <a:xfrm>
            <a:off x="7810500" y="420688"/>
            <a:ext cx="43815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32BF7504-B0CF-74E9-8CB2-D4D3864BD89D}"/>
              </a:ext>
            </a:extLst>
          </p:cNvPr>
          <p:cNvSpPr/>
          <p:nvPr/>
        </p:nvSpPr>
        <p:spPr>
          <a:xfrm>
            <a:off x="2258492" y="1353859"/>
            <a:ext cx="1107787" cy="1107787"/>
          </a:xfrm>
          <a:prstGeom prst="pie">
            <a:avLst/>
          </a:prstGeom>
          <a:noFill/>
          <a:ln w="209550">
            <a:gradFill flip="none" rotWithShape="1">
              <a:gsLst>
                <a:gs pos="0">
                  <a:srgbClr val="EE426B"/>
                </a:gs>
                <a:gs pos="54000">
                  <a:srgbClr val="F27290"/>
                </a:gs>
                <a:gs pos="100000">
                  <a:srgbClr val="FDE7E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9FA0579-DA91-C182-FDA1-26AB2FC3F638}"/>
              </a:ext>
            </a:extLst>
          </p:cNvPr>
          <p:cNvSpPr/>
          <p:nvPr/>
        </p:nvSpPr>
        <p:spPr>
          <a:xfrm>
            <a:off x="2455863" y="1382713"/>
            <a:ext cx="960437" cy="9604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28BADF-4045-9160-E431-3D3D50851D86}"/>
              </a:ext>
            </a:extLst>
          </p:cNvPr>
          <p:cNvGrpSpPr/>
          <p:nvPr/>
        </p:nvGrpSpPr>
        <p:grpSpPr>
          <a:xfrm>
            <a:off x="2517864" y="1292152"/>
            <a:ext cx="950034" cy="945776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0A252470-7625-9ACB-D5FF-BA896AD53419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4000" b="1" dirty="0">
                <a:cs typeface="Arial" panose="020B0604020202020204" pitchFamily="34" charset="0"/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D88C9323-6ABB-C966-EE7A-738C2E0F06D3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EE426B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</p:grp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7D60EC7-12C0-134E-9DE0-9B67814572A2}"/>
              </a:ext>
            </a:extLst>
          </p:cNvPr>
          <p:cNvSpPr/>
          <p:nvPr/>
        </p:nvSpPr>
        <p:spPr>
          <a:xfrm>
            <a:off x="3225800" y="1195388"/>
            <a:ext cx="341313" cy="33972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7" name="Partial Circle 66">
            <a:extLst>
              <a:ext uri="{FF2B5EF4-FFF2-40B4-BE49-F238E27FC236}">
                <a16:creationId xmlns:a16="http://schemas.microsoft.com/office/drawing/2014/main" id="{05374EB0-4F81-4660-ACBC-7542FF23100F}"/>
              </a:ext>
            </a:extLst>
          </p:cNvPr>
          <p:cNvSpPr/>
          <p:nvPr/>
        </p:nvSpPr>
        <p:spPr>
          <a:xfrm>
            <a:off x="2257395" y="3296959"/>
            <a:ext cx="1107787" cy="1107787"/>
          </a:xfrm>
          <a:prstGeom prst="pie">
            <a:avLst/>
          </a:prstGeom>
          <a:noFill/>
          <a:ln w="209550">
            <a:gradFill flip="none" rotWithShape="1">
              <a:gsLst>
                <a:gs pos="19000">
                  <a:srgbClr val="FB8246"/>
                </a:gs>
                <a:gs pos="54000">
                  <a:srgbClr val="FDBA99"/>
                </a:gs>
                <a:gs pos="100000">
                  <a:srgbClr val="FEE6D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3A169BC4-9161-73FF-1DBF-5C2B72593E72}"/>
              </a:ext>
            </a:extLst>
          </p:cNvPr>
          <p:cNvSpPr/>
          <p:nvPr/>
        </p:nvSpPr>
        <p:spPr>
          <a:xfrm>
            <a:off x="2454275" y="3325813"/>
            <a:ext cx="960438" cy="9604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FA97A2-1C2A-3695-E520-BE13C34D6582}"/>
              </a:ext>
            </a:extLst>
          </p:cNvPr>
          <p:cNvGrpSpPr/>
          <p:nvPr/>
        </p:nvGrpSpPr>
        <p:grpSpPr>
          <a:xfrm>
            <a:off x="2516767" y="3235252"/>
            <a:ext cx="950034" cy="945776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id="{75ADA199-CD3C-A515-DF92-2884AC388B9B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FB8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4000" b="1" dirty="0">
                <a:cs typeface="Arial" panose="020B0604020202020204" pitchFamily="34" charset="0"/>
              </a:endParaRPr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A6241660-E5A1-B002-D0E9-F99BA091B5BD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FB8246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</p:grp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C64A35A1-CC9B-C079-D63C-C98F0A5A5FF6}"/>
              </a:ext>
            </a:extLst>
          </p:cNvPr>
          <p:cNvSpPr/>
          <p:nvPr/>
        </p:nvSpPr>
        <p:spPr>
          <a:xfrm>
            <a:off x="3224213" y="3138488"/>
            <a:ext cx="341312" cy="33972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3" name="Partial Circle 72">
            <a:extLst>
              <a:ext uri="{FF2B5EF4-FFF2-40B4-BE49-F238E27FC236}">
                <a16:creationId xmlns:a16="http://schemas.microsoft.com/office/drawing/2014/main" id="{F346D9D5-CBA5-15C0-8327-AC983498D369}"/>
              </a:ext>
            </a:extLst>
          </p:cNvPr>
          <p:cNvSpPr/>
          <p:nvPr/>
        </p:nvSpPr>
        <p:spPr>
          <a:xfrm>
            <a:off x="2256298" y="5240059"/>
            <a:ext cx="1107787" cy="1107787"/>
          </a:xfrm>
          <a:prstGeom prst="pie">
            <a:avLst/>
          </a:prstGeom>
          <a:noFill/>
          <a:ln w="209550">
            <a:gradFill flip="none" rotWithShape="1">
              <a:gsLst>
                <a:gs pos="35000">
                  <a:srgbClr val="36A393"/>
                </a:gs>
                <a:gs pos="54000">
                  <a:srgbClr val="72D0C3"/>
                </a:gs>
                <a:gs pos="100000">
                  <a:srgbClr val="C0EAE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9DB1B8A0-07A4-1F91-855F-63C33E83F76B}"/>
              </a:ext>
            </a:extLst>
          </p:cNvPr>
          <p:cNvSpPr/>
          <p:nvPr/>
        </p:nvSpPr>
        <p:spPr>
          <a:xfrm>
            <a:off x="2454275" y="5268913"/>
            <a:ext cx="958850" cy="9604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2465E32-2C63-0EB9-09FE-74DD998B6250}"/>
              </a:ext>
            </a:extLst>
          </p:cNvPr>
          <p:cNvGrpSpPr/>
          <p:nvPr/>
        </p:nvGrpSpPr>
        <p:grpSpPr>
          <a:xfrm>
            <a:off x="2515670" y="5178352"/>
            <a:ext cx="950034" cy="945776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71C10A6B-1903-1589-CDA3-484DC0F9EC25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36A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4000" b="1" dirty="0">
                <a:cs typeface="Arial" panose="020B0604020202020204" pitchFamily="34" charset="0"/>
              </a:endParaRPr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406C243D-5C60-3CA1-0699-F9649C483F13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36A393"/>
                </a:gs>
                <a:gs pos="77000">
                  <a:srgbClr val="9ADED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</p:grp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36AD2AF6-2216-AED8-E229-A4662A46E694}"/>
              </a:ext>
            </a:extLst>
          </p:cNvPr>
          <p:cNvSpPr/>
          <p:nvPr/>
        </p:nvSpPr>
        <p:spPr>
          <a:xfrm>
            <a:off x="3224213" y="5081588"/>
            <a:ext cx="339725" cy="33972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579D1F-04DA-A5A2-3D86-91F306D3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1516063"/>
            <a:ext cx="6032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vi-VN" sz="2800" b="1">
                <a:solidFill>
                  <a:srgbClr val="EE426B"/>
                </a:solidFill>
              </a:rPr>
              <a:t>HS nắm được cấu tạo ba phần của một bài văn tả cảnh.</a:t>
            </a:r>
            <a:endParaRPr lang="vi-VN" altLang="vi-VN" sz="2800" b="1">
              <a:solidFill>
                <a:srgbClr val="EE426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5C5E95-1077-23E0-9315-32AED87C4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3455988"/>
            <a:ext cx="60594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vi-VN" sz="2800" b="1">
                <a:solidFill>
                  <a:srgbClr val="FB8246"/>
                </a:solidFill>
              </a:rPr>
              <a:t>Biết phân tích cấu tạo của một bài văn tả cảnh cụ thể.</a:t>
            </a:r>
            <a:endParaRPr lang="vi-VN" altLang="vi-VN" sz="2800" b="1">
              <a:solidFill>
                <a:srgbClr val="FB82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75E446-CDDD-B074-4A16-D07892E88AA8}"/>
              </a:ext>
            </a:extLst>
          </p:cNvPr>
          <p:cNvSpPr txBox="1"/>
          <p:nvPr/>
        </p:nvSpPr>
        <p:spPr>
          <a:xfrm>
            <a:off x="3703638" y="5311775"/>
            <a:ext cx="60579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Vận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kiến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thức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đã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học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để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viết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văn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hay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sáng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tạo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hơn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.</a:t>
            </a:r>
            <a:endParaRPr lang="vi-VN" sz="3600" b="1" dirty="0">
              <a:solidFill>
                <a:srgbClr val="36A393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68" grpId="0" animBg="1"/>
      <p:bldP spid="72" grpId="0" animBg="1"/>
      <p:bldP spid="74" grpId="0" animBg="1"/>
      <p:bldP spid="78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extLst>
              <a:ext uri="{FF2B5EF4-FFF2-40B4-BE49-F238E27FC236}">
                <a16:creationId xmlns:a16="http://schemas.microsoft.com/office/drawing/2014/main" id="{C1DB1973-37F5-72F8-364B-2C5216A4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648325"/>
            <a:ext cx="31067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A67C1A06-8B2E-0088-3C3E-45E3259E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048125"/>
            <a:ext cx="36734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B120B192-3D59-435B-6E16-29D50EAA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933825"/>
            <a:ext cx="4292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1BC14D92-7857-AEC5-0756-346FABB7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830638"/>
            <a:ext cx="39624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6A6895FB-DB0D-55C6-01E3-CEFBA4E1F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725613"/>
            <a:ext cx="39322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7C70ED03-7D6D-EB31-A89A-DA86D5ED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60550"/>
            <a:ext cx="37353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F5E940F0-53F4-FB1A-97BD-CEBDB77B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7888"/>
            <a:ext cx="27654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8">
            <a:extLst>
              <a:ext uri="{FF2B5EF4-FFF2-40B4-BE49-F238E27FC236}">
                <a16:creationId xmlns:a16="http://schemas.microsoft.com/office/drawing/2014/main" id="{BF0954FF-0AAC-C4C1-1724-4D4BEBAA8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1184275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</a:rPr>
              <a:t>HOÀNG HÔN TRÊN SÔNG HƯƠNG</a:t>
            </a:r>
            <a:endParaRPr lang="en-US" altLang="vi-V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Text Box 8">
            <a:extLst>
              <a:ext uri="{FF2B5EF4-FFF2-40B4-BE49-F238E27FC236}">
                <a16:creationId xmlns:a16="http://schemas.microsoft.com/office/drawing/2014/main" id="{31235E34-13EE-55C6-2698-25178D2C8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525463"/>
            <a:ext cx="9894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Arial" panose="020B0604020202020204" pitchFamily="34" charset="0"/>
              </a:rPr>
              <a:t>Đọc và tìm các phần mở bài, thân bài, kết bài của bài văn </a:t>
            </a:r>
          </a:p>
        </p:txBody>
      </p:sp>
      <p:pic>
        <p:nvPicPr>
          <p:cNvPr id="10251" name="Graphic 10" descr="Chevron arrows with solid fill">
            <a:extLst>
              <a:ext uri="{FF2B5EF4-FFF2-40B4-BE49-F238E27FC236}">
                <a16:creationId xmlns:a16="http://schemas.microsoft.com/office/drawing/2014/main" id="{A20BDECB-DDE5-D350-A4BD-27A4EDDD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82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1">
            <a:extLst>
              <a:ext uri="{FF2B5EF4-FFF2-40B4-BE49-F238E27FC236}">
                <a16:creationId xmlns:a16="http://schemas.microsoft.com/office/drawing/2014/main" id="{911E7D21-1AAD-D728-1852-427F15001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6675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4F81BD"/>
                </a:solidFill>
                <a:latin typeface="Tahoma" panose="020B0604030504040204" pitchFamily="34" charset="0"/>
              </a:rPr>
              <a:t>Nhận xét</a:t>
            </a:r>
            <a:endParaRPr lang="vi-VN" altLang="vi-VN" sz="2400" b="1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0DC8792B-7DD2-15FC-FB93-43CA8F81E4C7}"/>
              </a:ext>
            </a:extLst>
          </p:cNvPr>
          <p:cNvSpPr/>
          <p:nvPr/>
        </p:nvSpPr>
        <p:spPr>
          <a:xfrm>
            <a:off x="1524000" y="3633788"/>
            <a:ext cx="3657600" cy="2386012"/>
          </a:xfrm>
          <a:prstGeom prst="snipRound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98C1AEBE-600E-73CB-4D63-BC4EA42D4096}"/>
              </a:ext>
            </a:extLst>
          </p:cNvPr>
          <p:cNvSpPr/>
          <p:nvPr/>
        </p:nvSpPr>
        <p:spPr>
          <a:xfrm flipV="1">
            <a:off x="1600200" y="838200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456AD79A-639D-37E6-52AD-1234A48B23F9}"/>
              </a:ext>
            </a:extLst>
          </p:cNvPr>
          <p:cNvSpPr/>
          <p:nvPr/>
        </p:nvSpPr>
        <p:spPr>
          <a:xfrm flipH="1" flipV="1">
            <a:off x="6726238" y="812800"/>
            <a:ext cx="3657600" cy="2386013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CBEA1825-909F-A1DE-998C-E57CFC95B690}"/>
              </a:ext>
            </a:extLst>
          </p:cNvPr>
          <p:cNvSpPr/>
          <p:nvPr/>
        </p:nvSpPr>
        <p:spPr>
          <a:xfrm flipH="1">
            <a:off x="6781800" y="3633788"/>
            <a:ext cx="3657600" cy="2387600"/>
          </a:xfrm>
          <a:prstGeom prst="snipRoundRect">
            <a:avLst>
              <a:gd name="adj1" fmla="val 0"/>
              <a:gd name="adj2" fmla="val 50000"/>
            </a:avLst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C12E81B-39CA-A557-5832-7A7B7BCE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3011488"/>
            <a:ext cx="3505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50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Hoàng hôn</a:t>
            </a:r>
            <a:endParaRPr lang="vi-VN" altLang="vi-VN" sz="450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C82FE-16AA-90A4-9A77-31068D759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4313"/>
            <a:ext cx="628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Em hiểu “hoàng hôn” như thế nào?</a:t>
            </a:r>
            <a:endParaRPr lang="vi-VN" altLang="vi-VN" sz="2400"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9B2D8-8DE8-A128-EE4A-22CF4A7DC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198438"/>
            <a:ext cx="8458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“Hoàng hôn” là thời gian cuối buổi chiều khi mặt trời mới lặn.</a:t>
            </a:r>
            <a:endParaRPr lang="vi-VN" altLang="vi-VN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E761F9-9DC4-D984-7B99-D99EB04662E1}"/>
              </a:ext>
            </a:extLst>
          </p:cNvPr>
          <p:cNvSpPr/>
          <p:nvPr/>
        </p:nvSpPr>
        <p:spPr>
          <a:xfrm>
            <a:off x="3733800" y="1245832"/>
            <a:ext cx="762000" cy="20346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8A1943-6BA8-08A1-5658-4B571AEDB4C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915988"/>
            <a:ext cx="1676400" cy="862012"/>
            <a:chOff x="1447800" y="916757"/>
            <a:chExt cx="1676400" cy="86161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DCF22C-9A7F-73A5-8FA2-5318F94286DA}"/>
                </a:ext>
              </a:extLst>
            </p:cNvPr>
            <p:cNvSpPr/>
            <p:nvPr/>
          </p:nvSpPr>
          <p:spPr>
            <a:xfrm>
              <a:off x="1447800" y="916757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62" name="TextBox 10">
              <a:extLst>
                <a:ext uri="{FF2B5EF4-FFF2-40B4-BE49-F238E27FC236}">
                  <a16:creationId xmlns:a16="http://schemas.microsoft.com/office/drawing/2014/main" id="{6D6B2CCA-6483-4EC5-B91C-60B6A4CFC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400" y="1116731"/>
              <a:ext cx="1473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Mở bài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007DE4-4946-38C8-4620-467752E26FE2}"/>
              </a:ext>
            </a:extLst>
          </p:cNvPr>
          <p:cNvGrpSpPr>
            <a:grpSpLocks/>
          </p:cNvGrpSpPr>
          <p:nvPr/>
        </p:nvGrpSpPr>
        <p:grpSpPr bwMode="auto">
          <a:xfrm>
            <a:off x="4989513" y="793750"/>
            <a:ext cx="6132512" cy="1108075"/>
            <a:chOff x="4988872" y="793328"/>
            <a:chExt cx="6133476" cy="110847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9D5DBD-646A-4300-1631-7AD24A1C7F9A}"/>
                </a:ext>
              </a:extLst>
            </p:cNvPr>
            <p:cNvSpPr/>
            <p:nvPr/>
          </p:nvSpPr>
          <p:spPr>
            <a:xfrm>
              <a:off x="4988872" y="793328"/>
              <a:ext cx="6133476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58" name="TextBox 13">
              <a:extLst>
                <a:ext uri="{FF2B5EF4-FFF2-40B4-BE49-F238E27FC236}">
                  <a16:creationId xmlns:a16="http://schemas.microsoft.com/office/drawing/2014/main" id="{9DBB9343-BA23-E524-FC51-81F0B98EA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91" y="1014999"/>
              <a:ext cx="541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Lúc hoàng hôn Huế đặc biệt yên tĩnh.</a:t>
              </a: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BC435B-DA86-91EF-BF43-E9ADC0ED4C00}"/>
              </a:ext>
            </a:extLst>
          </p:cNvPr>
          <p:cNvSpPr/>
          <p:nvPr/>
        </p:nvSpPr>
        <p:spPr>
          <a:xfrm rot="19901710">
            <a:off x="3551797" y="3330284"/>
            <a:ext cx="762000" cy="20346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BE2113-3EFF-0AF0-95D6-EC58CDBF10EA}"/>
              </a:ext>
            </a:extLst>
          </p:cNvPr>
          <p:cNvGrpSpPr>
            <a:grpSpLocks/>
          </p:cNvGrpSpPr>
          <p:nvPr/>
        </p:nvGrpSpPr>
        <p:grpSpPr bwMode="auto">
          <a:xfrm>
            <a:off x="1317625" y="3322638"/>
            <a:ext cx="1727200" cy="862012"/>
            <a:chOff x="1317267" y="3322888"/>
            <a:chExt cx="1727199" cy="8616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F9FFE8-9197-E8A5-7762-60E73E5BF360}"/>
                </a:ext>
              </a:extLst>
            </p:cNvPr>
            <p:cNvSpPr/>
            <p:nvPr/>
          </p:nvSpPr>
          <p:spPr>
            <a:xfrm>
              <a:off x="1368066" y="3322888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54" name="TextBox 17">
              <a:extLst>
                <a:ext uri="{FF2B5EF4-FFF2-40B4-BE49-F238E27FC236}">
                  <a16:creationId xmlns:a16="http://schemas.microsoft.com/office/drawing/2014/main" id="{8600BB33-45F1-5FE2-FDF8-CC30A9379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267" y="3522861"/>
              <a:ext cx="1727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Thân bài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6543A-3429-2D7A-C1F0-3A637149824A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2339975"/>
            <a:ext cx="6211887" cy="1108075"/>
            <a:chOff x="4944881" y="2339551"/>
            <a:chExt cx="6212528" cy="110847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76FCA0-BCF2-8217-4989-7436B6060750}"/>
                </a:ext>
              </a:extLst>
            </p:cNvPr>
            <p:cNvSpPr/>
            <p:nvPr/>
          </p:nvSpPr>
          <p:spPr>
            <a:xfrm>
              <a:off x="4944881" y="2339551"/>
              <a:ext cx="6212528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50" name="TextBox 19">
              <a:extLst>
                <a:ext uri="{FF2B5EF4-FFF2-40B4-BE49-F238E27FC236}">
                  <a16:creationId xmlns:a16="http://schemas.microsoft.com/office/drawing/2014/main" id="{81DE3861-9339-8340-3342-6863C45E0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982" y="2493597"/>
              <a:ext cx="58993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Sự thay đổi sắc màu của sông Hương từ lúc hoàng hôn đến khi thành phố lên đèn.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AC5868-3037-6BD1-8B2E-9863133155D0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3757613"/>
            <a:ext cx="6211887" cy="1354137"/>
            <a:chOff x="4944881" y="3757015"/>
            <a:chExt cx="6212528" cy="135501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7A1514-CDEC-5787-1A07-E6FE5B737E95}"/>
                </a:ext>
              </a:extLst>
            </p:cNvPr>
            <p:cNvSpPr/>
            <p:nvPr/>
          </p:nvSpPr>
          <p:spPr>
            <a:xfrm>
              <a:off x="4944881" y="3757015"/>
              <a:ext cx="6212528" cy="135501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46" name="TextBox 21">
              <a:extLst>
                <a:ext uri="{FF2B5EF4-FFF2-40B4-BE49-F238E27FC236}">
                  <a16:creationId xmlns:a16="http://schemas.microsoft.com/office/drawing/2014/main" id="{726D03ED-2FF5-B50D-E1B5-797CD8D8D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91" y="3886558"/>
              <a:ext cx="56909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Hoạt động của con người bên bờ sông, trên mặt sông từ lúc hoàng hôn đến khi thành phố lên đèn.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C71E4F-DD00-5550-B582-FDA0098E3D99}"/>
              </a:ext>
            </a:extLst>
          </p:cNvPr>
          <p:cNvSpPr/>
          <p:nvPr/>
        </p:nvSpPr>
        <p:spPr>
          <a:xfrm rot="1463779">
            <a:off x="3557113" y="4082771"/>
            <a:ext cx="762000" cy="20346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86126FA-03A1-0962-E81E-820C2C850BEB}"/>
              </a:ext>
            </a:extLst>
          </p:cNvPr>
          <p:cNvSpPr/>
          <p:nvPr/>
        </p:nvSpPr>
        <p:spPr>
          <a:xfrm>
            <a:off x="3733800" y="5962941"/>
            <a:ext cx="762000" cy="20346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E8D83D-AACC-DE43-AFD6-F33A923BB74D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634038"/>
            <a:ext cx="1676400" cy="862012"/>
            <a:chOff x="1447800" y="5633866"/>
            <a:chExt cx="1676400" cy="86161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09D9258-244E-5DF4-615A-90A97D724BB0}"/>
                </a:ext>
              </a:extLst>
            </p:cNvPr>
            <p:cNvSpPr/>
            <p:nvPr/>
          </p:nvSpPr>
          <p:spPr>
            <a:xfrm>
              <a:off x="1447800" y="5633866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42" name="TextBox 26">
              <a:extLst>
                <a:ext uri="{FF2B5EF4-FFF2-40B4-BE49-F238E27FC236}">
                  <a16:creationId xmlns:a16="http://schemas.microsoft.com/office/drawing/2014/main" id="{9B5F721E-504C-D346-CE94-6A4BE54DB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400" y="5833840"/>
              <a:ext cx="1473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Kết bài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48C82B-C6E1-F9F8-BBAD-40723972150A}"/>
              </a:ext>
            </a:extLst>
          </p:cNvPr>
          <p:cNvGrpSpPr>
            <a:grpSpLocks/>
          </p:cNvGrpSpPr>
          <p:nvPr/>
        </p:nvGrpSpPr>
        <p:grpSpPr bwMode="auto">
          <a:xfrm>
            <a:off x="4989513" y="5510213"/>
            <a:ext cx="6369050" cy="1108075"/>
            <a:chOff x="4988872" y="5510437"/>
            <a:chExt cx="6369422" cy="110847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EDD8345-7929-2E1A-E64A-8DE41FD708D6}"/>
                </a:ext>
              </a:extLst>
            </p:cNvPr>
            <p:cNvSpPr/>
            <p:nvPr/>
          </p:nvSpPr>
          <p:spPr>
            <a:xfrm>
              <a:off x="4988872" y="5510437"/>
              <a:ext cx="6133476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3338" name="TextBox 28">
              <a:extLst>
                <a:ext uri="{FF2B5EF4-FFF2-40B4-BE49-F238E27FC236}">
                  <a16:creationId xmlns:a16="http://schemas.microsoft.com/office/drawing/2014/main" id="{2F700BDC-2E2C-FE0D-E342-079BC07AE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6201" y="5773786"/>
              <a:ext cx="58820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Sự thức dậy của Huế sau hoàng hôn.</a:t>
              </a:r>
            </a:p>
          </p:txBody>
        </p:sp>
      </p:grpSp>
      <p:sp>
        <p:nvSpPr>
          <p:cNvPr id="13333" name="TextBox 3">
            <a:extLst>
              <a:ext uri="{FF2B5EF4-FFF2-40B4-BE49-F238E27FC236}">
                <a16:creationId xmlns:a16="http://schemas.microsoft.com/office/drawing/2014/main" id="{B7307B58-0A28-382E-9A9D-AFA34DAE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3811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Cấu tạo của bài văn </a:t>
            </a:r>
            <a:r>
              <a:rPr lang="en-US" altLang="vi-VN" sz="2400" b="1" i="1">
                <a:latin typeface="Tahoma" panose="020B0604030504040204" pitchFamily="34" charset="0"/>
              </a:rPr>
              <a:t>Hoàng hôn trên sông Hương</a:t>
            </a:r>
          </a:p>
        </p:txBody>
      </p:sp>
      <p:pic>
        <p:nvPicPr>
          <p:cNvPr id="13334" name="Graphic 30" descr="Chevron arrows with solid fill">
            <a:extLst>
              <a:ext uri="{FF2B5EF4-FFF2-40B4-BE49-F238E27FC236}">
                <a16:creationId xmlns:a16="http://schemas.microsoft.com/office/drawing/2014/main" id="{DC757E6A-325D-306F-E830-A7BB5C74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026821-88A1-95BB-25CC-67B6FF0E6888}"/>
              </a:ext>
            </a:extLst>
          </p:cNvPr>
          <p:cNvSpPr/>
          <p:nvPr/>
        </p:nvSpPr>
        <p:spPr>
          <a:xfrm>
            <a:off x="6767985" y="1324421"/>
            <a:ext cx="454173" cy="22601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F7C77-7685-872B-A754-AB94161736BF}"/>
              </a:ext>
            </a:extLst>
          </p:cNvPr>
          <p:cNvSpPr/>
          <p:nvPr/>
        </p:nvSpPr>
        <p:spPr>
          <a:xfrm rot="2208523">
            <a:off x="6591744" y="3184748"/>
            <a:ext cx="454173" cy="22601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A031528-E3C6-97D3-E043-4BFB3B5B0E11}"/>
              </a:ext>
            </a:extLst>
          </p:cNvPr>
          <p:cNvSpPr/>
          <p:nvPr/>
        </p:nvSpPr>
        <p:spPr>
          <a:xfrm rot="19284850">
            <a:off x="6609698" y="4098794"/>
            <a:ext cx="454173" cy="22601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DF5027C-808D-15E7-A053-67E31251C164}"/>
              </a:ext>
            </a:extLst>
          </p:cNvPr>
          <p:cNvSpPr/>
          <p:nvPr/>
        </p:nvSpPr>
        <p:spPr>
          <a:xfrm>
            <a:off x="6767985" y="6041530"/>
            <a:ext cx="454173" cy="226012"/>
          </a:xfrm>
          <a:custGeom>
            <a:avLst/>
            <a:gdLst>
              <a:gd name="connsiteX0" fmla="*/ 0 w 4876800"/>
              <a:gd name="connsiteY0" fmla="*/ 322461 h 2579687"/>
              <a:gd name="connsiteX1" fmla="*/ 3586957 w 4876800"/>
              <a:gd name="connsiteY1" fmla="*/ 322461 h 2579687"/>
              <a:gd name="connsiteX2" fmla="*/ 3586957 w 4876800"/>
              <a:gd name="connsiteY2" fmla="*/ 0 h 2579687"/>
              <a:gd name="connsiteX3" fmla="*/ 4876800 w 4876800"/>
              <a:gd name="connsiteY3" fmla="*/ 1289844 h 2579687"/>
              <a:gd name="connsiteX4" fmla="*/ 3586957 w 4876800"/>
              <a:gd name="connsiteY4" fmla="*/ 2579687 h 2579687"/>
              <a:gd name="connsiteX5" fmla="*/ 3586957 w 4876800"/>
              <a:gd name="connsiteY5" fmla="*/ 2257226 h 2579687"/>
              <a:gd name="connsiteX6" fmla="*/ 0 w 4876800"/>
              <a:gd name="connsiteY6" fmla="*/ 2257226 h 2579687"/>
              <a:gd name="connsiteX7" fmla="*/ 0 w 4876800"/>
              <a:gd name="connsiteY7" fmla="*/ 322461 h 25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579687">
                <a:moveTo>
                  <a:pt x="0" y="322461"/>
                </a:moveTo>
                <a:lnTo>
                  <a:pt x="3586957" y="322461"/>
                </a:lnTo>
                <a:lnTo>
                  <a:pt x="3586957" y="0"/>
                </a:lnTo>
                <a:lnTo>
                  <a:pt x="4876800" y="1289844"/>
                </a:lnTo>
                <a:lnTo>
                  <a:pt x="3586957" y="2579687"/>
                </a:lnTo>
                <a:lnTo>
                  <a:pt x="3586957" y="2257226"/>
                </a:lnTo>
                <a:lnTo>
                  <a:pt x="0" y="2257226"/>
                </a:lnTo>
                <a:lnTo>
                  <a:pt x="0" y="322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735" tIns="361196" rIns="1006118" bIns="361196" spcCol="1270"/>
          <a:lstStyle/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  <a:p>
            <a:pPr marL="285750" lvl="1" indent="-285750" defTabSz="2711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vi-VN" sz="6100"/>
          </a:p>
        </p:txBody>
      </p:sp>
      <p:sp>
        <p:nvSpPr>
          <p:cNvPr id="14350" name="TextBox 3">
            <a:extLst>
              <a:ext uri="{FF2B5EF4-FFF2-40B4-BE49-F238E27FC236}">
                <a16:creationId xmlns:a16="http://schemas.microsoft.com/office/drawing/2014/main" id="{D92E4DDF-ADD0-76D2-26F1-E3C9550C6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3811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Cấu tạo của bài văn </a:t>
            </a:r>
            <a:r>
              <a:rPr lang="en-US" altLang="vi-VN" sz="2400" b="1" i="1">
                <a:latin typeface="Tahoma" panose="020B0604030504040204" pitchFamily="34" charset="0"/>
              </a:rPr>
              <a:t>Hoàng hôn trên sông Hương</a:t>
            </a:r>
          </a:p>
        </p:txBody>
      </p:sp>
      <p:pic>
        <p:nvPicPr>
          <p:cNvPr id="14351" name="Graphic 30" descr="Chevron arrows with solid fill">
            <a:extLst>
              <a:ext uri="{FF2B5EF4-FFF2-40B4-BE49-F238E27FC236}">
                <a16:creationId xmlns:a16="http://schemas.microsoft.com/office/drawing/2014/main" id="{D5728552-03C8-4A29-370B-E4B03E90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28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2577FBF-057C-F39C-6468-63185247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363" y="946150"/>
            <a:ext cx="2624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Giới thiệu bao quát cảnh định tả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C34FCC-F658-854E-AE3A-4A60F2442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63" y="3308350"/>
            <a:ext cx="280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Tả sự thay đổi của cảnh theo thời gian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03B43E-789D-22FF-0CE9-4CF87D247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63" y="5626100"/>
            <a:ext cx="280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</a:rPr>
              <a:t>Cảm nghĩ của người viết vể cảnh.</a:t>
            </a:r>
          </a:p>
        </p:txBody>
      </p:sp>
      <p:grpSp>
        <p:nvGrpSpPr>
          <p:cNvPr id="14355" name="Group 33">
            <a:extLst>
              <a:ext uri="{FF2B5EF4-FFF2-40B4-BE49-F238E27FC236}">
                <a16:creationId xmlns:a16="http://schemas.microsoft.com/office/drawing/2014/main" id="{5F0A5D3B-E44D-2499-A166-58704ED493E4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849313"/>
            <a:ext cx="6134100" cy="1108075"/>
            <a:chOff x="4988872" y="793328"/>
            <a:chExt cx="6133476" cy="110847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3B9DB2-052E-5D07-A5C1-24165CD2540D}"/>
                </a:ext>
              </a:extLst>
            </p:cNvPr>
            <p:cNvSpPr/>
            <p:nvPr/>
          </p:nvSpPr>
          <p:spPr>
            <a:xfrm>
              <a:off x="4988872" y="793328"/>
              <a:ext cx="6133476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89" name="TextBox 35">
              <a:extLst>
                <a:ext uri="{FF2B5EF4-FFF2-40B4-BE49-F238E27FC236}">
                  <a16:creationId xmlns:a16="http://schemas.microsoft.com/office/drawing/2014/main" id="{3226E6DE-6A52-C87B-3DED-FC00B62D9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91" y="1014999"/>
              <a:ext cx="541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Lúc hoàng hôn Huế đặc biệt yên tĩnh.</a:t>
              </a:r>
            </a:p>
          </p:txBody>
        </p:sp>
      </p:grpSp>
      <p:grpSp>
        <p:nvGrpSpPr>
          <p:cNvPr id="14356" name="Group 36">
            <a:extLst>
              <a:ext uri="{FF2B5EF4-FFF2-40B4-BE49-F238E27FC236}">
                <a16:creationId xmlns:a16="http://schemas.microsoft.com/office/drawing/2014/main" id="{3D15EC05-6AF6-345D-E60A-45EA213CDED2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2395538"/>
            <a:ext cx="6213475" cy="1108075"/>
            <a:chOff x="4944881" y="2339551"/>
            <a:chExt cx="6212528" cy="110847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10718F2-799E-AB03-1DD6-5FA1739DE368}"/>
                </a:ext>
              </a:extLst>
            </p:cNvPr>
            <p:cNvSpPr/>
            <p:nvPr/>
          </p:nvSpPr>
          <p:spPr>
            <a:xfrm>
              <a:off x="4944881" y="2339551"/>
              <a:ext cx="6212528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85" name="TextBox 38">
              <a:extLst>
                <a:ext uri="{FF2B5EF4-FFF2-40B4-BE49-F238E27FC236}">
                  <a16:creationId xmlns:a16="http://schemas.microsoft.com/office/drawing/2014/main" id="{3A501F16-4457-14AF-3746-4BC2C8581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982" y="2493597"/>
              <a:ext cx="58993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Sự thay đổi sắc màu của sông Hương từ lúc hoàng hôn đến khi thành phố lên đèn.</a:t>
              </a:r>
            </a:p>
          </p:txBody>
        </p:sp>
      </p:grpSp>
      <p:grpSp>
        <p:nvGrpSpPr>
          <p:cNvPr id="14357" name="Group 39">
            <a:extLst>
              <a:ext uri="{FF2B5EF4-FFF2-40B4-BE49-F238E27FC236}">
                <a16:creationId xmlns:a16="http://schemas.microsoft.com/office/drawing/2014/main" id="{B4E4EA06-A93A-BFEA-D4C7-9AF2D6737278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3813175"/>
            <a:ext cx="6213475" cy="1354138"/>
            <a:chOff x="4944881" y="3757015"/>
            <a:chExt cx="6212528" cy="135501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62A4EB2-A529-4081-E459-F81C93F1F505}"/>
                </a:ext>
              </a:extLst>
            </p:cNvPr>
            <p:cNvSpPr/>
            <p:nvPr/>
          </p:nvSpPr>
          <p:spPr>
            <a:xfrm>
              <a:off x="4944881" y="3757015"/>
              <a:ext cx="6212528" cy="135501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81" name="TextBox 41">
              <a:extLst>
                <a:ext uri="{FF2B5EF4-FFF2-40B4-BE49-F238E27FC236}">
                  <a16:creationId xmlns:a16="http://schemas.microsoft.com/office/drawing/2014/main" id="{6A4EAA3D-A478-D93D-4847-0798050B1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91" y="3886558"/>
              <a:ext cx="56909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Hoạt động của con người bên bờ sông, trên mặt sông từ lúc hoàng hôn đến khi thành phố lên đèn.</a:t>
              </a:r>
            </a:p>
          </p:txBody>
        </p:sp>
      </p:grpSp>
      <p:grpSp>
        <p:nvGrpSpPr>
          <p:cNvPr id="14358" name="Group 42">
            <a:extLst>
              <a:ext uri="{FF2B5EF4-FFF2-40B4-BE49-F238E27FC236}">
                <a16:creationId xmlns:a16="http://schemas.microsoft.com/office/drawing/2014/main" id="{8B66BD53-564A-5281-CB42-ED5D52D21EDE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5565775"/>
            <a:ext cx="6369050" cy="1109663"/>
            <a:chOff x="4988872" y="5510437"/>
            <a:chExt cx="6369422" cy="110847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090ED9-5F08-2231-E472-486343816FA7}"/>
                </a:ext>
              </a:extLst>
            </p:cNvPr>
            <p:cNvSpPr/>
            <p:nvPr/>
          </p:nvSpPr>
          <p:spPr>
            <a:xfrm>
              <a:off x="4988872" y="5510437"/>
              <a:ext cx="6133476" cy="1108470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77" name="TextBox 44">
              <a:extLst>
                <a:ext uri="{FF2B5EF4-FFF2-40B4-BE49-F238E27FC236}">
                  <a16:creationId xmlns:a16="http://schemas.microsoft.com/office/drawing/2014/main" id="{200F781E-E226-669D-02CA-38DA065FC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6201" y="5773786"/>
              <a:ext cx="58820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chemeClr val="bg1"/>
                  </a:solidFill>
                  <a:latin typeface="Tahoma" panose="020B0604030504040204" pitchFamily="34" charset="0"/>
                </a:rPr>
                <a:t>Sự thức dậy của Huế sau hoàng hôn.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3DA4A9-DEFE-C030-9639-63AD7DDAEF6B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946150"/>
            <a:ext cx="1676400" cy="862013"/>
            <a:chOff x="1447800" y="916757"/>
            <a:chExt cx="1676400" cy="861614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8BD55A-EEB5-648D-FD9A-1406C752C622}"/>
                </a:ext>
              </a:extLst>
            </p:cNvPr>
            <p:cNvSpPr/>
            <p:nvPr/>
          </p:nvSpPr>
          <p:spPr>
            <a:xfrm>
              <a:off x="1447800" y="916757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73" name="TextBox 47">
              <a:extLst>
                <a:ext uri="{FF2B5EF4-FFF2-40B4-BE49-F238E27FC236}">
                  <a16:creationId xmlns:a16="http://schemas.microsoft.com/office/drawing/2014/main" id="{0689439E-6467-D7DF-69ED-67B40421A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400" y="1116731"/>
              <a:ext cx="1473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Mở bài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3E5C89-62BE-FD26-8861-B4FD3017F59A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3352800"/>
            <a:ext cx="1727200" cy="862013"/>
            <a:chOff x="1317267" y="3322888"/>
            <a:chExt cx="1727199" cy="86161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23BF585-4721-F0C2-6C37-236B9D860E0C}"/>
                </a:ext>
              </a:extLst>
            </p:cNvPr>
            <p:cNvSpPr/>
            <p:nvPr/>
          </p:nvSpPr>
          <p:spPr>
            <a:xfrm>
              <a:off x="1368066" y="3322888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69" name="TextBox 50">
              <a:extLst>
                <a:ext uri="{FF2B5EF4-FFF2-40B4-BE49-F238E27FC236}">
                  <a16:creationId xmlns:a16="http://schemas.microsoft.com/office/drawing/2014/main" id="{CEF88170-EF74-6D08-615D-1FEDB48DF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267" y="3522861"/>
              <a:ext cx="1727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Thân bài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2624580-A1E6-4134-BF1A-65BA6CC45301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5664200"/>
            <a:ext cx="1676400" cy="860425"/>
            <a:chOff x="1447800" y="5633866"/>
            <a:chExt cx="1676400" cy="86161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88EC385-1D9A-E53A-9F38-09F2035DF7A0}"/>
                </a:ext>
              </a:extLst>
            </p:cNvPr>
            <p:cNvSpPr/>
            <p:nvPr/>
          </p:nvSpPr>
          <p:spPr>
            <a:xfrm>
              <a:off x="1447800" y="5633866"/>
              <a:ext cx="1676400" cy="861614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73580" tIns="249755" rIns="373580" bIns="24975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500"/>
            </a:p>
          </p:txBody>
        </p:sp>
        <p:sp>
          <p:nvSpPr>
            <p:cNvPr id="14365" name="TextBox 53">
              <a:extLst>
                <a:ext uri="{FF2B5EF4-FFF2-40B4-BE49-F238E27FC236}">
                  <a16:creationId xmlns:a16="http://schemas.microsoft.com/office/drawing/2014/main" id="{21CD6F8E-8493-0DEF-1844-BE7E5B9A3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400" y="5833840"/>
              <a:ext cx="1473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Kết bài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4DB2DD-54AF-DFF5-2AE4-D9FBB43A6333}"/>
              </a:ext>
            </a:extLst>
          </p:cNvPr>
          <p:cNvSpPr/>
          <p:nvPr/>
        </p:nvSpPr>
        <p:spPr>
          <a:xfrm>
            <a:off x="2570163" y="663575"/>
            <a:ext cx="7051675" cy="150495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39933" tIns="247651" rIns="462280" bIns="247651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vi-VN" sz="65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E73627-7FA9-3206-BB5C-14174D3721F2}"/>
              </a:ext>
            </a:extLst>
          </p:cNvPr>
          <p:cNvSpPr/>
          <p:nvPr/>
        </p:nvSpPr>
        <p:spPr>
          <a:xfrm>
            <a:off x="1817688" y="663575"/>
            <a:ext cx="1504950" cy="15049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9DE59E5-D684-EE3B-017A-01D14E8FD4DB}"/>
              </a:ext>
            </a:extLst>
          </p:cNvPr>
          <p:cNvSpPr/>
          <p:nvPr/>
        </p:nvSpPr>
        <p:spPr>
          <a:xfrm>
            <a:off x="2570163" y="2617788"/>
            <a:ext cx="7051675" cy="150495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39933" tIns="247651" rIns="462280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vi-VN" sz="65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99EEE5-537A-D898-16E0-6AA65CCF493D}"/>
              </a:ext>
            </a:extLst>
          </p:cNvPr>
          <p:cNvSpPr/>
          <p:nvPr/>
        </p:nvSpPr>
        <p:spPr>
          <a:xfrm>
            <a:off x="1817688" y="2617788"/>
            <a:ext cx="1504950" cy="15049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E98427-29D8-3658-545B-839FF783E45B}"/>
              </a:ext>
            </a:extLst>
          </p:cNvPr>
          <p:cNvSpPr/>
          <p:nvPr/>
        </p:nvSpPr>
        <p:spPr>
          <a:xfrm>
            <a:off x="2570163" y="4572000"/>
            <a:ext cx="7051675" cy="150495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39933" tIns="247651" rIns="462281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vi-VN" sz="65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9A71AA-60F1-8335-59DD-B1BF9C70CA5F}"/>
              </a:ext>
            </a:extLst>
          </p:cNvPr>
          <p:cNvSpPr/>
          <p:nvPr/>
        </p:nvSpPr>
        <p:spPr>
          <a:xfrm>
            <a:off x="1817688" y="4572000"/>
            <a:ext cx="1504950" cy="15049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368" name="TextBox 9">
            <a:extLst>
              <a:ext uri="{FF2B5EF4-FFF2-40B4-BE49-F238E27FC236}">
                <a16:creationId xmlns:a16="http://schemas.microsoft.com/office/drawing/2014/main" id="{491AB6B7-75EE-3714-A2C8-0BC6C68E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107315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>
                <a:latin typeface="Tahoma" panose="020B0604030504040204" pitchFamily="34" charset="0"/>
              </a:rPr>
              <a:t>1</a:t>
            </a:r>
            <a:endParaRPr lang="vi-VN" altLang="vi-VN" sz="3600">
              <a:latin typeface="Tahoma" panose="020B0604030504040204" pitchFamily="34" charset="0"/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5A74F034-3BA2-58FA-DBC1-274C0841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842963"/>
            <a:ext cx="147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Tahoma" panose="020B0604030504040204" pitchFamily="34" charset="0"/>
              </a:rPr>
              <a:t>Mở bài</a:t>
            </a:r>
          </a:p>
        </p:txBody>
      </p:sp>
      <p:sp>
        <p:nvSpPr>
          <p:cNvPr id="15370" name="TextBox 11">
            <a:extLst>
              <a:ext uri="{FF2B5EF4-FFF2-40B4-BE49-F238E27FC236}">
                <a16:creationId xmlns:a16="http://schemas.microsoft.com/office/drawing/2014/main" id="{0B21B8EF-CF23-A98D-4659-86388D83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1322388"/>
            <a:ext cx="543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Tahoma" panose="020B0604030504040204" pitchFamily="34" charset="0"/>
              </a:rPr>
              <a:t>Giới thiệu bao quát cảnh định tả.</a:t>
            </a:r>
          </a:p>
        </p:txBody>
      </p:sp>
      <p:sp>
        <p:nvSpPr>
          <p:cNvPr id="15371" name="TextBox 12">
            <a:extLst>
              <a:ext uri="{FF2B5EF4-FFF2-40B4-BE49-F238E27FC236}">
                <a16:creationId xmlns:a16="http://schemas.microsoft.com/office/drawing/2014/main" id="{2C2952CB-0200-E6D8-E9A2-6B34A8CC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3032125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>
                <a:latin typeface="Tahoma" panose="020B0604030504040204" pitchFamily="34" charset="0"/>
              </a:rPr>
              <a:t>2</a:t>
            </a:r>
            <a:endParaRPr lang="vi-VN" altLang="vi-VN" sz="3600">
              <a:latin typeface="Tahoma" panose="020B0604030504040204" pitchFamily="34" charset="0"/>
            </a:endParaRPr>
          </a:p>
        </p:txBody>
      </p:sp>
      <p:sp>
        <p:nvSpPr>
          <p:cNvPr id="15372" name="TextBox 13">
            <a:extLst>
              <a:ext uri="{FF2B5EF4-FFF2-40B4-BE49-F238E27FC236}">
                <a16:creationId xmlns:a16="http://schemas.microsoft.com/office/drawing/2014/main" id="{6B0A3D48-A037-54C2-8132-339645E49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2801938"/>
            <a:ext cx="1949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Tahoma" panose="020B0604030504040204" pitchFamily="34" charset="0"/>
              </a:rPr>
              <a:t>Thân  bài</a:t>
            </a:r>
          </a:p>
        </p:txBody>
      </p:sp>
      <p:sp>
        <p:nvSpPr>
          <p:cNvPr id="15373" name="TextBox 14">
            <a:extLst>
              <a:ext uri="{FF2B5EF4-FFF2-40B4-BE49-F238E27FC236}">
                <a16:creationId xmlns:a16="http://schemas.microsoft.com/office/drawing/2014/main" id="{66C2ABA8-1344-3361-EE54-6DB70F7D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3282950"/>
            <a:ext cx="576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Tahoma" panose="020B0604030504040204" pitchFamily="34" charset="0"/>
              </a:rPr>
              <a:t>Tả sự thay đổi của cảnh theo thời gian.</a:t>
            </a:r>
          </a:p>
        </p:txBody>
      </p:sp>
      <p:sp>
        <p:nvSpPr>
          <p:cNvPr id="15374" name="TextBox 15">
            <a:extLst>
              <a:ext uri="{FF2B5EF4-FFF2-40B4-BE49-F238E27FC236}">
                <a16:creationId xmlns:a16="http://schemas.microsoft.com/office/drawing/2014/main" id="{35BA79AC-9005-D149-8F33-01F43894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4978400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>
                <a:latin typeface="Tahoma" panose="020B0604030504040204" pitchFamily="34" charset="0"/>
              </a:rPr>
              <a:t>3</a:t>
            </a:r>
            <a:endParaRPr lang="vi-VN" altLang="vi-VN" sz="3600">
              <a:latin typeface="Tahoma" panose="020B0604030504040204" pitchFamily="34" charset="0"/>
            </a:endParaRPr>
          </a:p>
        </p:txBody>
      </p:sp>
      <p:sp>
        <p:nvSpPr>
          <p:cNvPr id="15375" name="TextBox 16">
            <a:extLst>
              <a:ext uri="{FF2B5EF4-FFF2-40B4-BE49-F238E27FC236}">
                <a16:creationId xmlns:a16="http://schemas.microsoft.com/office/drawing/2014/main" id="{2F6ABB7E-4D64-56D0-4D2C-A8E8F693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4754563"/>
            <a:ext cx="194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Tahoma" panose="020B0604030504040204" pitchFamily="34" charset="0"/>
              </a:rPr>
              <a:t>Kết  bài</a:t>
            </a:r>
          </a:p>
        </p:txBody>
      </p:sp>
      <p:sp>
        <p:nvSpPr>
          <p:cNvPr id="15376" name="TextBox 17">
            <a:extLst>
              <a:ext uri="{FF2B5EF4-FFF2-40B4-BE49-F238E27FC236}">
                <a16:creationId xmlns:a16="http://schemas.microsoft.com/office/drawing/2014/main" id="{507FDE0E-1EC3-B7D1-7B3E-747364B4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5254625"/>
            <a:ext cx="733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Tahoma" panose="020B0604030504040204" pitchFamily="34" charset="0"/>
              </a:rPr>
              <a:t>Cảm nghĩ của người viết vể cảnh.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2&quot;/&gt;&lt;property id=&quot;20307&quot; value=&quot;259&quot;/&gt;&lt;/object&gt;&lt;object type=&quot;3&quot; unique_id=&quot;10007&quot;&gt;&lt;property id=&quot;20148&quot; value=&quot;5&quot;/&gt;&lt;property id=&quot;20300&quot; value=&quot;Slide 3&quot;/&gt;&lt;property id=&quot;20307&quot; value=&quot;267&quot;/&gt;&lt;/object&gt;&lt;object type=&quot;3&quot; unique_id=&quot;10008&quot;&gt;&lt;property id=&quot;20148&quot; value=&quot;5&quot;/&gt;&lt;property id=&quot;20300&quot; value=&quot;Slide 4&quot;/&gt;&lt;property id=&quot;20307&quot; value=&quot;268&quot;/&gt;&lt;/object&gt;&lt;object type=&quot;3&quot; unique_id=&quot;10009&quot;&gt;&lt;property id=&quot;20148&quot; value=&quot;5&quot;/&gt;&lt;property id=&quot;20300&quot; value=&quot;Slide 5&quot;/&gt;&lt;property id=&quot;20307&quot; value=&quot;269&quot;/&gt;&lt;/object&gt;&lt;object type=&quot;3&quot; unique_id=&quot;10010&quot;&gt;&lt;property id=&quot;20148&quot; value=&quot;5&quot;/&gt;&lt;property id=&quot;20300&quot; value=&quot;Slide 6&quot;/&gt;&lt;property id=&quot;20307&quot; value=&quot;270&quot;/&gt;&lt;/object&gt;&lt;object type=&quot;3&quot; unique_id=&quot;10011&quot;&gt;&lt;property id=&quot;20148&quot; value=&quot;5&quot;/&gt;&lt;property id=&quot;20300&quot; value=&quot;Slide 7&quot;/&gt;&lt;property id=&quot;20307&quot; value=&quot;271&quot;/&gt;&lt;/object&gt;&lt;object type=&quot;3&quot; unique_id=&quot;10012&quot;&gt;&lt;property id=&quot;20148&quot; value=&quot;5&quot;/&gt;&lt;property id=&quot;20300&quot; value=&quot;Slide 8&quot;/&gt;&lt;property id=&quot;20307&quot; value=&quot;272&quot;/&gt;&lt;/object&gt;&lt;object type=&quot;3&quot; unique_id=&quot;10018&quot;&gt;&lt;property id=&quot;20148&quot; value=&quot;5&quot;/&gt;&lt;property id=&quot;20300&quot; value=&quot;Slide 9&quot;/&gt;&lt;property id=&quot;20307&quot; value=&quot;260&quot;/&gt;&lt;/object&gt;&lt;object type=&quot;3&quot; unique_id=&quot;10022&quot;&gt;&lt;property id=&quot;20148&quot; value=&quot;5&quot;/&gt;&lt;property id=&quot;20300&quot; value=&quot;Slide 10&quot;/&gt;&lt;property id=&quot;20307&quot; value=&quot;280&quot;/&gt;&lt;/object&gt;&lt;object type=&quot;3&quot; unique_id=&quot;10025&quot;&gt;&lt;property id=&quot;20148&quot; value=&quot;5&quot;/&gt;&lt;property id=&quot;20300&quot; value=&quot;Slide 11&quot;/&gt;&lt;property id=&quot;20307&quot; value=&quot;261&quot;/&gt;&lt;/object&gt;&lt;object type=&quot;3&quot; unique_id=&quot;10026&quot;&gt;&lt;property id=&quot;20148&quot; value=&quot;5&quot;/&gt;&lt;property id=&quot;20300&quot; value=&quot;Slide 12&quot;/&gt;&lt;property id=&quot;20307&quot; value=&quot;266&quot;/&gt;&lt;/object&gt;&lt;object type=&quot;3&quot; unique_id=&quot;10032&quot;&gt;&lt;property id=&quot;20148&quot; value=&quot;5&quot;/&gt;&lt;property id=&quot;20300&quot; value=&quot;Slide 13&quot;/&gt;&lt;property id=&quot;20307&quot; value=&quot;291&quot;/&gt;&lt;/object&gt;&lt;object type=&quot;3&quot; unique_id=&quot;10033&quot;&gt;&lt;property id=&quot;20148&quot; value=&quot;5&quot;/&gt;&lt;property id=&quot;20300&quot; value=&quot;Slide 14&quot;/&gt;&lt;property id=&quot;20307&quot; value=&quot;287&quot;/&gt;&lt;/object&gt;&lt;object type=&quot;3&quot; unique_id=&quot;10034&quot;&gt;&lt;property id=&quot;20148&quot; value=&quot;5&quot;/&gt;&lt;property id=&quot;20300&quot; value=&quot;Slide 15&quot;/&gt;&lt;property id=&quot;20307&quot; value=&quot;288&quot;/&gt;&lt;/object&gt;&lt;object type=&quot;3&quot; unique_id=&quot;10035&quot;&gt;&lt;property id=&quot;20148&quot; value=&quot;5&quot;/&gt;&lt;property id=&quot;20300&quot; value=&quot;Slide 16&quot;/&gt;&lt;property id=&quot;20307&quot; value=&quot;290&quot;/&gt;&lt;/object&gt;&lt;object type=&quot;3&quot; unique_id=&quot;10036&quot;&gt;&lt;property id=&quot;20148&quot; value=&quot;5&quot;/&gt;&lt;property id=&quot;20300&quot; value=&quot;Slide 17 - &amp;quot;Dặn dò&amp;quot;&quot;/&gt;&lt;property id=&quot;20307&quot; value=&quot;292&quot;/&gt;&lt;/object&gt;&lt;/object&gt;&lt;/object&gt;&lt;/database&gt;"/>
  <p:tag name="ISPRING_RESOURCE_PATHS_HASH_PRESENTER" val="c88cd0b77124cc1a1a191375d9387c9d7a20c"/>
  <p:tag name="SECTOMILLISECCONVERTED" val="1"/>
  <p:tag name="INKNOELEADERBOARD" val="-19713095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950</TotalTime>
  <Words>959</Words>
  <Application>Microsoft Office PowerPoint</Application>
  <PresentationFormat>Widescreen</PresentationFormat>
  <Paragraphs>112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#9Slide03 AllRoundGothic</vt:lpstr>
      <vt:lpstr>#9Slide03 Arima Madurai Black</vt:lpstr>
      <vt:lpstr>.VnArial</vt:lpstr>
      <vt:lpstr>.VnTime</vt:lpstr>
      <vt:lpstr>Arial</vt:lpstr>
      <vt:lpstr>Calibri</vt:lpstr>
      <vt:lpstr>HP001 Kieu 5H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MinhThangPC.VN</dc:creator>
  <dc:description>9Slide.vn</dc:description>
  <cp:lastModifiedBy>Kim</cp:lastModifiedBy>
  <cp:revision>220</cp:revision>
  <dcterms:created xsi:type="dcterms:W3CDTF">2010-08-05T10:37:37Z</dcterms:created>
  <dcterms:modified xsi:type="dcterms:W3CDTF">2022-08-27T03:37:38Z</dcterms:modified>
  <cp:category>9Slide.vn</cp:category>
</cp:coreProperties>
</file>