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79" r:id="rId3"/>
    <p:sldMasterId id="2147483684" r:id="rId4"/>
    <p:sldMasterId id="2147483689" r:id="rId5"/>
  </p:sldMasterIdLst>
  <p:notesMasterIdLst>
    <p:notesMasterId r:id="rId24"/>
  </p:notesMasterIdLst>
  <p:sldIdLst>
    <p:sldId id="303" r:id="rId6"/>
    <p:sldId id="304" r:id="rId7"/>
    <p:sldId id="291" r:id="rId8"/>
    <p:sldId id="301" r:id="rId9"/>
    <p:sldId id="266" r:id="rId10"/>
    <p:sldId id="267" r:id="rId11"/>
    <p:sldId id="268" r:id="rId12"/>
    <p:sldId id="269" r:id="rId13"/>
    <p:sldId id="302" r:id="rId14"/>
    <p:sldId id="305" r:id="rId15"/>
    <p:sldId id="270" r:id="rId16"/>
    <p:sldId id="296" r:id="rId17"/>
    <p:sldId id="297" r:id="rId18"/>
    <p:sldId id="277" r:id="rId19"/>
    <p:sldId id="278" r:id="rId20"/>
    <p:sldId id="298" r:id="rId21"/>
    <p:sldId id="307" r:id="rId22"/>
    <p:sldId id="308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4609"/>
    <a:srgbClr val="982A2A"/>
    <a:srgbClr val="CCECFF"/>
    <a:srgbClr val="458420"/>
    <a:srgbClr val="0000FF"/>
    <a:srgbClr val="77A9CB"/>
    <a:srgbClr val="BBD4E5"/>
    <a:srgbClr val="F3C1C2"/>
    <a:srgbClr val="366FA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86639" autoAdjust="0"/>
  </p:normalViewPr>
  <p:slideViewPr>
    <p:cSldViewPr>
      <p:cViewPr>
        <p:scale>
          <a:sx n="50" d="100"/>
          <a:sy n="50" d="100"/>
        </p:scale>
        <p:origin x="1296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5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38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Nhắc lại: Khi rút gọn PS cần lưu ý điều gì?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70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Nhắc lại</a:t>
            </a:r>
            <a:r>
              <a:rPr lang="en-US"/>
              <a:t>: Nêu cách rút gọn PS?</a:t>
            </a:r>
          </a:p>
          <a:p>
            <a:r>
              <a:rPr lang="en-US"/>
              <a:t>Khi </a:t>
            </a:r>
            <a:r>
              <a:rPr lang="en-US" dirty="0"/>
              <a:t>rút gọn PS cần lưu ý điều gì?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27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Cần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chú</a:t>
            </a:r>
            <a:r>
              <a:rPr lang="en-US" dirty="0">
                <a:sym typeface="+mn-ea"/>
              </a:rPr>
              <a:t> ý </a:t>
            </a:r>
            <a:r>
              <a:rPr lang="en-US" dirty="0" err="1">
                <a:sym typeface="+mn-ea"/>
              </a:rPr>
              <a:t>điều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gì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khi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chọn</a:t>
            </a:r>
            <a:r>
              <a:rPr lang="en-US" dirty="0">
                <a:sym typeface="+mn-ea"/>
              </a:rPr>
              <a:t> MSC? (</a:t>
            </a:r>
            <a:r>
              <a:rPr lang="en-US" dirty="0"/>
              <a:t>Khi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MS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MSC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QĐMS </a:t>
            </a:r>
            <a:r>
              <a:rPr lang="en-US" dirty="0" err="1"/>
              <a:t>này</a:t>
            </a:r>
            <a:r>
              <a:rPr lang="en-US" dirty="0"/>
              <a:t> ra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? (QĐTS)</a:t>
            </a:r>
          </a:p>
        </p:txBody>
      </p:sp>
    </p:spTree>
    <p:extLst>
      <p:ext uri="{BB962C8B-B14F-4D97-AF65-F5344CB8AC3E}">
        <p14:creationId xmlns:p14="http://schemas.microsoft.com/office/powerpoint/2010/main" val="2709143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Cần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chú</a:t>
            </a:r>
            <a:r>
              <a:rPr lang="en-US" dirty="0">
                <a:sym typeface="+mn-ea"/>
              </a:rPr>
              <a:t> ý </a:t>
            </a:r>
            <a:r>
              <a:rPr lang="en-US" dirty="0" err="1">
                <a:sym typeface="+mn-ea"/>
              </a:rPr>
              <a:t>điều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gì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khi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chọn</a:t>
            </a:r>
            <a:r>
              <a:rPr lang="en-US" dirty="0">
                <a:sym typeface="+mn-ea"/>
              </a:rPr>
              <a:t> MSC? (</a:t>
            </a:r>
            <a:r>
              <a:rPr lang="en-US" dirty="0"/>
              <a:t>Khi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MS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MSC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QĐMS </a:t>
            </a:r>
            <a:r>
              <a:rPr lang="en-US" dirty="0" err="1"/>
              <a:t>này</a:t>
            </a:r>
            <a:r>
              <a:rPr lang="en-US" dirty="0"/>
              <a:t> ra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? (QĐTS)</a:t>
            </a:r>
          </a:p>
        </p:txBody>
      </p:sp>
    </p:spTree>
    <p:extLst>
      <p:ext uri="{BB962C8B-B14F-4D97-AF65-F5344CB8AC3E}">
        <p14:creationId xmlns:p14="http://schemas.microsoft.com/office/powerpoint/2010/main" val="1980884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sz="4000" b="0" dirty="0">
                <a:solidFill>
                  <a:srgbClr val="FF0000"/>
                </a:solidFill>
              </a:rPr>
              <a:t>Qua 3 BT, con </a:t>
            </a:r>
            <a:r>
              <a:rPr lang="en-US" sz="4000" b="0" dirty="0" err="1">
                <a:solidFill>
                  <a:srgbClr val="FF0000"/>
                </a:solidFill>
              </a:rPr>
              <a:t>đã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đạt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được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mục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tiêu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nào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của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bài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học</a:t>
            </a:r>
            <a:r>
              <a:rPr lang="en-US" sz="4000" b="0" dirty="0">
                <a:solidFill>
                  <a:srgbClr val="FF0000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09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sz="4000" b="0" dirty="0">
                <a:solidFill>
                  <a:srgbClr val="FF0000"/>
                </a:solidFill>
              </a:rPr>
              <a:t>Qua 3 BT, con </a:t>
            </a:r>
            <a:r>
              <a:rPr lang="en-US" sz="4000" b="0" dirty="0" err="1">
                <a:solidFill>
                  <a:srgbClr val="FF0000"/>
                </a:solidFill>
              </a:rPr>
              <a:t>đã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đạt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được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mục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tiêu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nào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của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bài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học</a:t>
            </a:r>
            <a:r>
              <a:rPr lang="en-US" sz="4000" b="0" dirty="0">
                <a:solidFill>
                  <a:srgbClr val="FF0000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24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35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5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3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Nối phép</a:t>
            </a:r>
            <a:r>
              <a:rPr lang="en-US" baseline="0"/>
              <a:t> tính với kq đúng ở mỗi bông hoa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5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Tìm</a:t>
            </a:r>
            <a:r>
              <a:rPr lang="en-US" baseline="0"/>
              <a:t> 1 STN để cả tử và mẫu số nhân với số đó được PS mới = ps đã cho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Từ vd 1 rút ra được tính chất cơ bản nào của ps? Cần lưu ý gì?</a:t>
            </a:r>
          </a:p>
          <a:p>
            <a:pPr marL="171450" indent="-171450">
              <a:buFontTx/>
              <a:buChar char="-"/>
            </a:pPr>
            <a:r>
              <a:rPr lang="en-US"/>
              <a:t>Tìm</a:t>
            </a:r>
            <a:r>
              <a:rPr lang="en-US" baseline="0"/>
              <a:t> 1 STN để cả tử và mẫu số chia với số đó được PS mới = ps đã cho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Từ vd 2 rút ra được tính chất cơ bản nào của ps? Cần lưu ý gì?</a:t>
            </a:r>
          </a:p>
          <a:p>
            <a:pPr marL="171450" indent="-171450">
              <a:buFontTx/>
              <a:buChar char="-"/>
            </a:pPr>
            <a:r>
              <a:rPr lang="en-US"/>
              <a:t>Nêu</a:t>
            </a:r>
            <a:r>
              <a:rPr lang="en-US" baseline="0"/>
              <a:t> 2 tính chất cơ bản của 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8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- Tnao là RGPS?</a:t>
            </a:r>
          </a:p>
          <a:p>
            <a:r>
              <a:rPr lang="en-US"/>
              <a:t>-&gt; Tìm 1 PS khác bằng PS đã cho những có TS và MS bé hơn</a:t>
            </a:r>
          </a:p>
          <a:p>
            <a:r>
              <a:rPr lang="en-US"/>
              <a:t>- Khi RGPS cần lưu ý điều gì?</a:t>
            </a:r>
          </a:p>
          <a:p>
            <a:r>
              <a:rPr lang="en-US"/>
              <a:t>-&gt; Cần đưa về PSTG</a:t>
            </a:r>
          </a:p>
          <a:p>
            <a:r>
              <a:rPr lang="en-US"/>
              <a:t>-&gt; Có nh cách RGPS nhưng cách nhanh nhất là lấy tử số và mẫu số chia cho số lớn nhất có thể</a:t>
            </a:r>
          </a:p>
          <a:p>
            <a:r>
              <a:rPr lang="en-US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26705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QĐMS? (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ban </a:t>
            </a:r>
            <a:r>
              <a:rPr lang="en-US" dirty="0" err="1"/>
              <a:t>đầu</a:t>
            </a:r>
            <a:r>
              <a:rPr lang="en-US" dirty="0"/>
              <a:t>)</a:t>
            </a:r>
          </a:p>
          <a:p>
            <a:r>
              <a:rPr lang="en-US" dirty="0"/>
              <a:t>- VD1: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QĐMS </a:t>
            </a:r>
            <a:r>
              <a:rPr lang="en-US" dirty="0" err="1"/>
              <a:t>các</a:t>
            </a:r>
            <a:r>
              <a:rPr lang="en-US" dirty="0"/>
              <a:t> PS.</a:t>
            </a:r>
          </a:p>
          <a:p>
            <a:r>
              <a:rPr lang="en-US" dirty="0"/>
              <a:t>-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QĐMS </a:t>
            </a:r>
            <a:r>
              <a:rPr lang="en-US" dirty="0" err="1"/>
              <a:t>này</a:t>
            </a:r>
            <a:r>
              <a:rPr lang="en-US" dirty="0"/>
              <a:t> ra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? (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718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VD2,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MS </a:t>
            </a:r>
            <a:r>
              <a:rPr lang="en-US" dirty="0" err="1"/>
              <a:t>của</a:t>
            </a:r>
            <a:r>
              <a:rPr lang="en-US" dirty="0"/>
              <a:t> 2 PS?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MSC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?</a:t>
            </a:r>
          </a:p>
          <a:p>
            <a:r>
              <a:rPr lang="en-US" dirty="0"/>
              <a:t>-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QĐMS </a:t>
            </a:r>
            <a:r>
              <a:rPr lang="en-US" dirty="0" err="1"/>
              <a:t>các</a:t>
            </a:r>
            <a:r>
              <a:rPr lang="en-US" dirty="0"/>
              <a:t> PS?</a:t>
            </a:r>
          </a:p>
          <a:p>
            <a:r>
              <a:rPr lang="en-US" dirty="0"/>
              <a:t>- So </a:t>
            </a:r>
            <a:r>
              <a:rPr lang="en-US" dirty="0" err="1"/>
              <a:t>sánh</a:t>
            </a:r>
            <a:r>
              <a:rPr lang="en-US" dirty="0"/>
              <a:t> 2 </a:t>
            </a:r>
            <a:r>
              <a:rPr lang="en-US" dirty="0" err="1"/>
              <a:t>cách</a:t>
            </a:r>
            <a:r>
              <a:rPr lang="en-US" dirty="0"/>
              <a:t> QĐMS ở VD 1 </a:t>
            </a:r>
            <a:r>
              <a:rPr lang="en-US" dirty="0" err="1"/>
              <a:t>và</a:t>
            </a:r>
            <a:r>
              <a:rPr lang="en-US" dirty="0"/>
              <a:t> VD 2.</a:t>
            </a:r>
          </a:p>
          <a:p>
            <a:r>
              <a:rPr lang="en-US" dirty="0"/>
              <a:t>-&gt; Ở VD1: MSC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2 MS </a:t>
            </a:r>
            <a:r>
              <a:rPr lang="en-US" dirty="0" err="1"/>
              <a:t>của</a:t>
            </a:r>
            <a:r>
              <a:rPr lang="en-US" dirty="0"/>
              <a:t> 2 PS ; VD2: MSC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2 </a:t>
            </a:r>
            <a:r>
              <a:rPr lang="en-US" dirty="0" err="1"/>
              <a:t>mẫu</a:t>
            </a:r>
            <a:endParaRPr lang="en-US" dirty="0"/>
          </a:p>
          <a:p>
            <a:r>
              <a:rPr lang="en-US" dirty="0"/>
              <a:t>-&gt; Khi </a:t>
            </a:r>
            <a:r>
              <a:rPr lang="en-US" dirty="0" err="1"/>
              <a:t>tìm</a:t>
            </a:r>
            <a:r>
              <a:rPr lang="en-US" dirty="0"/>
              <a:t> MSC ta ko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MS </a:t>
            </a:r>
            <a:r>
              <a:rPr lang="en-US" dirty="0" err="1"/>
              <a:t>mà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MSC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MS</a:t>
            </a:r>
          </a:p>
        </p:txBody>
      </p:sp>
    </p:spTree>
    <p:extLst>
      <p:ext uri="{BB962C8B-B14F-4D97-AF65-F5344CB8AC3E}">
        <p14:creationId xmlns:p14="http://schemas.microsoft.com/office/powerpoint/2010/main" val="317126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Sử</a:t>
            </a:r>
            <a:r>
              <a:rPr lang="en-US" baseline="0"/>
              <a:t> dụng tính chất cơ bản của PS vào dạng bài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7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8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18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431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66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215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555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998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92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217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31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237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93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174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3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8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978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60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9848B1A2-A159-15FC-AE66-8EA92FE56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92"/>
            <a:ext cx="12192000" cy="6858000"/>
          </a:xfrm>
          <a:prstGeom prst="rect">
            <a:avLst/>
          </a:prstGeom>
        </p:spPr>
      </p:pic>
      <p:grpSp>
        <p:nvGrpSpPr>
          <p:cNvPr id="6" name="组合 4">
            <a:extLst>
              <a:ext uri="{FF2B5EF4-FFF2-40B4-BE49-F238E27FC236}">
                <a16:creationId xmlns:a16="http://schemas.microsoft.com/office/drawing/2014/main" id="{FFA9F077-06F0-5308-4C9D-A9E213418CF8}"/>
              </a:ext>
            </a:extLst>
          </p:cNvPr>
          <p:cNvGrpSpPr/>
          <p:nvPr userDrawn="1"/>
        </p:nvGrpSpPr>
        <p:grpSpPr>
          <a:xfrm>
            <a:off x="33291" y="5976937"/>
            <a:ext cx="12192000" cy="1123950"/>
            <a:chOff x="0" y="5849255"/>
            <a:chExt cx="11912775" cy="1008745"/>
          </a:xfrm>
        </p:grpSpPr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0BD9E0EE-4F0C-CC34-004D-6F601365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49257"/>
              <a:ext cx="3970925" cy="1008743"/>
            </a:xfrm>
            <a:prstGeom prst="rect">
              <a:avLst/>
            </a:prstGeom>
          </p:spPr>
        </p:pic>
        <p:pic>
          <p:nvPicPr>
            <p:cNvPr id="8" name="图片 6">
              <a:extLst>
                <a:ext uri="{FF2B5EF4-FFF2-40B4-BE49-F238E27FC236}">
                  <a16:creationId xmlns:a16="http://schemas.microsoft.com/office/drawing/2014/main" id="{37558BE3-8DBF-495E-6817-1B072F3D1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70925" y="5849256"/>
              <a:ext cx="3970925" cy="1008743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D8154ED8-8E54-7B51-D152-C10BDDB39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1850" y="5849255"/>
              <a:ext cx="3970925" cy="1008743"/>
            </a:xfrm>
            <a:prstGeom prst="rect">
              <a:avLst/>
            </a:prstGeom>
          </p:spPr>
        </p:pic>
      </p:grpSp>
      <p:pic>
        <p:nvPicPr>
          <p:cNvPr id="10" name="图片 8">
            <a:extLst>
              <a:ext uri="{FF2B5EF4-FFF2-40B4-BE49-F238E27FC236}">
                <a16:creationId xmlns:a16="http://schemas.microsoft.com/office/drawing/2014/main" id="{4D4285D6-D9DA-A690-C7A1-4603F6BC29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" y="6254139"/>
            <a:ext cx="3888419" cy="618374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B5624DCC-D809-3CDC-DA44-AFF9B99E3B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19" y="6254139"/>
            <a:ext cx="3888419" cy="618374"/>
          </a:xfrm>
          <a:prstGeom prst="rect">
            <a:avLst/>
          </a:prstGeom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id="{5FE259FC-72C0-4FAE-1C87-37A4DE609F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19" y="6254139"/>
            <a:ext cx="3888419" cy="618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D0FCEF21-3DFC-749B-98F9-031800A8B5F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1D375-0D16-4F05-90A9-8BF98AB7EA3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024F5F46-E278-3522-5C77-1F9F9132CCB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9442"/>
            <a:ext cx="12192000" cy="687688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3" name="图片 2" descr="矢量智能"/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6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D688632E-CEAA-B5AF-D92A-86F4EECC373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9442"/>
            <a:ext cx="12192000" cy="687688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3" name="图片 2" descr="矢量智能"/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1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E228440A-BAA2-435A-7CBB-CAA8B1B4D42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9442"/>
            <a:ext cx="12192000" cy="687688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3" name="图片 2" descr="矢量智能"/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3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AFA68F87-4224-7FE3-68D0-F3C9FF425FA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9442"/>
            <a:ext cx="12192000" cy="687688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3" name="图片 2" descr="矢量智能"/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6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5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1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wmf"/><Relationship Id="rId11" Type="http://schemas.openxmlformats.org/officeDocument/2006/relationships/image" Target="../media/image220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10.png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png"/><Relationship Id="rId5" Type="http://schemas.openxmlformats.org/officeDocument/2006/relationships/image" Target="../media/image11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3.jp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wmf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6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8.png"/><Relationship Id="rId5" Type="http://schemas.openxmlformats.org/officeDocument/2006/relationships/image" Target="../media/image23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83F75B-8211-4DC6-86A4-0866F0431E3E}"/>
              </a:ext>
            </a:extLst>
          </p:cNvPr>
          <p:cNvGrpSpPr/>
          <p:nvPr/>
        </p:nvGrpSpPr>
        <p:grpSpPr>
          <a:xfrm>
            <a:off x="4038600" y="2805969"/>
            <a:ext cx="3517900" cy="658835"/>
            <a:chOff x="4235449" y="4623605"/>
            <a:chExt cx="3517900" cy="658835"/>
          </a:xfrm>
        </p:grpSpPr>
        <p:sp>
          <p:nvSpPr>
            <p:cNvPr id="9" name="矩形: 圆角 1555">
              <a:extLst>
                <a:ext uri="{FF2B5EF4-FFF2-40B4-BE49-F238E27FC236}">
                  <a16:creationId xmlns:a16="http://schemas.microsoft.com/office/drawing/2014/main" id="{EDE28C90-B606-4343-AFC3-D21F49353FFD}"/>
                </a:ext>
              </a:extLst>
            </p:cNvPr>
            <p:cNvSpPr/>
            <p:nvPr/>
          </p:nvSpPr>
          <p:spPr>
            <a:xfrm>
              <a:off x="4235449" y="4715787"/>
              <a:ext cx="3517900" cy="535920"/>
            </a:xfrm>
            <a:prstGeom prst="roundRect">
              <a:avLst>
                <a:gd name="adj" fmla="val 50000"/>
              </a:avLst>
            </a:prstGeom>
            <a:solidFill>
              <a:srgbClr val="FFB19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8D51AEC-2DD0-4241-88FD-F99A9F505C26}"/>
                </a:ext>
              </a:extLst>
            </p:cNvPr>
            <p:cNvSpPr txBox="1"/>
            <p:nvPr/>
          </p:nvSpPr>
          <p:spPr>
            <a:xfrm>
              <a:off x="5063182" y="4623605"/>
              <a:ext cx="1862433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Trang 5, 6</a:t>
              </a:r>
            </a:p>
          </p:txBody>
        </p:sp>
      </p:grpSp>
      <p:pic>
        <p:nvPicPr>
          <p:cNvPr id="10" name="图片 9" descr="e6a655ed09bc757151afabca7ab85c5c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7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0946115-8F1F-43B6-AFB0-59AF5EFD0FD3}"/>
              </a:ext>
            </a:extLst>
          </p:cNvPr>
          <p:cNvSpPr txBox="1"/>
          <p:nvPr/>
        </p:nvSpPr>
        <p:spPr>
          <a:xfrm>
            <a:off x="1931469" y="532773"/>
            <a:ext cx="81772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cơ bản của phân số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u="none" strike="noStrike" kern="1200" cap="none" spc="0" normalizeH="0" baseline="0" noProof="0" dirty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5233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pc\Desktop\春节小报\475f424664944f3ca967ea56cd72645a.png475f424664944f3ca967ea56cd72645a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2210" y="1513522"/>
            <a:ext cx="4062730" cy="348805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00623" y="175895"/>
            <a:ext cx="3973880" cy="976629"/>
            <a:chOff x="300623" y="175895"/>
            <a:chExt cx="3973880" cy="976629"/>
          </a:xfrm>
        </p:grpSpPr>
        <p:pic>
          <p:nvPicPr>
            <p:cNvPr id="5" name="图片 4" descr="fe9ab672839fcb 副本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623" y="175895"/>
              <a:ext cx="3973880" cy="976629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F01DFA4-3602-4E79-B998-916EFFF25E82}"/>
                </a:ext>
              </a:extLst>
            </p:cNvPr>
            <p:cNvSpPr txBox="1"/>
            <p:nvPr/>
          </p:nvSpPr>
          <p:spPr>
            <a:xfrm>
              <a:off x="1111249" y="537030"/>
              <a:ext cx="2236510" cy="466608"/>
            </a:xfrm>
            <a:prstGeom prst="rect">
              <a:avLst/>
            </a:prstGeom>
            <a:noFill/>
          </p:spPr>
          <p:txBody>
            <a:bodyPr wrap="none" rtlCol="0">
              <a:prstTxWarp prst="textWave1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dirty="0">
                <a:solidFill>
                  <a:prstClr val="black"/>
                </a:solidFill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76767" y="1800225"/>
            <a:ext cx="4719233" cy="3539807"/>
            <a:chOff x="1376767" y="1800225"/>
            <a:chExt cx="4719233" cy="3539807"/>
          </a:xfrm>
        </p:grpSpPr>
        <p:pic>
          <p:nvPicPr>
            <p:cNvPr id="2" name="图片 1" descr="b331c5afe5f647f440cd4aa0ac0913fb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6767" y="1800225"/>
              <a:ext cx="4719233" cy="3539807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4477B8B-65DA-49FD-B26D-C786F3BDE795}"/>
                </a:ext>
              </a:extLst>
            </p:cNvPr>
            <p:cNvSpPr txBox="1"/>
            <p:nvPr/>
          </p:nvSpPr>
          <p:spPr>
            <a:xfrm rot="21213878">
              <a:off x="2471626" y="2817824"/>
              <a:ext cx="33190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Thực hành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dirty="0">
                <a:solidFill>
                  <a:srgbClr val="FF0000"/>
                </a:solidFill>
                <a:latin typeface="inpin heiti" charset="-122"/>
                <a:ea typeface="inpin heiti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173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25" name="Object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64179474"/>
              </p:ext>
            </p:extLst>
          </p:nvPr>
        </p:nvGraphicFramePr>
        <p:xfrm>
          <a:off x="1113692" y="2057400"/>
          <a:ext cx="122713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39200" imgH="8534400" progId="Equation.DSMT4">
                  <p:embed/>
                </p:oleObj>
              </mc:Choice>
              <mc:Fallback>
                <p:oleObj name="Equation" r:id="rId3" imgW="8839200" imgH="8534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692" y="2057400"/>
                        <a:ext cx="1227138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45452828"/>
              </p:ext>
            </p:extLst>
          </p:nvPr>
        </p:nvGraphicFramePr>
        <p:xfrm>
          <a:off x="4611321" y="2057400"/>
          <a:ext cx="1271588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0" imgH="8534400" progId="Equation.DSMT4">
                  <p:embed/>
                </p:oleObj>
              </mc:Choice>
              <mc:Fallback>
                <p:oleObj name="Equation" r:id="rId5" imgW="9144000" imgH="8534400" progId="Equation.DSMT4">
                  <p:embed/>
                  <p:pic>
                    <p:nvPicPr>
                      <p:cNvPr id="0" name="Picture 162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321" y="2057400"/>
                        <a:ext cx="1271588" cy="1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1113692" y="838200"/>
            <a:ext cx="6200736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sz="40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1: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758396"/>
              </p:ext>
            </p:extLst>
          </p:nvPr>
        </p:nvGraphicFramePr>
        <p:xfrm>
          <a:off x="8153400" y="2209800"/>
          <a:ext cx="1160327" cy="1160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34400" imgH="8534400" progId="Equation.DSMT4">
                  <p:embed/>
                </p:oleObj>
              </mc:Choice>
              <mc:Fallback>
                <p:oleObj name="Equation" r:id="rId7" imgW="8534400" imgH="8534400" progId="Equation.DSMT4">
                  <p:embed/>
                  <p:pic>
                    <p:nvPicPr>
                      <p:cNvPr id="0" name="Picture 1629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209800"/>
                        <a:ext cx="1160327" cy="1160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25" name="Object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56321585"/>
              </p:ext>
            </p:extLst>
          </p:nvPr>
        </p:nvGraphicFramePr>
        <p:xfrm>
          <a:off x="5648771" y="353544"/>
          <a:ext cx="1227137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39200" imgH="8534400" progId="Equation.DSMT4">
                  <p:embed/>
                </p:oleObj>
              </mc:Choice>
              <mc:Fallback>
                <p:oleObj name="Equation" r:id="rId3" imgW="8839200" imgH="8534400" progId="Equation.DSMT4">
                  <p:embed/>
                  <p:pic>
                    <p:nvPicPr>
                      <p:cNvPr id="162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771" y="353544"/>
                        <a:ext cx="1227137" cy="1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53258490"/>
              </p:ext>
            </p:extLst>
          </p:nvPr>
        </p:nvGraphicFramePr>
        <p:xfrm>
          <a:off x="7003334" y="393647"/>
          <a:ext cx="127317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0" imgH="8534400" progId="Equation.DSMT4">
                  <p:embed/>
                </p:oleObj>
              </mc:Choice>
              <mc:Fallback>
                <p:oleObj name="Equation" r:id="rId5" imgW="9144000" imgH="8534400" progId="Equation.DSMT4">
                  <p:embed/>
                  <p:pic>
                    <p:nvPicPr>
                      <p:cNvPr id="1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3334" y="393647"/>
                        <a:ext cx="1273175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318770" y="693396"/>
            <a:ext cx="499367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sz="32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1: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3530" y="2382072"/>
            <a:ext cx="8940800" cy="1140460"/>
            <a:chOff x="454602" y="1921936"/>
            <a:chExt cx="6705600" cy="855345"/>
          </a:xfrm>
        </p:grpSpPr>
        <p:sp>
          <p:nvSpPr>
            <p:cNvPr id="162835" name="Text Box 19"/>
            <p:cNvSpPr txBox="1">
              <a:spLocks noChangeArrowheads="1"/>
            </p:cNvSpPr>
            <p:nvPr/>
          </p:nvSpPr>
          <p:spPr bwMode="auto">
            <a:xfrm>
              <a:off x="454602" y="1964317"/>
              <a:ext cx="6705600" cy="499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6223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859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600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a)</a:t>
              </a:r>
            </a:p>
          </p:txBody>
        </p:sp>
        <p:graphicFrame>
          <p:nvGraphicFramePr>
            <p:cNvPr id="16283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3665066"/>
                </p:ext>
              </p:extLst>
            </p:nvPr>
          </p:nvGraphicFramePr>
          <p:xfrm>
            <a:off x="1129073" y="1921936"/>
            <a:ext cx="2998946" cy="855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952500" imgH="393700" progId="Equation.DSMT4">
                    <p:embed/>
                  </p:oleObj>
                </mc:Choice>
                <mc:Fallback>
                  <p:oleObj name="Equation" r:id="rId7" imgW="952500" imgH="393700" progId="Equation.DSMT4">
                    <p:embed/>
                    <p:pic>
                      <p:nvPicPr>
                        <p:cNvPr id="162836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9073" y="1921936"/>
                          <a:ext cx="2998946" cy="85534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6324600" y="2246256"/>
            <a:ext cx="8636000" cy="1213773"/>
            <a:chOff x="1076498" y="4349387"/>
            <a:chExt cx="6477000" cy="910330"/>
          </a:xfrm>
        </p:grpSpPr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076498" y="4379335"/>
              <a:ext cx="6477000" cy="499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859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600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447964"/>
                </p:ext>
              </p:extLst>
            </p:nvPr>
          </p:nvGraphicFramePr>
          <p:xfrm>
            <a:off x="1559601" y="4349387"/>
            <a:ext cx="3023039" cy="910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812000" imgH="8534400" progId="Equation.DSMT4">
                    <p:embed/>
                  </p:oleObj>
                </mc:Choice>
                <mc:Fallback>
                  <p:oleObj name="Equation" r:id="rId9" imgW="19812000" imgH="853440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9601" y="4349387"/>
                          <a:ext cx="3023039" cy="910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8403935" y="451326"/>
          <a:ext cx="1160327" cy="1160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34400" imgH="8534400" progId="Equation.DSMT4">
                  <p:embed/>
                </p:oleObj>
              </mc:Choice>
              <mc:Fallback>
                <p:oleObj name="Equation" r:id="rId11" imgW="8534400" imgH="8534400" progId="Equation.DSMT4">
                  <p:embed/>
                  <p:pic>
                    <p:nvPicPr>
                      <p:cNvPr id="2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935" y="451326"/>
                        <a:ext cx="1160327" cy="1160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278679" y="4094634"/>
            <a:ext cx="8636000" cy="1244602"/>
            <a:chOff x="572366" y="4365898"/>
            <a:chExt cx="6477000" cy="933451"/>
          </a:xfrm>
        </p:grpSpPr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572366" y="4495800"/>
              <a:ext cx="6477000" cy="499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859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600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5">
                  <a:solidFill>
                    <a:schemeClr val="tx1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  <p:graphicFrame>
          <p:nvGraphicFramePr>
            <p:cNvPr id="27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9291617"/>
                </p:ext>
              </p:extLst>
            </p:nvPr>
          </p:nvGraphicFramePr>
          <p:xfrm>
            <a:off x="1208410" y="4365898"/>
            <a:ext cx="3062287" cy="933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1031200" imgH="8534400" progId="Equation.DSMT4">
                    <p:embed/>
                  </p:oleObj>
                </mc:Choice>
                <mc:Fallback>
                  <p:oleObj name="Equation" r:id="rId13" imgW="21031200" imgH="8534400" progId="Equation.DSMT4">
                    <p:embed/>
                    <p:pic>
                      <p:nvPicPr>
                        <p:cNvPr id="27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8410" y="4365898"/>
                          <a:ext cx="3062287" cy="933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27955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939097" y="838200"/>
            <a:ext cx="902253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2.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Quy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50242-6BD1-404A-B6B6-418064AC4002}"/>
                  </a:ext>
                </a:extLst>
              </p:cNvPr>
              <p:cNvSpPr txBox="1"/>
              <p:nvPr/>
            </p:nvSpPr>
            <p:spPr>
              <a:xfrm>
                <a:off x="1066800" y="2458639"/>
                <a:ext cx="1809854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50242-6BD1-404A-B6B6-418064AC4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58639"/>
                <a:ext cx="1809854" cy="93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414323-8407-4C9C-ABDA-B6ABD1FA9ABF}"/>
                  </a:ext>
                </a:extLst>
              </p:cNvPr>
              <p:cNvSpPr txBox="1"/>
              <p:nvPr/>
            </p:nvSpPr>
            <p:spPr>
              <a:xfrm>
                <a:off x="4419600" y="2458639"/>
                <a:ext cx="206152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414323-8407-4C9C-ABDA-B6ABD1FA9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458639"/>
                <a:ext cx="2061526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818246-9968-4795-A0D0-1C8BEFE8A3E3}"/>
                  </a:ext>
                </a:extLst>
              </p:cNvPr>
              <p:cNvSpPr txBox="1"/>
              <p:nvPr/>
            </p:nvSpPr>
            <p:spPr>
              <a:xfrm>
                <a:off x="7924800" y="2418677"/>
                <a:ext cx="179061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818246-9968-4795-A0D0-1C8BEFE8A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2418677"/>
                <a:ext cx="1790618" cy="935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12930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91323"/>
              </p:ext>
            </p:extLst>
          </p:nvPr>
        </p:nvGraphicFramePr>
        <p:xfrm>
          <a:off x="754013" y="2379549"/>
          <a:ext cx="3119438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80000" imgH="24993600" progId="Equation.DSMT4">
                  <p:embed/>
                </p:oleObj>
              </mc:Choice>
              <mc:Fallback>
                <p:oleObj name="Equation" r:id="rId3" imgW="30480000" imgH="24993600" progId="Equation.DSMT4">
                  <p:embed/>
                  <p:pic>
                    <p:nvPicPr>
                      <p:cNvPr id="0" name="Picture 17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13" y="2379549"/>
                        <a:ext cx="3119438" cy="293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228482" y="2413162"/>
            <a:ext cx="3386455" cy="2981960"/>
            <a:chOff x="5230813" y="838200"/>
            <a:chExt cx="3379787" cy="2590800"/>
          </a:xfrm>
        </p:grpSpPr>
        <p:sp>
          <p:nvSpPr>
            <p:cNvPr id="9" name="Rectangle 8"/>
            <p:cNvSpPr/>
            <p:nvPr/>
          </p:nvSpPr>
          <p:spPr>
            <a:xfrm>
              <a:off x="5230813" y="838200"/>
              <a:ext cx="3341687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/>
            </a:p>
          </p:txBody>
        </p:sp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5403850" y="866775"/>
            <a:ext cx="3206750" cy="248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1394400" imgH="24384000" progId="Equation.DSMT4">
                    <p:embed/>
                  </p:oleObj>
                </mc:Choice>
                <mc:Fallback>
                  <p:oleObj name="Equation" r:id="rId5" imgW="31394400" imgH="24384000" progId="Equation.DSMT4">
                    <p:embed/>
                    <p:pic>
                      <p:nvPicPr>
                        <p:cNvPr id="0" name="Picture 1710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3850" y="866775"/>
                          <a:ext cx="3206750" cy="2486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8174378" y="2461291"/>
            <a:ext cx="3348355" cy="2981960"/>
            <a:chOff x="2830513" y="3671176"/>
            <a:chExt cx="3341687" cy="2590800"/>
          </a:xfrm>
        </p:grpSpPr>
        <p:sp>
          <p:nvSpPr>
            <p:cNvPr id="10" name="Rectangle 9"/>
            <p:cNvSpPr/>
            <p:nvPr/>
          </p:nvSpPr>
          <p:spPr>
            <a:xfrm>
              <a:off x="2830513" y="3671176"/>
              <a:ext cx="3341687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2972089" y="3671176"/>
            <a:ext cx="3052763" cy="2547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9870400" imgH="24993600" progId="Equation.DSMT4">
                    <p:embed/>
                  </p:oleObj>
                </mc:Choice>
                <mc:Fallback>
                  <p:oleObj name="Equation" r:id="rId7" imgW="29870400" imgH="24993600" progId="Equation.DSMT4">
                    <p:embed/>
                    <p:pic>
                      <p:nvPicPr>
                        <p:cNvPr id="0" name="Picture 1710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2089" y="3671176"/>
                          <a:ext cx="3052763" cy="2547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4923818" y="4585577"/>
            <a:ext cx="21691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nguyên</a:t>
            </a:r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54378" y="438343"/>
            <a:ext cx="7620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2.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50242-6BD1-404A-B6B6-418064AC4002}"/>
                  </a:ext>
                </a:extLst>
              </p:cNvPr>
              <p:cNvSpPr txBox="1"/>
              <p:nvPr/>
            </p:nvSpPr>
            <p:spPr>
              <a:xfrm>
                <a:off x="1796075" y="1278192"/>
                <a:ext cx="1809854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50242-6BD1-404A-B6B6-418064AC4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075" y="1278192"/>
                <a:ext cx="1809854" cy="9351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414323-8407-4C9C-ABDA-B6ABD1FA9ABF}"/>
                  </a:ext>
                </a:extLst>
              </p:cNvPr>
              <p:cNvSpPr txBox="1"/>
              <p:nvPr/>
            </p:nvSpPr>
            <p:spPr>
              <a:xfrm>
                <a:off x="4656896" y="1257148"/>
                <a:ext cx="206152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414323-8407-4C9C-ABDA-B6ABD1FA9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96" y="1257148"/>
                <a:ext cx="2061526" cy="921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818246-9968-4795-A0D0-1C8BEFE8A3E3}"/>
                  </a:ext>
                </a:extLst>
              </p:cNvPr>
              <p:cNvSpPr txBox="1"/>
              <p:nvPr/>
            </p:nvSpPr>
            <p:spPr>
              <a:xfrm>
                <a:off x="7689115" y="1215767"/>
                <a:ext cx="179061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818246-9968-4795-A0D0-1C8BEFE8A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115" y="1215767"/>
                <a:ext cx="1790618" cy="9351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533401" y="777526"/>
            <a:ext cx="11506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080759"/>
              </p:ext>
            </p:extLst>
          </p:nvPr>
        </p:nvGraphicFramePr>
        <p:xfrm>
          <a:off x="2712508" y="1905000"/>
          <a:ext cx="6766983" cy="115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682400" imgH="8534400" progId="Equation.DSMT4">
                  <p:embed/>
                </p:oleObj>
              </mc:Choice>
              <mc:Fallback>
                <p:oleObj name="Equation" r:id="rId3" imgW="49682400" imgH="8534400" progId="Equation.DSMT4">
                  <p:embed/>
                  <p:pic>
                    <p:nvPicPr>
                      <p:cNvPr id="0" name="Picture 172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508" y="1905000"/>
                        <a:ext cx="6766983" cy="1159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381001" y="541334"/>
            <a:ext cx="11506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700021" y="1356439"/>
          <a:ext cx="6766983" cy="115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682400" imgH="8534400" progId="Equation.DSMT4">
                  <p:embed/>
                </p:oleObj>
              </mc:Choice>
              <mc:Fallback>
                <p:oleObj name="Equation" r:id="rId3" imgW="49682400" imgH="853440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021" y="1356439"/>
                        <a:ext cx="6766983" cy="1159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712720" y="2746703"/>
            <a:ext cx="6426834" cy="3264629"/>
            <a:chOff x="1600200" y="2002878"/>
            <a:chExt cx="4820126" cy="2448472"/>
          </a:xfrm>
        </p:grpSpPr>
        <p:sp>
          <p:nvSpPr>
            <p:cNvPr id="11" name="Rounded Rectangle 10"/>
            <p:cNvSpPr/>
            <p:nvPr/>
          </p:nvSpPr>
          <p:spPr>
            <a:xfrm>
              <a:off x="1600200" y="2002878"/>
              <a:ext cx="4681537" cy="24484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>
                <a:solidFill>
                  <a:srgbClr val="FF0000"/>
                </a:solidFill>
              </a:endParaRPr>
            </a:p>
          </p:txBody>
        </p:sp>
        <p:graphicFrame>
          <p:nvGraphicFramePr>
            <p:cNvPr id="4" name="Object 7"/>
            <p:cNvGraphicFramePr>
              <a:graphicFrameLocks noChangeAspect="1"/>
            </p:cNvGraphicFramePr>
            <p:nvPr/>
          </p:nvGraphicFramePr>
          <p:xfrm>
            <a:off x="3054349" y="2553630"/>
            <a:ext cx="1773238" cy="869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373600" imgH="8534400" progId="Equation.DSMT4">
                    <p:embed/>
                  </p:oleObj>
                </mc:Choice>
                <mc:Fallback>
                  <p:oleObj name="Equation" r:id="rId5" imgW="17373600" imgH="8534400" progId="Equation.DSMT4">
                    <p:embed/>
                    <p:pic>
                      <p:nvPicPr>
                        <p:cNvPr id="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49" y="2553630"/>
                          <a:ext cx="1773238" cy="869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2023110" y="2098214"/>
              <a:ext cx="4397216" cy="438581"/>
            </a:xfrm>
            <a:prstGeom prst="rect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nhau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3069885" y="3576962"/>
            <a:ext cx="1679575" cy="869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6459200" imgH="8534400" progId="Equation.DSMT4">
                    <p:embed/>
                  </p:oleObj>
                </mc:Choice>
                <mc:Fallback>
                  <p:oleObj name="Equation" r:id="rId7" imgW="16459200" imgH="8534400" progId="Equation.DSMT4">
                    <p:embed/>
                    <p:pic>
                      <p:nvPicPr>
                        <p:cNvPr id="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9885" y="3576962"/>
                          <a:ext cx="1679575" cy="869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1784B4-6B38-5C29-8574-AFFA18D045D2}"/>
              </a:ext>
            </a:extLst>
          </p:cNvPr>
          <p:cNvSpPr txBox="1"/>
          <p:nvPr/>
        </p:nvSpPr>
        <p:spPr>
          <a:xfrm>
            <a:off x="8641609" y="3166205"/>
            <a:ext cx="2123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Bổ sung bước làm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29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3aa4fc39560a67dbe1e7f1224a6de0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348" y="4549767"/>
            <a:ext cx="2735897" cy="222695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0622" y="175895"/>
            <a:ext cx="11738977" cy="1576705"/>
            <a:chOff x="300623" y="175895"/>
            <a:chExt cx="3973880" cy="976629"/>
          </a:xfrm>
        </p:grpSpPr>
        <p:pic>
          <p:nvPicPr>
            <p:cNvPr id="7" name="图片 6" descr="fe9ab672839fcb 副本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623" y="175895"/>
              <a:ext cx="3973880" cy="97662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F01DFA4-3602-4E79-B998-916EFFF25E82}"/>
                </a:ext>
              </a:extLst>
            </p:cNvPr>
            <p:cNvSpPr txBox="1"/>
            <p:nvPr/>
          </p:nvSpPr>
          <p:spPr>
            <a:xfrm>
              <a:off x="1111249" y="537030"/>
              <a:ext cx="2236510" cy="466608"/>
            </a:xfrm>
            <a:prstGeom prst="rect">
              <a:avLst/>
            </a:prstGeom>
            <a:noFill/>
          </p:spPr>
          <p:txBody>
            <a:bodyPr wrap="none" rtlCol="0">
              <a:prstTxWarp prst="textWave1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>
                  <a:solidFill>
                    <a:prstClr val="black"/>
                  </a:solidFill>
                  <a:latin typeface="inpin heiti" charset="-122"/>
                  <a:ea typeface="inpin heiti" charset="-122"/>
                  <a:cs typeface="+mn-cs"/>
                </a:rPr>
                <a:t>VẬN DỤNG</a:t>
              </a:r>
              <a:endParaRPr lang="zh-CN" altLang="en-US" sz="4000" dirty="0">
                <a:solidFill>
                  <a:prstClr val="black"/>
                </a:solidFill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13" name="Text Box 99">
            <a:extLst>
              <a:ext uri="{FF2B5EF4-FFF2-40B4-BE49-F238E27FC236}">
                <a16:creationId xmlns:a16="http://schemas.microsoft.com/office/drawing/2014/main" id="{A8EC3AED-3115-46EF-9C58-D3AD350F001B}"/>
              </a:ext>
            </a:extLst>
          </p:cNvPr>
          <p:cNvSpPr txBox="1"/>
          <p:nvPr/>
        </p:nvSpPr>
        <p:spPr>
          <a:xfrm>
            <a:off x="3657600" y="2234968"/>
            <a:ext cx="5524500" cy="2108299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/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PS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654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1003638"/>
            <a:ext cx="11963399" cy="553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8795a400b30657058d3280f44b1f2d0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507" y="4311015"/>
            <a:ext cx="5258435" cy="254698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52400" y="94259"/>
            <a:ext cx="11738977" cy="1576705"/>
            <a:chOff x="91357" y="156680"/>
            <a:chExt cx="3973880" cy="976629"/>
          </a:xfrm>
        </p:grpSpPr>
        <p:pic>
          <p:nvPicPr>
            <p:cNvPr id="13" name="图片 6" descr="fe9ab672839fcb 副本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7" y="156680"/>
              <a:ext cx="3973880" cy="976629"/>
            </a:xfrm>
            <a:prstGeom prst="rect">
              <a:avLst/>
            </a:prstGeom>
          </p:spPr>
        </p:pic>
        <p:sp>
          <p:nvSpPr>
            <p:cNvPr id="14" name="文本框 7">
              <a:extLst>
                <a:ext uri="{FF2B5EF4-FFF2-40B4-BE49-F238E27FC236}">
                  <a16:creationId xmlns:a16="http://schemas.microsoft.com/office/drawing/2014/main" id="{6F01DFA4-3602-4E79-B998-916EFFF25E82}"/>
                </a:ext>
              </a:extLst>
            </p:cNvPr>
            <p:cNvSpPr txBox="1"/>
            <p:nvPr/>
          </p:nvSpPr>
          <p:spPr>
            <a:xfrm>
              <a:off x="1111249" y="537030"/>
              <a:ext cx="2236510" cy="466608"/>
            </a:xfrm>
            <a:prstGeom prst="rect">
              <a:avLst/>
            </a:prstGeom>
            <a:noFill/>
          </p:spPr>
          <p:txBody>
            <a:bodyPr wrap="none" rtlCol="0">
              <a:prstTxWarp prst="textWave1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>
                  <a:solidFill>
                    <a:prstClr val="black"/>
                  </a:solidFill>
                  <a:latin typeface="inpin heiti" charset="-122"/>
                  <a:ea typeface="inpin heiti" charset="-122"/>
                  <a:cs typeface="+mn-cs"/>
                </a:rPr>
                <a:t>HOẠT ĐỘNG TIẾP NỐI</a:t>
              </a:r>
              <a:endParaRPr lang="zh-CN" altLang="en-US" sz="4000" dirty="0">
                <a:solidFill>
                  <a:prstClr val="black"/>
                </a:solidFill>
                <a:latin typeface="inpin heiti" charset="-122"/>
                <a:ea typeface="inpin heiti" charset="-122"/>
                <a:cs typeface="+mn-cs"/>
              </a:endParaRPr>
            </a:p>
          </p:txBody>
        </p:sp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A2B7CDC5-DC00-4857-B878-FB7A92028022}"/>
              </a:ext>
            </a:extLst>
          </p:cNvPr>
          <p:cNvSpPr txBox="1">
            <a:spLocks noChangeArrowheads="1"/>
          </p:cNvSpPr>
          <p:nvPr/>
        </p:nvSpPr>
        <p:spPr>
          <a:xfrm>
            <a:off x="1800224" y="2624562"/>
            <a:ext cx="8001000" cy="2954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lại cách quy đồng mẫu số các PS và cách rút gọn các PS.</a:t>
            </a: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 bài sau: Ôn tập: So sánh hai phân số (tiếp theo)</a:t>
            </a:r>
          </a:p>
        </p:txBody>
      </p:sp>
      <p:pic>
        <p:nvPicPr>
          <p:cNvPr id="16" name="Graphic 12" descr="Marker">
            <a:extLst>
              <a:ext uri="{FF2B5EF4-FFF2-40B4-BE49-F238E27FC236}">
                <a16:creationId xmlns:a16="http://schemas.microsoft.com/office/drawing/2014/main" id="{9DBBCE9C-738D-4F22-B6B2-2BD0DC5390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3193" y="3286765"/>
            <a:ext cx="548640" cy="548640"/>
          </a:xfrm>
          <a:prstGeom prst="rect">
            <a:avLst/>
          </a:prstGeom>
        </p:spPr>
      </p:pic>
      <p:pic>
        <p:nvPicPr>
          <p:cNvPr id="17" name="Graphic 12" descr="Marker">
            <a:extLst>
              <a:ext uri="{FF2B5EF4-FFF2-40B4-BE49-F238E27FC236}">
                <a16:creationId xmlns:a16="http://schemas.microsoft.com/office/drawing/2014/main" id="{9DBBCE9C-738D-4F22-B6B2-2BD0DC5390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9326" y="271711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6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层 1-01 (12)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867964"/>
            <a:ext cx="3889057" cy="331563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00623" y="175895"/>
            <a:ext cx="3973880" cy="976629"/>
            <a:chOff x="300623" y="175895"/>
            <a:chExt cx="3973880" cy="976629"/>
          </a:xfrm>
        </p:grpSpPr>
        <p:pic>
          <p:nvPicPr>
            <p:cNvPr id="4" name="图片 3" descr="fe9ab672839fcb 副本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623" y="175895"/>
              <a:ext cx="3973880" cy="976629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F01DFA4-3602-4E79-B998-916EFFF25E82}"/>
                </a:ext>
              </a:extLst>
            </p:cNvPr>
            <p:cNvSpPr txBox="1"/>
            <p:nvPr/>
          </p:nvSpPr>
          <p:spPr>
            <a:xfrm>
              <a:off x="1111249" y="537030"/>
              <a:ext cx="2236510" cy="466608"/>
            </a:xfrm>
            <a:prstGeom prst="rect">
              <a:avLst/>
            </a:prstGeom>
            <a:noFill/>
          </p:spPr>
          <p:txBody>
            <a:bodyPr wrap="none" rtlCol="0">
              <a:prstTxWarp prst="textWave1">
                <a:avLst/>
              </a:prstTxWarp>
              <a:spAutoFit/>
            </a:bodyPr>
            <a:lstStyle/>
            <a:p>
              <a:r>
                <a:rPr lang="en-US" sz="4000">
                  <a:solidFill>
                    <a:srgbClr val="00B050"/>
                  </a:solidFill>
                </a:rPr>
                <a:t>TRÒ CHƠI KHỞI ĐỘNG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804806" y="1076121"/>
            <a:ext cx="3869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ONG VÀNG TÌM MẬT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06" y="1906993"/>
            <a:ext cx="5410200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304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4063" l="125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08" y="4556954"/>
            <a:ext cx="2520769" cy="25207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56" y="4451849"/>
            <a:ext cx="2780239" cy="27802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51849"/>
            <a:ext cx="4047092" cy="2725667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1010998" y="212323"/>
            <a:ext cx="77485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sau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thích hợp: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/>
              <p:cNvSpPr txBox="1"/>
              <p:nvPr/>
            </p:nvSpPr>
            <p:spPr>
              <a:xfrm>
                <a:off x="6025587" y="5313610"/>
                <a:ext cx="955748" cy="93979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982A2A"/>
                </a:solidFill>
              </a:ln>
            </p:spPr>
            <p:txBody>
              <a:bodyPr wrap="square" rtlCol="0" anchor="t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  <a:cs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/>
                          </m:ctrlPr>
                        </m:fPr>
                        <m:num>
                          <m:r>
                            <a:rPr lang="en-US"/>
                            <m:t>4</m:t>
                          </m:r>
                        </m:num>
                        <m:den>
                          <m:r>
                            <a:rPr lang="en-US"/>
                            <m:t>7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587" y="5313610"/>
                <a:ext cx="955748" cy="93979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982A2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6"/>
              <p:cNvSpPr txBox="1"/>
              <p:nvPr/>
            </p:nvSpPr>
            <p:spPr>
              <a:xfrm>
                <a:off x="9579431" y="5361662"/>
                <a:ext cx="894274" cy="94285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982A2A"/>
                </a:solidFill>
              </a:ln>
            </p:spPr>
            <p:txBody>
              <a:bodyPr wrap="square" rtlCol="0" anchor="t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atin typeface="Cambria Math" panose="02040503050406030204" pitchFamily="18" charset="0"/>
                    <a:cs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/>
                          </m:ctrlPr>
                        </m:fPr>
                        <m:num>
                          <m:r>
                            <a:rPr lang="en-US"/>
                            <m:t>2</m:t>
                          </m:r>
                        </m:num>
                        <m:den>
                          <m:r>
                            <a:rPr lang="en-US"/>
                            <m:t>15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31" y="5361662"/>
                <a:ext cx="894274" cy="94285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982A2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11"/>
              <p:cNvSpPr txBox="1"/>
              <p:nvPr/>
            </p:nvSpPr>
            <p:spPr>
              <a:xfrm>
                <a:off x="2313008" y="5328556"/>
                <a:ext cx="957079" cy="94294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982A2A"/>
                </a:solidFill>
              </a:ln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008" y="5328556"/>
                <a:ext cx="957079" cy="94294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982A2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57" y="1049094"/>
            <a:ext cx="1657178" cy="22021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2" y="1074494"/>
            <a:ext cx="1657178" cy="2202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71" y="1074494"/>
            <a:ext cx="1657178" cy="22021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32641" y="2150147"/>
            <a:ext cx="1353359" cy="948653"/>
            <a:chOff x="932641" y="2150147"/>
            <a:chExt cx="1353359" cy="948653"/>
          </a:xfrm>
        </p:grpSpPr>
        <p:sp>
          <p:nvSpPr>
            <p:cNvPr id="18" name="Oval 17"/>
            <p:cNvSpPr/>
            <p:nvPr/>
          </p:nvSpPr>
          <p:spPr>
            <a:xfrm>
              <a:off x="932641" y="2150147"/>
              <a:ext cx="1200242" cy="94865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 Box 21"/>
            <p:cNvSpPr txBox="1"/>
            <p:nvPr/>
          </p:nvSpPr>
          <p:spPr>
            <a:xfrm>
              <a:off x="1066800" y="2376743"/>
              <a:ext cx="1219200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3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: 7 </a:t>
              </a:r>
              <a:endPara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7470" y="2175547"/>
            <a:ext cx="1247596" cy="948653"/>
            <a:chOff x="4577470" y="2175547"/>
            <a:chExt cx="1247596" cy="948653"/>
          </a:xfrm>
        </p:grpSpPr>
        <p:sp>
          <p:nvSpPr>
            <p:cNvPr id="24" name="Oval 23"/>
            <p:cNvSpPr/>
            <p:nvPr/>
          </p:nvSpPr>
          <p:spPr>
            <a:xfrm>
              <a:off x="4577470" y="2175547"/>
              <a:ext cx="1195024" cy="94865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21"/>
            <p:cNvSpPr txBox="1"/>
            <p:nvPr/>
          </p:nvSpPr>
          <p:spPr>
            <a:xfrm>
              <a:off x="4605866" y="2318041"/>
              <a:ext cx="1219200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: 15 </a:t>
              </a:r>
              <a:endPara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621756" y="2158831"/>
            <a:ext cx="1284244" cy="948653"/>
            <a:chOff x="8621756" y="2158831"/>
            <a:chExt cx="1284244" cy="948653"/>
          </a:xfrm>
        </p:grpSpPr>
        <p:sp>
          <p:nvSpPr>
            <p:cNvPr id="25" name="Oval 24"/>
            <p:cNvSpPr/>
            <p:nvPr/>
          </p:nvSpPr>
          <p:spPr>
            <a:xfrm>
              <a:off x="8621756" y="2158831"/>
              <a:ext cx="1224811" cy="94865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21"/>
            <p:cNvSpPr txBox="1"/>
            <p:nvPr/>
          </p:nvSpPr>
          <p:spPr>
            <a:xfrm>
              <a:off x="8686800" y="2348953"/>
              <a:ext cx="1219200" cy="584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: 10 </a:t>
              </a:r>
              <a:endPara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6393 0.27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137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26875 0.271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6094 0.25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125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25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64518 0.280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66" y="140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02246 L -0.62227 0.278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89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9"/>
          <p:cNvSpPr txBox="1">
            <a:spLocks noChangeArrowheads="1"/>
          </p:cNvSpPr>
          <p:nvPr/>
        </p:nvSpPr>
        <p:spPr bwMode="gray">
          <a:xfrm>
            <a:off x="2590800" y="1388796"/>
            <a:ext cx="7282945" cy="72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/>
              <a:t>Nhớ lại tính chất cơ bản của phân số.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gray">
          <a:xfrm>
            <a:off x="1161637" y="1590609"/>
            <a:ext cx="7181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AutoShape 67"/>
          <p:cNvSpPr>
            <a:spLocks noChangeArrowheads="1"/>
          </p:cNvSpPr>
          <p:nvPr/>
        </p:nvSpPr>
        <p:spPr bwMode="gray">
          <a:xfrm>
            <a:off x="1932009" y="2612122"/>
            <a:ext cx="280685" cy="29101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50800" dir="2400000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gray">
          <a:xfrm>
            <a:off x="2595624" y="2360050"/>
            <a:ext cx="8272116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/>
              <a:t>Biết vận dụng tính chất cơ bản của phân số để rút gọn phân số, quy đồng mẫu số các phân số.</a:t>
            </a:r>
            <a:endParaRPr lang="en-US" b="1" dirty="0"/>
          </a:p>
        </p:txBody>
      </p:sp>
      <p:sp>
        <p:nvSpPr>
          <p:cNvPr id="26" name="Hộp_Văn_Bản 25"/>
          <p:cNvSpPr txBox="1"/>
          <p:nvPr/>
        </p:nvSpPr>
        <p:spPr>
          <a:xfrm>
            <a:off x="3886200" y="351566"/>
            <a:ext cx="42338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</a:rPr>
              <a:t>YÊU CẦU CẦN ĐẠT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2" name="AutoShape 67">
            <a:extLst>
              <a:ext uri="{FF2B5EF4-FFF2-40B4-BE49-F238E27FC236}">
                <a16:creationId xmlns:a16="http://schemas.microsoft.com/office/drawing/2014/main" id="{A0D646C3-1E90-6D45-D1DA-86C8750372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32009" y="1676400"/>
            <a:ext cx="280685" cy="2910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50800" dir="2400000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097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8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6730"/>
            <a:ext cx="9483725" cy="590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023639"/>
            <a:ext cx="11379200" cy="1278255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defTabSz="68580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9745" y="5181600"/>
            <a:ext cx="11277600" cy="127635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1" latinLnBrk="0" hangingPunct="1">
              <a:lnSpc>
                <a:spcPct val="115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28226" y="812270"/>
            <a:ext cx="4746626" cy="1185545"/>
            <a:chOff x="2182469" y="2754664"/>
            <a:chExt cx="3242828" cy="705112"/>
          </a:xfrm>
        </p:grpSpPr>
        <p:sp>
          <p:nvSpPr>
            <p:cNvPr id="10" name="TextBox 9"/>
            <p:cNvSpPr txBox="1"/>
            <p:nvPr/>
          </p:nvSpPr>
          <p:spPr>
            <a:xfrm>
              <a:off x="2182469" y="2935946"/>
              <a:ext cx="1219200" cy="292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b="1" dirty="0" err="1">
                  <a:solidFill>
                    <a:srgbClr val="0000FF"/>
                  </a:solidFill>
                </a:rPr>
                <a:t>Ví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dụ</a:t>
              </a:r>
              <a:r>
                <a:rPr lang="en-US" sz="2600" b="1" dirty="0">
                  <a:solidFill>
                    <a:srgbClr val="0000FF"/>
                  </a:solidFill>
                </a:rPr>
                <a:t> 1:</a:t>
              </a:r>
            </a:p>
          </p:txBody>
        </p:sp>
        <p:graphicFrame>
          <p:nvGraphicFramePr>
            <p:cNvPr id="21" name="Object 19"/>
            <p:cNvGraphicFramePr>
              <a:graphicFrameLocks noChangeAspect="1"/>
            </p:cNvGraphicFramePr>
            <p:nvPr/>
          </p:nvGraphicFramePr>
          <p:xfrm>
            <a:off x="3833166" y="2754664"/>
            <a:ext cx="1592131" cy="70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88365" imgH="393700" progId="Equation.3">
                    <p:embed/>
                  </p:oleObj>
                </mc:Choice>
                <mc:Fallback>
                  <p:oleObj name="Equation" r:id="rId3" imgW="888365" imgH="393700" progId="Equation.3">
                    <p:embed/>
                    <p:pic>
                      <p:nvPicPr>
                        <p:cNvPr id="0" name="Picture 108589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166" y="2754664"/>
                          <a:ext cx="1592131" cy="70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2328226" y="3560778"/>
            <a:ext cx="5168899" cy="1151890"/>
            <a:chOff x="2260735" y="5641605"/>
            <a:chExt cx="3455058" cy="740185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/>
          </p:nvGraphicFramePr>
          <p:xfrm>
            <a:off x="3926293" y="5641605"/>
            <a:ext cx="1789500" cy="740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26465" imgH="393700" progId="Equation.3">
                    <p:embed/>
                  </p:oleObj>
                </mc:Choice>
                <mc:Fallback>
                  <p:oleObj name="Equation" r:id="rId5" imgW="926465" imgH="393700" progId="Equation.3">
                    <p:embed/>
                    <p:pic>
                      <p:nvPicPr>
                        <p:cNvPr id="0" name="Picture 1085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6293" y="5641605"/>
                          <a:ext cx="1789500" cy="740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2260735" y="5863579"/>
              <a:ext cx="1219200" cy="316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b="1" dirty="0" err="1">
                  <a:solidFill>
                    <a:srgbClr val="0000FF"/>
                  </a:solidFill>
                </a:rPr>
                <a:t>Ví</a:t>
              </a:r>
              <a:r>
                <a:rPr lang="en-US" sz="2600" b="1" dirty="0">
                  <a:solidFill>
                    <a:srgbClr val="0000FF"/>
                  </a:solidFill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</a:rPr>
                <a:t>dụ</a:t>
              </a:r>
              <a:r>
                <a:rPr lang="en-US" sz="2600" b="1" dirty="0">
                  <a:solidFill>
                    <a:srgbClr val="0000FF"/>
                  </a:solidFill>
                </a:rPr>
                <a:t> 2</a:t>
              </a:r>
            </a:p>
          </p:txBody>
        </p:sp>
      </p:grpSp>
      <p:sp>
        <p:nvSpPr>
          <p:cNvPr id="2" name="Rectangles 1"/>
          <p:cNvSpPr/>
          <p:nvPr/>
        </p:nvSpPr>
        <p:spPr>
          <a:xfrm>
            <a:off x="5985826" y="888469"/>
            <a:ext cx="358775" cy="421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s 3"/>
          <p:cNvSpPr/>
          <p:nvPr/>
        </p:nvSpPr>
        <p:spPr>
          <a:xfrm>
            <a:off x="5985826" y="1574269"/>
            <a:ext cx="358775" cy="421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s 4"/>
          <p:cNvSpPr/>
          <p:nvPr/>
        </p:nvSpPr>
        <p:spPr>
          <a:xfrm>
            <a:off x="6420800" y="3637280"/>
            <a:ext cx="358775" cy="421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6" name="Rectangles 5"/>
          <p:cNvSpPr/>
          <p:nvPr/>
        </p:nvSpPr>
        <p:spPr>
          <a:xfrm>
            <a:off x="6420800" y="4302760"/>
            <a:ext cx="358775" cy="421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2" grpId="0" bldLvl="0" animBg="1"/>
      <p:bldP spid="2" grpId="1" animBg="1"/>
      <p:bldP spid="2" grpId="2" bldLvl="0" animBg="1"/>
      <p:bldP spid="4" grpId="0" bldLvl="0" animBg="1"/>
      <p:bldP spid="4" grpId="1" animBg="1"/>
      <p:bldP spid="4" grpId="2" bldLvl="0" animBg="1"/>
      <p:bldP spid="5" grpId="0" bldLvl="0" animBg="1"/>
      <p:bldP spid="5" grpId="1" animBg="1"/>
      <p:bldP spid="5" grpId="2" bldLvl="0" animBg="1"/>
      <p:bldP spid="6" grpId="0" bldLvl="0" animBg="1"/>
      <p:bldP spid="6" grpId="1" animBg="1"/>
      <p:bldP spid="6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14450"/>
            <a:ext cx="9701213" cy="666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Tx/>
              <a:buSzTx/>
              <a:buFontTx/>
              <a:buNone/>
            </a:pPr>
            <a:r>
              <a:rPr lang="en-US" sz="3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35180" name="Object 1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78480459"/>
              </p:ext>
            </p:extLst>
          </p:nvPr>
        </p:nvGraphicFramePr>
        <p:xfrm>
          <a:off x="3321226" y="3807583"/>
          <a:ext cx="3543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7765" imgH="393700" progId="Equation.3">
                  <p:embed/>
                </p:oleObj>
              </mc:Choice>
              <mc:Fallback>
                <p:oleObj name="Equation" r:id="rId3" imgW="1167765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226" y="3807583"/>
                        <a:ext cx="35433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1981200" y="4071426"/>
            <a:ext cx="1422400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</a:rPr>
              <a:t>Hoặc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>
          <a:xfrm>
            <a:off x="633260" y="500305"/>
            <a:ext cx="10261600" cy="9144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0" indent="-609600" fontAlgn="auto"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548545"/>
            <a:ext cx="1625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8B9BAE-7CB7-448E-ACB4-1BE5831C45DA}"/>
                  </a:ext>
                </a:extLst>
              </p:cNvPr>
              <p:cNvSpPr txBox="1"/>
              <p:nvPr/>
            </p:nvSpPr>
            <p:spPr>
              <a:xfrm>
                <a:off x="4127077" y="2421198"/>
                <a:ext cx="548438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 :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 :10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9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12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8B9BAE-7CB7-448E-ACB4-1BE5831C4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077" y="2421198"/>
                <a:ext cx="5484385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088028-0C9E-4895-BD94-E2E2E68F9318}"/>
                  </a:ext>
                </a:extLst>
              </p:cNvPr>
              <p:cNvSpPr txBox="1"/>
              <p:nvPr/>
            </p:nvSpPr>
            <p:spPr>
              <a:xfrm>
                <a:off x="3321226" y="2430816"/>
                <a:ext cx="860078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𝟗𝟎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𝟏𝟐𝟎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088028-0C9E-4895-BD94-E2E2E68F9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226" y="2430816"/>
                <a:ext cx="860078" cy="921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  <p:bldP spid="135181" grpId="0"/>
      <p:bldP spid="9" grpId="0"/>
      <p:bldP spid="10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Grp="1" noChangeArrowheads="1"/>
          </p:cNvSpPr>
          <p:nvPr>
            <p:ph type="title" sz="quarter" idx="4294967295"/>
          </p:nvPr>
        </p:nvSpPr>
        <p:spPr bwMode="auto">
          <a:xfrm>
            <a:off x="0" y="746125"/>
            <a:ext cx="103901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71600" indent="-1092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85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0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6227" name="Text Box 35"/>
          <p:cNvSpPr txBox="1">
            <a:spLocks noChangeArrowheads="1"/>
          </p:cNvSpPr>
          <p:nvPr/>
        </p:nvSpPr>
        <p:spPr bwMode="auto">
          <a:xfrm>
            <a:off x="6479860" y="1762385"/>
            <a:ext cx="5725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 err="1">
                <a:latin typeface="Times New Roman" panose="02020603050405020304" pitchFamily="18" charset="0"/>
              </a:rPr>
              <a:t>và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36229" name="Text Box 37"/>
          <p:cNvSpPr txBox="1">
            <a:spLocks noChangeArrowheads="1"/>
          </p:cNvSpPr>
          <p:nvPr/>
        </p:nvSpPr>
        <p:spPr bwMode="auto">
          <a:xfrm>
            <a:off x="2057400" y="2614250"/>
            <a:ext cx="2805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MSC: 35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156" y="1715516"/>
            <a:ext cx="53908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1: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mẫu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C9FA04-CFD0-496D-BD2A-E255CCF8F26B}"/>
                  </a:ext>
                </a:extLst>
              </p:cNvPr>
              <p:cNvSpPr txBox="1"/>
              <p:nvPr/>
            </p:nvSpPr>
            <p:spPr>
              <a:xfrm>
                <a:off x="1371600" y="4101504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C9FA04-CFD0-496D-BD2A-E255CCF8F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01504"/>
                <a:ext cx="685800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7DE649-0D1F-40D6-9699-9C696AA8A15B}"/>
                  </a:ext>
                </a:extLst>
              </p:cNvPr>
              <p:cNvSpPr txBox="1"/>
              <p:nvPr/>
            </p:nvSpPr>
            <p:spPr>
              <a:xfrm>
                <a:off x="1962270" y="4093530"/>
                <a:ext cx="234577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7DE649-0D1F-40D6-9699-9C696AA8A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70" y="4093530"/>
                <a:ext cx="2345770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FE8019-75C3-4306-8DCB-8AC7A369C194}"/>
                  </a:ext>
                </a:extLst>
              </p:cNvPr>
              <p:cNvSpPr txBox="1"/>
              <p:nvPr/>
            </p:nvSpPr>
            <p:spPr>
              <a:xfrm>
                <a:off x="6629400" y="4096503"/>
                <a:ext cx="234577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FE8019-75C3-4306-8DCB-8AC7A369C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096503"/>
                <a:ext cx="2345770" cy="935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058094-A057-4EDA-8C8D-4D4F8B62E0BF}"/>
                  </a:ext>
                </a:extLst>
              </p:cNvPr>
              <p:cNvSpPr txBox="1"/>
              <p:nvPr/>
            </p:nvSpPr>
            <p:spPr>
              <a:xfrm>
                <a:off x="6080357" y="4107331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058094-A057-4EDA-8C8D-4D4F8B62E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357" y="4107331"/>
                <a:ext cx="685800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212799-BC28-4C7F-9BC9-D32F4F0F03AA}"/>
                  </a:ext>
                </a:extLst>
              </p:cNvPr>
              <p:cNvSpPr txBox="1"/>
              <p:nvPr/>
            </p:nvSpPr>
            <p:spPr>
              <a:xfrm>
                <a:off x="5890379" y="1592178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212799-BC28-4C7F-9BC9-D32F4F0F0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379" y="1592178"/>
                <a:ext cx="685800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BD52C4-D9A1-4934-A27B-A6DCCEAD13BE}"/>
                  </a:ext>
                </a:extLst>
              </p:cNvPr>
              <p:cNvSpPr txBox="1"/>
              <p:nvPr/>
            </p:nvSpPr>
            <p:spPr>
              <a:xfrm>
                <a:off x="6980944" y="1592178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BD52C4-D9A1-4934-A27B-A6DCCEAD1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44" y="1592178"/>
                <a:ext cx="685800" cy="9251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72C4675-5D57-4012-81B8-4A929BA61011}"/>
              </a:ext>
            </a:extLst>
          </p:cNvPr>
          <p:cNvSpPr txBox="1"/>
          <p:nvPr/>
        </p:nvSpPr>
        <p:spPr>
          <a:xfrm>
            <a:off x="456156" y="3379282"/>
            <a:ext cx="1601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27" grpId="0"/>
      <p:bldP spid="13622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801813" y="1371600"/>
            <a:ext cx="10390187" cy="1524000"/>
          </a:xfrm>
          <a:prstGeom prst="rect">
            <a:avLst/>
          </a:prstGeom>
        </p:spPr>
        <p:txBody>
          <a:bodyPr/>
          <a:lstStyle/>
          <a:p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/>
              <a:t>  </a:t>
            </a:r>
          </a:p>
        </p:txBody>
      </p:sp>
      <p:graphicFrame>
        <p:nvGraphicFramePr>
          <p:cNvPr id="161802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46865177"/>
              </p:ext>
            </p:extLst>
          </p:nvPr>
        </p:nvGraphicFramePr>
        <p:xfrm>
          <a:off x="7005373" y="1251093"/>
          <a:ext cx="1368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" imgH="393700" progId="Equation.DSMT4">
                  <p:embed/>
                </p:oleObj>
              </mc:Choice>
              <mc:Fallback>
                <p:oleObj name="Equation" r:id="rId3" imgW="4826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373" y="1251093"/>
                        <a:ext cx="1368425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41842" y="650917"/>
            <a:ext cx="10390716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21920" tIns="60960" rIns="121920" bIns="60960" rtlCol="0" anchor="ctr">
            <a:spAutoFit/>
          </a:bodyPr>
          <a:lstStyle>
            <a:lvl1pPr marL="1371600" indent="-109220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1485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0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</a:rPr>
              <a:t>*</a:t>
            </a:r>
            <a:r>
              <a:rPr lang="en-US" sz="3200" b="1" dirty="0" err="1">
                <a:latin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451316" y="3698785"/>
            <a:ext cx="310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Giữ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</a:p>
        </p:txBody>
      </p:sp>
      <p:graphicFrame>
        <p:nvGraphicFramePr>
          <p:cNvPr id="3" name="Object 2"/>
          <p:cNvGraphicFramePr/>
          <p:nvPr>
            <p:extLst>
              <p:ext uri="{D42A27DB-BD31-4B8C-83A1-F6EECF244321}">
                <p14:modId xmlns:p14="http://schemas.microsoft.com/office/powerpoint/2010/main" val="1076794909"/>
              </p:ext>
            </p:extLst>
          </p:nvPr>
        </p:nvGraphicFramePr>
        <p:xfrm>
          <a:off x="7601215" y="3494569"/>
          <a:ext cx="71882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72160" imgH="850265" progId="Equation.KSEE3">
                  <p:embed/>
                </p:oleObj>
              </mc:Choice>
              <mc:Fallback>
                <p:oleObj r:id="rId5" imgW="772160" imgH="850265" progId="Equation.KSEE3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01215" y="3494569"/>
                        <a:ext cx="71882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7">
            <a:extLst>
              <a:ext uri="{FF2B5EF4-FFF2-40B4-BE49-F238E27FC236}">
                <a16:creationId xmlns:a16="http://schemas.microsoft.com/office/drawing/2014/main" id="{186FCFDC-04B6-4E16-BF6C-8631329E1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192" y="2467173"/>
            <a:ext cx="2805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MSC: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C04C75-94FE-43A9-AE74-50F8BFC99E1F}"/>
                  </a:ext>
                </a:extLst>
              </p:cNvPr>
              <p:cNvSpPr txBox="1"/>
              <p:nvPr/>
            </p:nvSpPr>
            <p:spPr>
              <a:xfrm>
                <a:off x="1836728" y="3536552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C04C75-94FE-43A9-AE74-50F8BFC99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728" y="3536552"/>
                <a:ext cx="685800" cy="9251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FBCBD2-E35B-4032-B345-B2DEEEBB7311}"/>
                  </a:ext>
                </a:extLst>
              </p:cNvPr>
              <p:cNvSpPr txBox="1"/>
              <p:nvPr/>
            </p:nvSpPr>
            <p:spPr>
              <a:xfrm>
                <a:off x="2427398" y="3528578"/>
                <a:ext cx="234577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0FBCBD2-E35B-4032-B345-B2DEEEBB7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398" y="3528578"/>
                <a:ext cx="2345770" cy="9251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737C2E4-1ABF-490B-9B8A-0AB7B5835ADF}"/>
              </a:ext>
            </a:extLst>
          </p:cNvPr>
          <p:cNvSpPr txBox="1"/>
          <p:nvPr/>
        </p:nvSpPr>
        <p:spPr>
          <a:xfrm>
            <a:off x="921284" y="2814330"/>
            <a:ext cx="1601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DBE063-2143-11D8-9FE1-D1DA9F6F9972}"/>
              </a:ext>
            </a:extLst>
          </p:cNvPr>
          <p:cNvGrpSpPr/>
          <p:nvPr/>
        </p:nvGrpSpPr>
        <p:grpSpPr>
          <a:xfrm>
            <a:off x="457200" y="173199"/>
            <a:ext cx="11620610" cy="6391567"/>
            <a:chOff x="457200" y="173199"/>
            <a:chExt cx="11620610" cy="63915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EDAF7D-E1A9-1C1B-3511-C98E75DF2266}"/>
                </a:ext>
              </a:extLst>
            </p:cNvPr>
            <p:cNvSpPr/>
            <p:nvPr/>
          </p:nvSpPr>
          <p:spPr>
            <a:xfrm>
              <a:off x="457200" y="901335"/>
              <a:ext cx="265587" cy="5632951"/>
            </a:xfrm>
            <a:prstGeom prst="rect">
              <a:avLst/>
            </a:prstGeom>
            <a:solidFill>
              <a:srgbClr val="8346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F61661-D996-9380-402B-96DC9064EFA6}"/>
                </a:ext>
              </a:extLst>
            </p:cNvPr>
            <p:cNvSpPr/>
            <p:nvPr/>
          </p:nvSpPr>
          <p:spPr>
            <a:xfrm>
              <a:off x="11812223" y="901335"/>
              <a:ext cx="265587" cy="5632951"/>
            </a:xfrm>
            <a:prstGeom prst="rect">
              <a:avLst/>
            </a:prstGeom>
            <a:solidFill>
              <a:srgbClr val="8346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r="3333"/>
            <a:stretch/>
          </p:blipFill>
          <p:spPr>
            <a:xfrm>
              <a:off x="614631" y="173199"/>
              <a:ext cx="11294881" cy="6391567"/>
            </a:xfrm>
            <a:prstGeom prst="rect">
              <a:avLst/>
            </a:prstGeom>
          </p:spPr>
        </p:pic>
      </p:grp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76426" y="1282658"/>
            <a:ext cx="4112902" cy="66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fontAlgn="auto">
              <a:spcAft>
                <a:spcPts val="0"/>
              </a:spcAft>
              <a:buFontTx/>
              <a:buNone/>
            </a:pPr>
            <a:r>
              <a:rPr lang="en-US" sz="3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*Rút gọn phân số</a:t>
            </a:r>
            <a:endParaRPr lang="en-US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05655"/>
              </p:ext>
            </p:extLst>
          </p:nvPr>
        </p:nvGraphicFramePr>
        <p:xfrm>
          <a:off x="1846072" y="2235101"/>
          <a:ext cx="3543256" cy="119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7765" imgH="393700" progId="Equation.3">
                  <p:embed/>
                </p:oleObj>
              </mc:Choice>
              <mc:Fallback>
                <p:oleObj name="Equation" r:id="rId4" imgW="1167765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072" y="2235101"/>
                        <a:ext cx="3543256" cy="1193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855069"/>
              </p:ext>
            </p:extLst>
          </p:nvPr>
        </p:nvGraphicFramePr>
        <p:xfrm>
          <a:off x="6704980" y="1615716"/>
          <a:ext cx="136948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600" imgH="393700" progId="Equation.DSMT4">
                  <p:embed/>
                </p:oleObj>
              </mc:Choice>
              <mc:Fallback>
                <p:oleObj name="Equation" r:id="rId6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980" y="1615716"/>
                        <a:ext cx="1369483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186390" y="465166"/>
            <a:ext cx="58299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rtlCol="0" anchor="ctr">
            <a:spAutoFit/>
          </a:bodyPr>
          <a:lstStyle>
            <a:lvl1pPr marL="1371600" indent="-109220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1485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0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100" b="1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mẫu </a:t>
            </a:r>
            <a:r>
              <a:rPr lang="en-US" sz="3100" b="1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 các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endParaRPr lang="en-US" sz="3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7389721" y="4236107"/>
            <a:ext cx="310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Giữ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</a:p>
        </p:txBody>
      </p:sp>
      <p:graphicFrame>
        <p:nvGraphicFramePr>
          <p:cNvPr id="12" name="Object 11"/>
          <p:cNvGraphicFramePr/>
          <p:nvPr>
            <p:extLst>
              <p:ext uri="{D42A27DB-BD31-4B8C-83A1-F6EECF244321}">
                <p14:modId xmlns:p14="http://schemas.microsoft.com/office/powerpoint/2010/main" val="597968473"/>
              </p:ext>
            </p:extLst>
          </p:nvPr>
        </p:nvGraphicFramePr>
        <p:xfrm>
          <a:off x="6670901" y="3944295"/>
          <a:ext cx="71882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72160" imgH="850265" progId="Equation.KSEE3">
                  <p:embed/>
                </p:oleObj>
              </mc:Choice>
              <mc:Fallback>
                <p:oleObj r:id="rId8" imgW="772160" imgH="850265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70901" y="3944295"/>
                        <a:ext cx="71882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7">
            <a:extLst>
              <a:ext uri="{FF2B5EF4-FFF2-40B4-BE49-F238E27FC236}">
                <a16:creationId xmlns:a16="http://schemas.microsoft.com/office/drawing/2014/main" id="{186FCFDC-04B6-4E16-BF6C-8631329E1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051" y="1724734"/>
            <a:ext cx="2805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MSC: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C04C75-94FE-43A9-AE74-50F8BFC99E1F}"/>
                  </a:ext>
                </a:extLst>
              </p:cNvPr>
              <p:cNvSpPr txBox="1"/>
              <p:nvPr/>
            </p:nvSpPr>
            <p:spPr>
              <a:xfrm>
                <a:off x="7582754" y="2927346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C04C75-94FE-43A9-AE74-50F8BFC99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754" y="2927346"/>
                <a:ext cx="685800" cy="9251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FBCBD2-E35B-4032-B345-B2DEEEBB7311}"/>
                  </a:ext>
                </a:extLst>
              </p:cNvPr>
              <p:cNvSpPr txBox="1"/>
              <p:nvPr/>
            </p:nvSpPr>
            <p:spPr>
              <a:xfrm>
                <a:off x="8037647" y="2909561"/>
                <a:ext cx="234577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FBCBD2-E35B-4032-B345-B2DEEEBB7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647" y="2909561"/>
                <a:ext cx="2345770" cy="9251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737C2E4-1ABF-490B-9B8A-0AB7B5835ADF}"/>
              </a:ext>
            </a:extLst>
          </p:cNvPr>
          <p:cNvSpPr txBox="1"/>
          <p:nvPr/>
        </p:nvSpPr>
        <p:spPr>
          <a:xfrm>
            <a:off x="6262071" y="3021267"/>
            <a:ext cx="1601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3920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8174852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360</TotalTime>
  <Words>949</Words>
  <Application>Microsoft Office PowerPoint</Application>
  <PresentationFormat>Widescreen</PresentationFormat>
  <Paragraphs>117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inpin heiti</vt:lpstr>
      <vt:lpstr>Times New Roman</vt:lpstr>
      <vt:lpstr>Wingdings</vt:lpstr>
      <vt:lpstr>汉仪小麦体简</vt:lpstr>
      <vt:lpstr>Custom Design</vt:lpstr>
      <vt:lpstr>包图主题2</vt:lpstr>
      <vt:lpstr>1_包图主题2</vt:lpstr>
      <vt:lpstr>2_包图主题2</vt:lpstr>
      <vt:lpstr>3_包图主题2</vt:lpstr>
      <vt:lpstr>Equation</vt:lpstr>
      <vt:lpstr>Equation.KSEE3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*Quy đồng mẫu số các phân số:</vt:lpstr>
      <vt:lpstr>Ví dụ 2: Quy đồng mẫu số của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dc:description>9Slide.vn</dc:description>
  <cp:lastModifiedBy>Kim</cp:lastModifiedBy>
  <cp:revision>112</cp:revision>
  <cp:lastPrinted>2113-01-01T00:00:00Z</cp:lastPrinted>
  <dcterms:created xsi:type="dcterms:W3CDTF">2007-05-02T06:41:00Z</dcterms:created>
  <dcterms:modified xsi:type="dcterms:W3CDTF">2022-08-19T13:29:50Z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