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88" r:id="rId2"/>
    <p:sldId id="301" r:id="rId3"/>
    <p:sldId id="347" r:id="rId4"/>
    <p:sldId id="292" r:id="rId5"/>
    <p:sldId id="294" r:id="rId6"/>
    <p:sldId id="308" r:id="rId7"/>
    <p:sldId id="348" r:id="rId8"/>
    <p:sldId id="349" r:id="rId9"/>
    <p:sldId id="340" r:id="rId10"/>
  </p:sldIdLst>
  <p:sldSz cx="12192000" cy="6858000"/>
  <p:notesSz cx="6858000" cy="9144000"/>
  <p:embeddedFontLst>
    <p:embeddedFont>
      <p:font typeface="#9Slide05 Bodega Script" charset="0"/>
      <p:regular r:id="rId12"/>
    </p:embeddedFont>
    <p:embeddedFont>
      <p:font typeface="#9Slide03 SVNEvery Movie Every " charset="0"/>
      <p:regular r:id="rId13"/>
    </p:embeddedFont>
    <p:embeddedFont>
      <p:font typeface="Cambria" pitchFamily="18" charset="0"/>
      <p:regular r:id="rId14"/>
      <p:bold r:id="rId15"/>
      <p:italic r:id="rId16"/>
      <p:boldItalic r:id="rId17"/>
    </p:embeddedFont>
    <p:embeddedFont>
      <p:font typeface="#9Slide03 AmpleSoft Thin" charset="0"/>
      <p:regular r:id="rId18"/>
    </p:embeddedFont>
    <p:embeddedFont>
      <p:font typeface="#9Slide07 HoneyCream" charset="0"/>
      <p:regular r:id="rId19"/>
    </p:embeddedFont>
    <p:embeddedFont>
      <p:font typeface="#9Slide03 Penumbra" charset="0"/>
      <p:bold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35B"/>
    <a:srgbClr val="454141"/>
    <a:srgbClr val="EB6363"/>
    <a:srgbClr val="8ABB82"/>
    <a:srgbClr val="5A5656"/>
    <a:srgbClr val="6BB2F8"/>
    <a:srgbClr val="A7B9EB"/>
    <a:srgbClr val="828758"/>
    <a:srgbClr val="366032"/>
    <a:srgbClr val="8BC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56" autoAdjust="0"/>
    <p:restoredTop sz="94660"/>
  </p:normalViewPr>
  <p:slideViewPr>
    <p:cSldViewPr snapToGrid="0">
      <p:cViewPr>
        <p:scale>
          <a:sx n="25" d="100"/>
          <a:sy n="25" d="100"/>
        </p:scale>
        <p:origin x="-1998" y="-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38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959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86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4000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4000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BE93520-6E9F-4C6B-1BDC-F5F4B404C88B}"/>
              </a:ext>
            </a:extLst>
          </p:cNvPr>
          <p:cNvSpPr txBox="1"/>
          <p:nvPr userDrawn="1"/>
        </p:nvSpPr>
        <p:spPr>
          <a:xfrm>
            <a:off x="605095" y="9963312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23768608-D520-4A19-A4CE-D5C0C5AD59F0}"/>
              </a:ext>
            </a:extLst>
          </p:cNvPr>
          <p:cNvSpPr txBox="1"/>
          <p:nvPr/>
        </p:nvSpPr>
        <p:spPr>
          <a:xfrm>
            <a:off x="5133725" y="3876716"/>
            <a:ext cx="191832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3600" kern="400" spc="-680" dirty="0">
                <a:ln w="28575" cmpd="dbl">
                  <a:noFill/>
                </a:ln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rPr>
              <a:t>(TIẾT 1)</a:t>
            </a:r>
            <a:endParaRPr lang="zh-CN" altLang="en-US" sz="3600" kern="400" spc="-680" dirty="0">
              <a:ln w="28575" cmpd="dbl">
                <a:noFill/>
              </a:ln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7B293C-A7B8-464E-A8CE-53BBF4871A15}"/>
              </a:ext>
            </a:extLst>
          </p:cNvPr>
          <p:cNvSpPr/>
          <p:nvPr/>
        </p:nvSpPr>
        <p:spPr>
          <a:xfrm>
            <a:off x="2502814" y="2424697"/>
            <a:ext cx="71801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4800" b="1" kern="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SVNEvery Movie Every " panose="02000500000000000000" pitchFamily="2" charset="77"/>
                <a:ea typeface="雷盖体" panose="00000800000000000000" pitchFamily="2" charset="-122"/>
                <a:sym typeface="雷盖体" panose="00000800000000000000" pitchFamily="2" charset="-122"/>
              </a:rPr>
              <a:t>NHÂN SỐ CÓ HAI CHỮ SỐ VỚI SỐ CÓ MỘT CHỮ SỐ</a:t>
            </a:r>
            <a:endParaRPr lang="x-none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#9Slide03 SVNEvery Movie Every " panose="02000500000000000000" pitchFamily="2" charset="77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xmlns="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b="1" dirty="0">
                  <a:solidFill>
                    <a:schemeClr val="tx1"/>
                  </a:solidFill>
                  <a:latin typeface="#9Slide03 AmpleSoft Thin" panose="02000000000000000000" pitchFamily="2" charset="0"/>
                </a:rPr>
                <a:t>BÀI 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3187" y="709179"/>
            <a:ext cx="704739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Quan</a:t>
            </a:r>
            <a:r>
              <a:rPr lang="en-US" altLang="zh-CN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sát</a:t>
            </a:r>
            <a:r>
              <a:rPr lang="en-US" altLang="zh-CN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bài</a:t>
            </a:r>
            <a:r>
              <a:rPr lang="en-US" altLang="zh-CN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toán</a:t>
            </a:r>
            <a:r>
              <a:rPr lang="en-US" altLang="zh-CN" sz="40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: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D26AF84-9B51-45D5-90DF-50E070974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14" y="1813178"/>
            <a:ext cx="659104" cy="5824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6B7C213-BC9E-45A0-A60C-E38B2D0BBE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691" y="3811330"/>
            <a:ext cx="442812" cy="391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F02B57-66D3-0E47-941F-9B9F377E7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4" y="1393954"/>
            <a:ext cx="6829216" cy="40700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E5A04B7-74BA-344D-8540-33255D67199A}"/>
              </a:ext>
            </a:extLst>
          </p:cNvPr>
          <p:cNvSpPr/>
          <p:nvPr/>
        </p:nvSpPr>
        <p:spPr>
          <a:xfrm>
            <a:off x="7632441" y="1308301"/>
            <a:ext cx="3396343" cy="1060651"/>
          </a:xfrm>
          <a:prstGeom prst="rect">
            <a:avLst/>
          </a:prstGeom>
          <a:solidFill>
            <a:srgbClr val="EB6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latin typeface="Cambria" panose="02040503050406030204" pitchFamily="18" charset="0"/>
                <a:ea typeface="Cambria" panose="02040503050406030204" pitchFamily="18" charset="0"/>
              </a:rPr>
              <a:t>12 + 12 + 12 = 36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9C31CA9-553C-D046-8CC6-DE2EC10298D4}"/>
              </a:ext>
            </a:extLst>
          </p:cNvPr>
          <p:cNvSpPr/>
          <p:nvPr/>
        </p:nvSpPr>
        <p:spPr>
          <a:xfrm>
            <a:off x="7632441" y="2599036"/>
            <a:ext cx="3396343" cy="106065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latin typeface="Cambria" panose="02040503050406030204" pitchFamily="18" charset="0"/>
                <a:ea typeface="Cambria" panose="02040503050406030204" pitchFamily="18" charset="0"/>
              </a:rPr>
              <a:t>12 x 3= 36</a:t>
            </a:r>
          </a:p>
        </p:txBody>
      </p:sp>
      <p:cxnSp>
        <p:nvCxnSpPr>
          <p:cNvPr id="13" name="AutoShape 2">
            <a:extLst>
              <a:ext uri="{FF2B5EF4-FFF2-40B4-BE49-F238E27FC236}">
                <a16:creationId xmlns:a16="http://schemas.microsoft.com/office/drawing/2014/main" xmlns="" id="{82E099F9-9D43-104D-8541-50C49E8F1A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20309" y="3929505"/>
            <a:ext cx="47625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">
            <a:extLst>
              <a:ext uri="{FF2B5EF4-FFF2-40B4-BE49-F238E27FC236}">
                <a16:creationId xmlns:a16="http://schemas.microsoft.com/office/drawing/2014/main" xmlns="" id="{DF77E031-265A-A84A-B2C5-69FDF1B489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20309" y="3929505"/>
            <a:ext cx="47625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391EEE8-A1C5-5F4B-9D1A-AD6ED334C90F}"/>
              </a:ext>
            </a:extLst>
          </p:cNvPr>
          <p:cNvSpPr txBox="1"/>
          <p:nvPr/>
        </p:nvSpPr>
        <p:spPr>
          <a:xfrm>
            <a:off x="9154624" y="3842717"/>
            <a:ext cx="97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0E1D65-109E-7C45-BC8D-A72C275BF989}"/>
              </a:ext>
            </a:extLst>
          </p:cNvPr>
          <p:cNvSpPr txBox="1"/>
          <p:nvPr/>
        </p:nvSpPr>
        <p:spPr>
          <a:xfrm>
            <a:off x="8762738" y="4196660"/>
            <a:ext cx="39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43525E7-5E02-E243-BA68-9E7F8E1C7695}"/>
              </a:ext>
            </a:extLst>
          </p:cNvPr>
          <p:cNvSpPr txBox="1"/>
          <p:nvPr/>
        </p:nvSpPr>
        <p:spPr>
          <a:xfrm>
            <a:off x="9154624" y="4458269"/>
            <a:ext cx="97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B821561-AB62-1141-B4B0-B2507F627F8E}"/>
              </a:ext>
            </a:extLst>
          </p:cNvPr>
          <p:cNvSpPr txBox="1"/>
          <p:nvPr/>
        </p:nvSpPr>
        <p:spPr>
          <a:xfrm>
            <a:off x="9222472" y="3842717"/>
            <a:ext cx="9703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800" b="1" dirty="0">
                <a:latin typeface="Cambria" panose="02040503050406030204" pitchFamily="18" charset="0"/>
                <a:ea typeface="Cambria" panose="02040503050406030204" pitchFamily="18" charset="0"/>
              </a:rPr>
              <a:t>_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xmlns="" id="{EF24DC7D-8701-6043-AA1B-24BC7FEBC302}"/>
              </a:ext>
            </a:extLst>
          </p:cNvPr>
          <p:cNvSpPr/>
          <p:nvPr/>
        </p:nvSpPr>
        <p:spPr>
          <a:xfrm>
            <a:off x="4613084" y="4267248"/>
            <a:ext cx="3646314" cy="1393955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endParaRPr lang="x-none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B31A624-3BB8-C24D-99BA-EB5FDE4D90CF}"/>
              </a:ext>
            </a:extLst>
          </p:cNvPr>
          <p:cNvSpPr txBox="1"/>
          <p:nvPr/>
        </p:nvSpPr>
        <p:spPr>
          <a:xfrm>
            <a:off x="9429825" y="5140879"/>
            <a:ext cx="38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1E3E273-F4BF-A64E-8B3A-44BC3CC6776D}"/>
              </a:ext>
            </a:extLst>
          </p:cNvPr>
          <p:cNvSpPr txBox="1"/>
          <p:nvPr/>
        </p:nvSpPr>
        <p:spPr>
          <a:xfrm>
            <a:off x="9158642" y="5140879"/>
            <a:ext cx="38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xmlns="" id="{60ED3201-F286-D24D-BDFE-0092A1290A69}"/>
              </a:ext>
            </a:extLst>
          </p:cNvPr>
          <p:cNvSpPr/>
          <p:nvPr/>
        </p:nvSpPr>
        <p:spPr>
          <a:xfrm>
            <a:off x="4607845" y="4393255"/>
            <a:ext cx="3646314" cy="1393955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endParaRPr lang="x-none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1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xmlns="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3881" y="3468271"/>
            <a:ext cx="2190230" cy="2367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" y="4271064"/>
            <a:ext cx="12192001" cy="2586936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321" y="673218"/>
            <a:ext cx="8266080" cy="13542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4400" b="1" u="sng" dirty="0" err="1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Bài</a:t>
            </a:r>
            <a:r>
              <a:rPr lang="en-US" altLang="zh-CN" sz="4400" b="1" u="sng" dirty="0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1</a:t>
            </a:r>
            <a:r>
              <a:rPr lang="en-US" altLang="zh-CN" sz="4400" b="1" dirty="0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: </a:t>
            </a:r>
            <a:r>
              <a:rPr lang="en-US" altLang="zh-CN" sz="4400" b="1" dirty="0" err="1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</a:t>
            </a:r>
            <a:r>
              <a:rPr lang="en-US" altLang="zh-CN" sz="4400" b="1" dirty="0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400" b="1" dirty="0" err="1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tính</a:t>
            </a:r>
            <a:r>
              <a:rPr lang="en-US" altLang="zh-CN" sz="4400" b="1" dirty="0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400" b="1" dirty="0" err="1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các</a:t>
            </a:r>
            <a:r>
              <a:rPr lang="en-US" altLang="zh-CN" sz="4400" b="1" dirty="0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400" b="1" dirty="0" err="1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bài</a:t>
            </a:r>
            <a:r>
              <a:rPr lang="en-US" altLang="zh-CN" sz="4400" b="1" dirty="0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400" b="1" dirty="0" err="1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toán</a:t>
            </a:r>
            <a:r>
              <a:rPr lang="en-US" altLang="zh-CN" sz="4400" b="1" dirty="0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400" b="1" dirty="0" err="1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sau</a:t>
            </a:r>
            <a:r>
              <a:rPr lang="en-US" altLang="zh-CN" sz="4400" b="1" dirty="0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400" b="1" dirty="0" err="1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4400" b="1" dirty="0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400" b="1" dirty="0" err="1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ghi</a:t>
            </a:r>
            <a:r>
              <a:rPr lang="en-US" altLang="zh-CN" sz="4400" b="1" dirty="0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400" b="1" dirty="0" err="1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vào</a:t>
            </a:r>
            <a:r>
              <a:rPr lang="en-US" altLang="zh-CN" sz="4400" b="1" dirty="0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400" b="1" dirty="0" err="1" smtClean="0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bảng</a:t>
            </a:r>
            <a:r>
              <a:rPr lang="en-US" altLang="zh-CN" sz="4400" b="1" dirty="0" smtClean="0"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:</a:t>
            </a:r>
            <a:endParaRPr lang="zh-CN" altLang="en-US" sz="4400" b="1" dirty="0"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17" name="TextBox 60">
            <a:extLst>
              <a:ext uri="{FF2B5EF4-FFF2-40B4-BE49-F238E27FC236}">
                <a16:creationId xmlns:a16="http://schemas.microsoft.com/office/drawing/2014/main" xmlns="" id="{AD6B0DAA-C5CB-42F4-A54A-A1D63E4D0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290" y="4075773"/>
            <a:ext cx="4972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8</a:t>
            </a:r>
            <a:endParaRPr lang="zh-CN" altLang="en-US" sz="4400" dirty="0">
              <a:solidFill>
                <a:srgbClr val="FF0000"/>
              </a:solidFill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15" name="TextBox 60">
            <a:extLst>
              <a:ext uri="{FF2B5EF4-FFF2-40B4-BE49-F238E27FC236}">
                <a16:creationId xmlns:a16="http://schemas.microsoft.com/office/drawing/2014/main" xmlns="" id="{4AA2F6BD-760F-E943-925A-4CFC83D7F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065" y="4075773"/>
            <a:ext cx="4972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6</a:t>
            </a:r>
            <a:endParaRPr lang="zh-CN" altLang="en-US" sz="4400" dirty="0">
              <a:solidFill>
                <a:srgbClr val="FF0000"/>
              </a:solidFill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19" name="TextBox 60">
            <a:extLst>
              <a:ext uri="{FF2B5EF4-FFF2-40B4-BE49-F238E27FC236}">
                <a16:creationId xmlns:a16="http://schemas.microsoft.com/office/drawing/2014/main" xmlns="" id="{CE92366F-489F-6B41-9704-1E46F0F9D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735" y="4013085"/>
            <a:ext cx="4972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9</a:t>
            </a:r>
            <a:endParaRPr lang="zh-CN" altLang="en-US" sz="4400" dirty="0">
              <a:solidFill>
                <a:srgbClr val="FF0000"/>
              </a:solidFill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21" name="TextBox 60">
            <a:extLst>
              <a:ext uri="{FF2B5EF4-FFF2-40B4-BE49-F238E27FC236}">
                <a16:creationId xmlns:a16="http://schemas.microsoft.com/office/drawing/2014/main" xmlns="" id="{299B8536-C763-F64B-BE1F-1E9585BBD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664" y="4013907"/>
            <a:ext cx="4972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3</a:t>
            </a:r>
            <a:endParaRPr lang="zh-CN" altLang="en-US" sz="4400" dirty="0">
              <a:solidFill>
                <a:srgbClr val="FF0000"/>
              </a:solidFill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27" name="TextBox 60">
            <a:extLst>
              <a:ext uri="{FF2B5EF4-FFF2-40B4-BE49-F238E27FC236}">
                <a16:creationId xmlns:a16="http://schemas.microsoft.com/office/drawing/2014/main" xmlns="" id="{40870F66-7F3E-D04F-8708-85A8855E1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436" y="4035295"/>
            <a:ext cx="4972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7</a:t>
            </a:r>
            <a:endParaRPr lang="zh-CN" altLang="en-US" sz="4400" dirty="0">
              <a:solidFill>
                <a:srgbClr val="FF0000"/>
              </a:solidFill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28" name="TextBox 60">
            <a:extLst>
              <a:ext uri="{FF2B5EF4-FFF2-40B4-BE49-F238E27FC236}">
                <a16:creationId xmlns:a16="http://schemas.microsoft.com/office/drawing/2014/main" xmlns="" id="{A3BCF2A5-6B36-8743-9BF1-F107E44CB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6365" y="4035294"/>
            <a:ext cx="4972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7</a:t>
            </a:r>
            <a:endParaRPr lang="zh-CN" altLang="en-US" sz="4400" dirty="0">
              <a:solidFill>
                <a:srgbClr val="FF0000"/>
              </a:solidFill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9AAA24-01F7-1343-A9C6-9BABC78C7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23" y="2807811"/>
            <a:ext cx="1554870" cy="202525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076866" y="2583847"/>
            <a:ext cx="1313793" cy="1446550"/>
            <a:chOff x="2076866" y="2583847"/>
            <a:chExt cx="1313793" cy="1446550"/>
          </a:xfrm>
        </p:grpSpPr>
        <p:sp>
          <p:nvSpPr>
            <p:cNvPr id="2" name="TextBox 1"/>
            <p:cNvSpPr txBox="1"/>
            <p:nvPr/>
          </p:nvSpPr>
          <p:spPr>
            <a:xfrm>
              <a:off x="2331673" y="2583847"/>
              <a:ext cx="89337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72B35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34</a:t>
              </a:r>
            </a:p>
            <a:p>
              <a:r>
                <a:rPr lang="en-US" sz="4400" b="1" dirty="0" smtClean="0">
                  <a:solidFill>
                    <a:srgbClr val="72B35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2</a:t>
              </a:r>
              <a:endParaRPr lang="en-US" sz="4400" b="1" dirty="0">
                <a:solidFill>
                  <a:srgbClr val="72B35B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96349" y="3162041"/>
              <a:ext cx="307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72B35B"/>
                  </a:solidFill>
                </a:rPr>
                <a:t>x</a:t>
              </a:r>
              <a:endParaRPr lang="en-US" sz="2800" b="1" dirty="0">
                <a:solidFill>
                  <a:srgbClr val="72B35B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2076866" y="4021741"/>
              <a:ext cx="13137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256533" y="2583847"/>
            <a:ext cx="1313793" cy="1446550"/>
            <a:chOff x="2076866" y="2583847"/>
            <a:chExt cx="1313793" cy="1446550"/>
          </a:xfrm>
        </p:grpSpPr>
        <p:sp>
          <p:nvSpPr>
            <p:cNvPr id="22" name="TextBox 21"/>
            <p:cNvSpPr txBox="1"/>
            <p:nvPr/>
          </p:nvSpPr>
          <p:spPr>
            <a:xfrm>
              <a:off x="2331673" y="2583847"/>
              <a:ext cx="89337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72B35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13</a:t>
              </a:r>
            </a:p>
            <a:p>
              <a:r>
                <a:rPr lang="en-US" sz="4400" b="1" dirty="0" smtClean="0">
                  <a:solidFill>
                    <a:srgbClr val="72B35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3</a:t>
              </a:r>
              <a:endParaRPr lang="en-US" sz="4400" b="1" dirty="0">
                <a:solidFill>
                  <a:srgbClr val="72B35B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96349" y="3162041"/>
              <a:ext cx="307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72B35B"/>
                  </a:solidFill>
                </a:rPr>
                <a:t>x</a:t>
              </a:r>
              <a:endParaRPr lang="en-US" sz="2800" b="1" dirty="0">
                <a:solidFill>
                  <a:srgbClr val="72B35B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2076866" y="4021741"/>
              <a:ext cx="13137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394585" y="2575191"/>
            <a:ext cx="1313793" cy="1446550"/>
            <a:chOff x="2076866" y="2583847"/>
            <a:chExt cx="1313793" cy="1446550"/>
          </a:xfrm>
        </p:grpSpPr>
        <p:sp>
          <p:nvSpPr>
            <p:cNvPr id="29" name="TextBox 28"/>
            <p:cNvSpPr txBox="1"/>
            <p:nvPr/>
          </p:nvSpPr>
          <p:spPr>
            <a:xfrm>
              <a:off x="2331673" y="2583847"/>
              <a:ext cx="89337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72B35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11</a:t>
              </a:r>
            </a:p>
            <a:p>
              <a:r>
                <a:rPr lang="en-US" sz="4400" b="1" dirty="0" smtClean="0">
                  <a:solidFill>
                    <a:srgbClr val="72B35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7</a:t>
              </a:r>
              <a:endParaRPr lang="en-US" sz="4400" b="1" dirty="0">
                <a:solidFill>
                  <a:srgbClr val="72B35B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96349" y="3162041"/>
              <a:ext cx="307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72B35B"/>
                  </a:solidFill>
                </a:rPr>
                <a:t>x</a:t>
              </a:r>
              <a:endParaRPr lang="en-US" sz="2800" b="1" dirty="0">
                <a:solidFill>
                  <a:srgbClr val="72B35B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2076866" y="4021741"/>
              <a:ext cx="13137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32" y="463580"/>
            <a:ext cx="168873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7" grpId="0"/>
      <p:bldP spid="15" grpId="0"/>
      <p:bldP spid="19" grpId="0"/>
      <p:bldP spid="21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136" y="444598"/>
            <a:ext cx="87047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5400" b="1" u="sng" dirty="0" err="1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Bài</a:t>
            </a:r>
            <a:r>
              <a:rPr lang="en-US" altLang="zh-CN" sz="5400" b="1" u="sng" dirty="0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2</a:t>
            </a:r>
            <a:r>
              <a:rPr lang="en-US" altLang="zh-CN" sz="5400" b="1" dirty="0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: </a:t>
            </a:r>
            <a:r>
              <a:rPr lang="en-US" altLang="zh-CN" sz="5400" b="1" dirty="0" err="1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Tính</a:t>
            </a:r>
            <a:r>
              <a:rPr lang="en-US" altLang="zh-CN" sz="5400" b="1" dirty="0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nhẩm</a:t>
            </a:r>
            <a:endParaRPr lang="zh-CN" altLang="en-US" sz="5400" b="1" dirty="0">
              <a:solidFill>
                <a:srgbClr val="5A5656"/>
              </a:solidFill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D12689B-57E6-4373-8CF1-F96605E68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8749" y="3171275"/>
            <a:ext cx="3470992" cy="3470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3D92C8-E585-7E49-9B93-E23B9E2BFDA5}"/>
              </a:ext>
            </a:extLst>
          </p:cNvPr>
          <p:cNvSpPr txBox="1"/>
          <p:nvPr/>
        </p:nvSpPr>
        <p:spPr>
          <a:xfrm>
            <a:off x="816687" y="1638181"/>
            <a:ext cx="5775115" cy="1603465"/>
          </a:xfrm>
          <a:prstGeom prst="rect">
            <a:avLst/>
          </a:prstGeom>
          <a:solidFill>
            <a:srgbClr val="6BB2F8"/>
          </a:solidFill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Cambria" panose="02040503050406030204" pitchFamily="18" charset="0"/>
                <a:ea typeface="Cambria" panose="02040503050406030204" pitchFamily="18" charset="0"/>
              </a:rPr>
              <a:t>Mẫu: 20 x 3 = ?</a:t>
            </a:r>
          </a:p>
          <a:p>
            <a:r>
              <a:rPr lang="x-none" sz="3200" dirty="0">
                <a:latin typeface="Cambria" panose="02040503050406030204" pitchFamily="18" charset="0"/>
                <a:ea typeface="Cambria" panose="02040503050406030204" pitchFamily="18" charset="0"/>
              </a:rPr>
              <a:t>      Nhẩm: 2 chục x 3 = 6 chục</a:t>
            </a:r>
          </a:p>
          <a:p>
            <a:r>
              <a:rPr lang="x-none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20 x 3 = 60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28781C-0589-7A41-BA03-F4413FB3AD2C}"/>
              </a:ext>
            </a:extLst>
          </p:cNvPr>
          <p:cNvSpPr/>
          <p:nvPr/>
        </p:nvSpPr>
        <p:spPr>
          <a:xfrm>
            <a:off x="6926320" y="1638181"/>
            <a:ext cx="3983420" cy="801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latin typeface="Cambria" panose="02040503050406030204" pitchFamily="18" charset="0"/>
                <a:ea typeface="Cambria" panose="02040503050406030204" pitchFamily="18" charset="0"/>
              </a:rPr>
              <a:t>10 x 8 = 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5E41455-8536-2949-B977-D51D55524A15}"/>
              </a:ext>
            </a:extLst>
          </p:cNvPr>
          <p:cNvSpPr/>
          <p:nvPr/>
        </p:nvSpPr>
        <p:spPr>
          <a:xfrm>
            <a:off x="6926319" y="2770409"/>
            <a:ext cx="3983420" cy="801733"/>
          </a:xfrm>
          <a:prstGeom prst="rect">
            <a:avLst/>
          </a:prstGeom>
          <a:solidFill>
            <a:srgbClr val="EB6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latin typeface="Cambria" panose="02040503050406030204" pitchFamily="18" charset="0"/>
                <a:ea typeface="Cambria" panose="02040503050406030204" pitchFamily="18" charset="0"/>
              </a:rPr>
              <a:t>30 x 3 = ?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03E2E1C-FFFA-2B41-99CC-5064C82AF528}"/>
              </a:ext>
            </a:extLst>
          </p:cNvPr>
          <p:cNvSpPr/>
          <p:nvPr/>
        </p:nvSpPr>
        <p:spPr>
          <a:xfrm>
            <a:off x="6926318" y="3968441"/>
            <a:ext cx="3983420" cy="801733"/>
          </a:xfrm>
          <a:prstGeom prst="rect">
            <a:avLst/>
          </a:prstGeom>
          <a:solidFill>
            <a:srgbClr val="8AB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latin typeface="Cambria" panose="02040503050406030204" pitchFamily="18" charset="0"/>
                <a:ea typeface="Cambria" panose="02040503050406030204" pitchFamily="18" charset="0"/>
              </a:rPr>
              <a:t>20 x 4 = 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0BDDAEA2-B28B-6540-95FC-9CFA40B1FE33}"/>
              </a:ext>
            </a:extLst>
          </p:cNvPr>
          <p:cNvSpPr/>
          <p:nvPr/>
        </p:nvSpPr>
        <p:spPr>
          <a:xfrm>
            <a:off x="6926317" y="5166473"/>
            <a:ext cx="3983420" cy="801733"/>
          </a:xfrm>
          <a:prstGeom prst="rect">
            <a:avLst/>
          </a:prstGeom>
          <a:solidFill>
            <a:srgbClr val="5A56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latin typeface="Cambria" panose="02040503050406030204" pitchFamily="18" charset="0"/>
                <a:ea typeface="Cambria" panose="02040503050406030204" pitchFamily="18" charset="0"/>
              </a:rPr>
              <a:t>40 x 2 = ?</a:t>
            </a:r>
          </a:p>
        </p:txBody>
      </p:sp>
      <p:sp>
        <p:nvSpPr>
          <p:cNvPr id="2" name="Rectangle 1"/>
          <p:cNvSpPr/>
          <p:nvPr/>
        </p:nvSpPr>
        <p:spPr>
          <a:xfrm>
            <a:off x="9701047" y="1735673"/>
            <a:ext cx="872359" cy="6531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0684" y="2859416"/>
            <a:ext cx="872359" cy="6531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63235" y="4079875"/>
            <a:ext cx="872359" cy="653155"/>
          </a:xfrm>
          <a:prstGeom prst="rect">
            <a:avLst/>
          </a:prstGeom>
          <a:solidFill>
            <a:srgbClr val="72B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93892" y="5256168"/>
            <a:ext cx="872359" cy="6531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 animBg="1"/>
      <p:bldP spid="55" grpId="0" animBg="1"/>
      <p:bldP spid="56" grpId="0" animBg="1"/>
      <p:bldP spid="57" grpId="0" animBg="1"/>
      <p:bldP spid="2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04" y="412421"/>
            <a:ext cx="77041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4800" b="1" u="sng" dirty="0" err="1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Bài</a:t>
            </a:r>
            <a:r>
              <a:rPr lang="en-US" altLang="zh-CN" sz="4800" b="1" u="sng" dirty="0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3</a:t>
            </a:r>
            <a:r>
              <a:rPr lang="en-US" altLang="zh-CN" sz="4800" b="1" dirty="0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: </a:t>
            </a:r>
            <a:r>
              <a:rPr lang="en-US" altLang="zh-CN" sz="4800" b="1" dirty="0" err="1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Giải</a:t>
            </a:r>
            <a:r>
              <a:rPr lang="en-US" altLang="zh-CN" sz="4800" b="1" dirty="0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toán</a:t>
            </a:r>
            <a:r>
              <a:rPr lang="en-US" altLang="zh-CN" sz="4800" b="1" dirty="0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có</a:t>
            </a:r>
            <a:r>
              <a:rPr lang="en-US" altLang="zh-CN" sz="4800" b="1" dirty="0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lời</a:t>
            </a:r>
            <a:r>
              <a:rPr lang="en-US" altLang="zh-CN" sz="4800" b="1" dirty="0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văn</a:t>
            </a:r>
            <a:endParaRPr lang="zh-CN" altLang="en-US" sz="4800" b="1" dirty="0">
              <a:solidFill>
                <a:srgbClr val="5A5656"/>
              </a:solidFill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624E4134-3B7F-4C05-AD40-086CA5C149E3}"/>
              </a:ext>
            </a:extLst>
          </p:cNvPr>
          <p:cNvSpPr txBox="1">
            <a:spLocks/>
          </p:cNvSpPr>
          <p:nvPr/>
        </p:nvSpPr>
        <p:spPr>
          <a:xfrm>
            <a:off x="480119" y="4212408"/>
            <a:ext cx="8348571" cy="19697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200" dirty="0" smtClean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	</a:t>
            </a:r>
            <a:r>
              <a:rPr lang="en-US" altLang="zh-CN" sz="3200" dirty="0" err="1" smtClean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Có</a:t>
            </a:r>
            <a:r>
              <a:rPr lang="en-US" altLang="zh-CN" sz="3200" dirty="0" smtClean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3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bình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chứa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.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Quạ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phải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thả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21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viên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sỏi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vào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mỗi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bình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để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dâng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lên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thì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mới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có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thể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uống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được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.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Hỏi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quạ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phải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thả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bao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nhiêu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viên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sỏi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thì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mới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uống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được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nước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ở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cả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3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bình</a:t>
            </a:r>
            <a:r>
              <a:rPr lang="en-US" altLang="zh-CN" sz="32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32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đó</a:t>
            </a:r>
            <a:endParaRPr lang="zh-CN" altLang="en-US" sz="3200" dirty="0"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6EB6DF8-1574-3544-9D23-85F83CD8C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15" y="1496248"/>
            <a:ext cx="5696598" cy="2678613"/>
          </a:xfrm>
          <a:prstGeom prst="rect">
            <a:avLst/>
          </a:prstGeom>
        </p:spPr>
      </p:pic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xmlns="" id="{EDEA6AB5-A76E-5941-8C48-7AD3DD86234A}"/>
              </a:ext>
            </a:extLst>
          </p:cNvPr>
          <p:cNvSpPr/>
          <p:nvPr/>
        </p:nvSpPr>
        <p:spPr>
          <a:xfrm>
            <a:off x="9320177" y="4438330"/>
            <a:ext cx="2279384" cy="1593449"/>
          </a:xfrm>
          <a:prstGeom prst="wedgeRectCallout">
            <a:avLst>
              <a:gd name="adj1" fmla="val -63716"/>
              <a:gd name="adj2" fmla="val 18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toán cho biết gì</a:t>
            </a: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? H</a:t>
            </a:r>
            <a:r>
              <a:rPr lang="nl-NL" sz="3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ỏi </a:t>
            </a: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gì?</a:t>
            </a:r>
            <a:endParaRPr lang="x-none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xmlns="" id="{AD3CB779-21E2-BB4C-A25F-5F0D93DD351A}"/>
              </a:ext>
            </a:extLst>
          </p:cNvPr>
          <p:cNvSpPr/>
          <p:nvPr/>
        </p:nvSpPr>
        <p:spPr>
          <a:xfrm>
            <a:off x="7669763" y="1077445"/>
            <a:ext cx="3631422" cy="2678613"/>
          </a:xfrm>
          <a:prstGeom prst="wedgeRectCallout">
            <a:avLst>
              <a:gd name="adj1" fmla="val -80455"/>
              <a:gd name="adj2" fmla="val 1306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quạ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 Em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nl-NL" sz="2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x-none" sz="28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348" y="685531"/>
            <a:ext cx="76515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CN" sz="4800" b="1" u="sng" dirty="0" err="1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Bài</a:t>
            </a:r>
            <a:r>
              <a:rPr lang="en-US" altLang="zh-CN" sz="4800" b="1" u="sng" dirty="0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3</a:t>
            </a:r>
            <a:r>
              <a:rPr lang="en-US" altLang="zh-CN" sz="4800" b="1" dirty="0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: </a:t>
            </a:r>
            <a:r>
              <a:rPr lang="en-US" altLang="zh-CN" sz="4800" b="1" dirty="0" err="1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Giải</a:t>
            </a:r>
            <a:r>
              <a:rPr lang="en-US" altLang="zh-CN" sz="4800" b="1" dirty="0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toán</a:t>
            </a:r>
            <a:r>
              <a:rPr lang="en-US" altLang="zh-CN" sz="4800" b="1" dirty="0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có</a:t>
            </a:r>
            <a:r>
              <a:rPr lang="en-US" altLang="zh-CN" sz="4800" b="1" dirty="0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lời</a:t>
            </a:r>
            <a:r>
              <a:rPr lang="en-US" altLang="zh-CN" sz="4800" b="1" dirty="0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5A5656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văn</a:t>
            </a:r>
            <a:endParaRPr lang="zh-CN" altLang="en-US" sz="4800" b="1" dirty="0">
              <a:solidFill>
                <a:srgbClr val="5A5656"/>
              </a:solidFill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6EB6DF8-1574-3544-9D23-85F83CD8C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2" y="3987343"/>
            <a:ext cx="4503272" cy="2313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C69F2A-ECBA-9944-9ACC-F5F53C1A130B}"/>
              </a:ext>
            </a:extLst>
          </p:cNvPr>
          <p:cNvSpPr txBox="1"/>
          <p:nvPr/>
        </p:nvSpPr>
        <p:spPr>
          <a:xfrm>
            <a:off x="337170" y="1611958"/>
            <a:ext cx="8186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3600" b="1" u="sng" dirty="0">
                <a:latin typeface="Cambria" panose="02040503050406030204" pitchFamily="18" charset="0"/>
              </a:rPr>
              <a:t>Bài giải:</a:t>
            </a:r>
          </a:p>
          <a:p>
            <a:pPr algn="ctr">
              <a:lnSpc>
                <a:spcPct val="150000"/>
              </a:lnSpc>
            </a:pPr>
            <a:r>
              <a:rPr lang="x-none" sz="3600" dirty="0">
                <a:latin typeface="Cambria" panose="02040503050406030204" pitchFamily="18" charset="0"/>
              </a:rPr>
              <a:t>Số viên sỏi phải thả vào để quạ có thể uống được nước ở cả 3 bình là:</a:t>
            </a:r>
          </a:p>
          <a:p>
            <a:pPr algn="ctr">
              <a:lnSpc>
                <a:spcPct val="150000"/>
              </a:lnSpc>
            </a:pPr>
            <a:r>
              <a:rPr lang="x-none" sz="3600" dirty="0">
                <a:latin typeface="Cambria" panose="02040503050406030204" pitchFamily="18" charset="0"/>
              </a:rPr>
              <a:t>21 x 3 = 63 (viên)</a:t>
            </a:r>
          </a:p>
          <a:p>
            <a:pPr algn="ctr">
              <a:lnSpc>
                <a:spcPct val="150000"/>
              </a:lnSpc>
            </a:pPr>
            <a:r>
              <a:rPr lang="x-none" sz="3600" u="sng" dirty="0">
                <a:latin typeface="Cambria" panose="02040503050406030204" pitchFamily="18" charset="0"/>
              </a:rPr>
              <a:t>Đáp số</a:t>
            </a:r>
            <a:r>
              <a:rPr lang="x-none" sz="3600" dirty="0">
                <a:latin typeface="Cambria" panose="02040503050406030204" pitchFamily="18" charset="0"/>
              </a:rPr>
              <a:t>: 63 viên</a:t>
            </a:r>
          </a:p>
          <a:p>
            <a:pPr algn="ctr">
              <a:lnSpc>
                <a:spcPct val="150000"/>
              </a:lnSpc>
            </a:pPr>
            <a:endParaRPr lang="x-none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5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B9D1655-AECD-C44B-ABEA-4B47606B3D69}"/>
              </a:ext>
            </a:extLst>
          </p:cNvPr>
          <p:cNvSpPr/>
          <p:nvPr/>
        </p:nvSpPr>
        <p:spPr>
          <a:xfrm>
            <a:off x="4219649" y="2828835"/>
            <a:ext cx="54248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EB6363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Penumbra" panose="02040603050506020204" pitchFamily="18" charset="0"/>
              </a:rPr>
              <a:t>Vận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B6363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Penumbra" panose="02040603050506020204" pitchFamily="18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EB6363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#9Slide03 Penumbra" panose="02040603050506020204" pitchFamily="18" charset="0"/>
              </a:rPr>
              <a:t>dụng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EB6363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#9Slide03 Penumb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sp>
        <p:nvSpPr>
          <p:cNvPr id="34" name="TextBox 4">
            <a:extLst>
              <a:ext uri="{FF2B5EF4-FFF2-40B4-BE49-F238E27FC236}">
                <a16:creationId xmlns:a16="http://schemas.microsoft.com/office/drawing/2014/main" xmlns="" id="{63FC4205-E810-479D-B59C-ED1FAF0BC541}"/>
              </a:ext>
            </a:extLst>
          </p:cNvPr>
          <p:cNvSpPr txBox="1"/>
          <p:nvPr/>
        </p:nvSpPr>
        <p:spPr>
          <a:xfrm>
            <a:off x="4883704" y="2195983"/>
            <a:ext cx="4063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spc="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TÍNH NHANH</a:t>
            </a:r>
          </a:p>
        </p:txBody>
      </p:sp>
      <p:sp>
        <p:nvSpPr>
          <p:cNvPr id="35" name="文本框 3">
            <a:extLst>
              <a:ext uri="{FF2B5EF4-FFF2-40B4-BE49-F238E27FC236}">
                <a16:creationId xmlns:a16="http://schemas.microsoft.com/office/drawing/2014/main" xmlns="" id="{854A2BB1-BD6B-4687-9270-C336152ABB8D}"/>
              </a:ext>
            </a:extLst>
          </p:cNvPr>
          <p:cNvSpPr txBox="1"/>
          <p:nvPr/>
        </p:nvSpPr>
        <p:spPr>
          <a:xfrm>
            <a:off x="4532995" y="2937704"/>
            <a:ext cx="4761978" cy="862451"/>
          </a:xfrm>
          <a:prstGeom prst="rect">
            <a:avLst/>
          </a:prstGeom>
          <a:solidFill>
            <a:srgbClr val="EB6363"/>
          </a:solidFill>
          <a:ln w="12700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kumimoji="1" lang="en-US" altLang="zh-CN" sz="4800" b="1" spc="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4 x 5 x 5 = ?</a:t>
            </a:r>
            <a:endParaRPr kumimoji="1" lang="zh-CN" altLang="en-US" sz="4800" b="1" spc="600" dirty="0">
              <a:solidFill>
                <a:schemeClr val="bg1"/>
              </a:solidFill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98F8136-6F45-5443-A638-17E20E60BE3E}"/>
              </a:ext>
            </a:extLst>
          </p:cNvPr>
          <p:cNvSpPr/>
          <p:nvPr/>
        </p:nvSpPr>
        <p:spPr>
          <a:xfrm>
            <a:off x="5570388" y="3981677"/>
            <a:ext cx="2220686" cy="10267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chemeClr val="bg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童趣六一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251</Words>
  <Application>Microsoft Office PowerPoint</Application>
  <PresentationFormat>Custom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等线 Light</vt:lpstr>
      <vt:lpstr>#9Slide05 Bodega Script</vt:lpstr>
      <vt:lpstr>雷盖体</vt:lpstr>
      <vt:lpstr>UTM Avo</vt:lpstr>
      <vt:lpstr>#9Slide03 SVNEvery Movie Every </vt:lpstr>
      <vt:lpstr>SVN-Newton</vt:lpstr>
      <vt:lpstr>Cambria</vt:lpstr>
      <vt:lpstr>Lato Regular</vt:lpstr>
      <vt:lpstr>Times New Roman</vt:lpstr>
      <vt:lpstr>#9Slide03 AmpleSoft Thin</vt:lpstr>
      <vt:lpstr>#9Slide07 HoneyCream</vt:lpstr>
      <vt:lpstr>等线</vt:lpstr>
      <vt:lpstr>#9Slide03 Penumbra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童趣六一</dc:title>
  <dc:creator>第一PPT</dc:creator>
  <cp:keywords>www.1ppt.com</cp:keywords>
  <dc:description>第一PPT</dc:description>
  <cp:lastModifiedBy>Windows User</cp:lastModifiedBy>
  <cp:revision>448</cp:revision>
  <dcterms:created xsi:type="dcterms:W3CDTF">2018-02-23T07:21:57Z</dcterms:created>
  <dcterms:modified xsi:type="dcterms:W3CDTF">2022-11-23T05:17:56Z</dcterms:modified>
</cp:coreProperties>
</file>