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2" r:id="rId2"/>
    <p:sldId id="258" r:id="rId3"/>
    <p:sldId id="339" r:id="rId4"/>
    <p:sldId id="262" r:id="rId5"/>
    <p:sldId id="333" r:id="rId6"/>
    <p:sldId id="288" r:id="rId7"/>
    <p:sldId id="272" r:id="rId8"/>
    <p:sldId id="273" r:id="rId9"/>
    <p:sldId id="274" r:id="rId10"/>
    <p:sldId id="276" r:id="rId11"/>
    <p:sldId id="277" r:id="rId12"/>
    <p:sldId id="279" r:id="rId13"/>
    <p:sldId id="331" r:id="rId14"/>
    <p:sldId id="280" r:id="rId15"/>
    <p:sldId id="282" r:id="rId16"/>
    <p:sldId id="287" r:id="rId17"/>
    <p:sldId id="283" r:id="rId18"/>
    <p:sldId id="284" r:id="rId19"/>
    <p:sldId id="286" r:id="rId20"/>
    <p:sldId id="323" r:id="rId21"/>
    <p:sldId id="334" r:id="rId22"/>
    <p:sldId id="324" r:id="rId23"/>
    <p:sldId id="335" r:id="rId24"/>
    <p:sldId id="325" r:id="rId25"/>
    <p:sldId id="338" r:id="rId26"/>
    <p:sldId id="340" r:id="rId27"/>
    <p:sldId id="341" r:id="rId28"/>
    <p:sldId id="342" r:id="rId29"/>
    <p:sldId id="343" r:id="rId30"/>
    <p:sldId id="344" r:id="rId31"/>
    <p:sldId id="329" r:id="rId3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2">
          <p15:clr>
            <a:srgbClr val="A4A3A4"/>
          </p15:clr>
        </p15:guide>
        <p15:guide id="2" pos="28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B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408" y="102"/>
      </p:cViewPr>
      <p:guideLst>
        <p:guide orient="horz" pos="1572"/>
        <p:guide pos="28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838B674C-FDC5-4504-81AA-5AE118A381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86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0DB7-9A2F-4BE5-9C4D-AB670BB65DC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4584-F1AD-40A8-BA34-DEB078931F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30DB7-9A2F-4BE5-9C4D-AB670BB65DC2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D4584-F1AD-40A8-BA34-DEB078931F4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image" Target="../media/image41.jpe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742950"/>
            <a:ext cx="693420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CHÀO MỪNG CÁC EM ĐẾN VỚI TIẾT ĐẠO ĐỨC</a:t>
            </a:r>
          </a:p>
        </p:txBody>
      </p:sp>
    </p:spTree>
    <p:extLst>
      <p:ext uri="{BB962C8B-B14F-4D97-AF65-F5344CB8AC3E}">
        <p14:creationId xmlns:p14="http://schemas.microsoft.com/office/powerpoint/2010/main" val="3125087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9600" y="209550"/>
            <a:ext cx="8077200" cy="6858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để tham gia giao thông an 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8600" y="1847848"/>
            <a:ext cx="5029200" cy="237273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Phải tôn trọng và chấp hành luật giao thông, vận động mọi người cùng tham gia giao thông an toàn.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123951"/>
            <a:ext cx="3708991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1450"/>
            <a:ext cx="8686800" cy="4800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10" y="800100"/>
            <a:ext cx="3876675" cy="1870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1000" y="3486150"/>
            <a:ext cx="4114800" cy="108585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xe đạp không được đi hàng 2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52647" y="1258629"/>
            <a:ext cx="4114800" cy="156125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đi xe máy phải đội mũ bảo hiểm và thắt dây an toàn.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10" y="2800350"/>
            <a:ext cx="3876675" cy="211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3543946" y="165248"/>
            <a:ext cx="4951708" cy="2343150"/>
          </a:xfrm>
          <a:prstGeom prst="cloudCallout">
            <a:avLst>
              <a:gd name="adj1" fmla="val -56745"/>
              <a:gd name="adj2" fmla="val 56409"/>
            </a:avLst>
          </a:prstGeom>
          <a:ln w="190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Hexagon 4"/>
          <p:cNvSpPr/>
          <p:nvPr/>
        </p:nvSpPr>
        <p:spPr>
          <a:xfrm>
            <a:off x="-8965" y="3407008"/>
            <a:ext cx="9152965" cy="1736492"/>
          </a:xfrm>
          <a:prstGeom prst="hexagon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luật giao thông là trách nhiệm của mỗi người dân để tự bảo vệ mình, bảo vệ mọi người và đảm bảo an toàn giao thông.</a:t>
            </a:r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019800" y="2621826"/>
            <a:ext cx="484632" cy="733806"/>
          </a:xfrm>
          <a:prstGeom prst="downArrow">
            <a:avLst/>
          </a:prstGeom>
          <a:solidFill>
            <a:srgbClr val="FFFF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48188"/>
            <a:ext cx="2447925" cy="240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2190750"/>
            <a:ext cx="7315200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HOẠT ĐỘNG 2: </a:t>
            </a:r>
          </a:p>
          <a:p>
            <a:pPr algn="ctr"/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THỰC HÀNH – LUYỆN TẬP</a:t>
            </a:r>
          </a:p>
        </p:txBody>
      </p:sp>
    </p:spTree>
    <p:extLst>
      <p:ext uri="{BB962C8B-B14F-4D97-AF65-F5344CB8AC3E}">
        <p14:creationId xmlns:p14="http://schemas.microsoft.com/office/powerpoint/2010/main" val="1420989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5300" y="14547"/>
            <a:ext cx="8153400" cy="8046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1: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tranh nào dưới đây thể hiện việc thực hiện đúng Luật giao thông? Vì sao?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60118"/>
            <a:ext cx="9143999" cy="418338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1999"/>
            <a:ext cx="7772399" cy="371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0" y="4476750"/>
            <a:ext cx="9144000" cy="533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 xe đạp sát lề đường bên phải, chỉ chở thêm 1 người.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1800" y="133350"/>
            <a:ext cx="32004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/>
              <a:t>Đúng</a:t>
            </a:r>
            <a:r>
              <a:rPr lang="en-US" sz="2800" dirty="0"/>
              <a:t> </a:t>
            </a:r>
            <a:r>
              <a:rPr lang="en-US" sz="2800" dirty="0" err="1"/>
              <a:t>luật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4552950"/>
            <a:ext cx="9144000" cy="4381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Dừng lại trước rào chắn khi có tàu chạy qua.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71550"/>
            <a:ext cx="7620000" cy="319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253322"/>
            <a:ext cx="32004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/>
              <a:t>Đúng</a:t>
            </a:r>
            <a:r>
              <a:rPr lang="en-US" sz="2800" dirty="0"/>
              <a:t> </a:t>
            </a:r>
            <a:r>
              <a:rPr lang="en-US" sz="2800" dirty="0" err="1"/>
              <a:t>luật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8239"/>
            <a:ext cx="7620000" cy="3249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0" y="4248150"/>
            <a:ext cx="9144000" cy="6423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 vừa chạy nhanh, vừa chở quá  nhiều đồ và người trên xe.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47900" y="216057"/>
            <a:ext cx="48006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đúng</a:t>
            </a:r>
            <a:r>
              <a:rPr lang="en-US" sz="3200" dirty="0"/>
              <a:t> </a:t>
            </a:r>
            <a:r>
              <a:rPr lang="en-US" sz="3200" dirty="0" err="1"/>
              <a:t>luật</a:t>
            </a:r>
            <a:r>
              <a:rPr lang="en-US" sz="3200" dirty="0"/>
              <a:t> </a:t>
            </a:r>
            <a:r>
              <a:rPr lang="en-US" sz="3200" dirty="0" err="1"/>
              <a:t>giao</a:t>
            </a:r>
            <a:r>
              <a:rPr lang="en-US" sz="3200" dirty="0"/>
              <a:t> </a:t>
            </a:r>
            <a:r>
              <a:rPr lang="en-US" sz="3200" dirty="0" err="1"/>
              <a:t>thông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38150"/>
            <a:ext cx="78486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0" y="3943350"/>
            <a:ext cx="9144000" cy="10287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Chăn thả trâu bò trên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ường gây nguy hiểm cho người tham gia giao thông.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66750"/>
            <a:ext cx="7620000" cy="3309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0" y="4400550"/>
            <a:ext cx="9144000" cy="4953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ngược chiều, xe đạp không được đi vào.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687437"/>
            <a:ext cx="5303154" cy="65571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5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8200" y="992823"/>
            <a:ext cx="17540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7678305" y="4212864"/>
            <a:ext cx="12065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380423" y="3686537"/>
            <a:ext cx="12065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381058" y="690880"/>
            <a:ext cx="12065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8229600" y="825425"/>
            <a:ext cx="12065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5000" b="-7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1196590" y="285750"/>
            <a:ext cx="6791908" cy="10156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u="sng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u="sng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b="1" u="sng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63444" y="1657350"/>
            <a:ext cx="8458200" cy="32778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fontAlgn="base">
              <a:spcAft>
                <a:spcPct val="0"/>
              </a:spcAft>
              <a:buClr>
                <a:srgbClr val="56C7AA"/>
              </a:buClr>
              <a:buSzPct val="60000"/>
              <a:buNone/>
              <a:defRPr/>
            </a:pP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a,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Một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nhóm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học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sinh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đang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đá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bóng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giữa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lòng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đường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</a:p>
          <a:p>
            <a:pPr marL="0" indent="0" algn="just" fontAlgn="base">
              <a:spcAft>
                <a:spcPct val="0"/>
              </a:spcAft>
              <a:buClr>
                <a:srgbClr val="56C7AA"/>
              </a:buClr>
              <a:buSzPct val="60000"/>
              <a:buNone/>
              <a:defRPr/>
            </a:pP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b, Hai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bạn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đang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ngồi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chơi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trên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đường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tàu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hoả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</a:p>
          <a:p>
            <a:pPr marL="0" indent="0" algn="just" fontAlgn="base">
              <a:spcAft>
                <a:spcPct val="0"/>
              </a:spcAft>
              <a:buClr>
                <a:srgbClr val="56C7AA"/>
              </a:buClr>
              <a:buSzPct val="60000"/>
              <a:buNone/>
              <a:defRPr/>
            </a:pP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c, Hai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người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đang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phơi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rơm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rạ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trên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đường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quốc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lộ</a:t>
            </a:r>
            <a:endParaRPr lang="en-US" sz="225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 marL="0" indent="0" algn="just" fontAlgn="base">
              <a:spcAft>
                <a:spcPct val="0"/>
              </a:spcAft>
              <a:buClr>
                <a:srgbClr val="56C7AA"/>
              </a:buClr>
              <a:buSzPct val="60000"/>
              <a:buNone/>
              <a:defRPr/>
            </a:pP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d,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Một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nhóm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thiếu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niên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đang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đứng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xem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cổ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vũ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cho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đám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thanh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niên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đua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xe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máy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trái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phép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</a:p>
          <a:p>
            <a:pPr marL="0" indent="0" algn="just" fontAlgn="base">
              <a:spcAft>
                <a:spcPct val="0"/>
              </a:spcAft>
              <a:buClr>
                <a:srgbClr val="56C7AA"/>
              </a:buClr>
              <a:buSzPct val="60000"/>
              <a:buNone/>
              <a:defRPr/>
            </a:pP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đ,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Học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sinh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tan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trường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đang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tụ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tập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dưới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lòng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đường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trước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cổng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trường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</a:p>
          <a:p>
            <a:pPr marL="0" indent="0" algn="just" fontAlgn="base">
              <a:spcAft>
                <a:spcPct val="0"/>
              </a:spcAft>
              <a:buClr>
                <a:srgbClr val="56C7AA"/>
              </a:buClr>
              <a:buSzPct val="60000"/>
              <a:buNone/>
              <a:defRPr/>
            </a:pP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e,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Để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trâu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bò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đi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lung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tung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trên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đường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quốc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lộ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</a:p>
          <a:p>
            <a:pPr marL="0" indent="0" algn="just" fontAlgn="base">
              <a:spcAft>
                <a:spcPct val="0"/>
              </a:spcAft>
              <a:buClr>
                <a:srgbClr val="56C7AA"/>
              </a:buClr>
              <a:buSzPct val="60000"/>
              <a:buNone/>
              <a:defRPr/>
            </a:pP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g,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Đò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qua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sông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chở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quá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số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người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quy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2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định</a:t>
            </a:r>
            <a:r>
              <a:rPr lang="en-US" sz="22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9461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61950"/>
            <a:ext cx="914399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Em</a:t>
            </a:r>
            <a:r>
              <a:rPr lang="en-US" sz="2400" b="1" dirty="0"/>
              <a:t> </a:t>
            </a:r>
            <a:r>
              <a:rPr lang="en-US" sz="2400" b="1" dirty="0" err="1"/>
              <a:t>hãy</a:t>
            </a:r>
            <a:r>
              <a:rPr lang="en-US" sz="2400" b="1" dirty="0"/>
              <a:t> </a:t>
            </a:r>
            <a:r>
              <a:rPr lang="en-US" sz="2400" b="1" dirty="0" err="1"/>
              <a:t>dự</a:t>
            </a:r>
            <a:r>
              <a:rPr lang="en-US" sz="2400" b="1" dirty="0"/>
              <a:t> </a:t>
            </a:r>
            <a:r>
              <a:rPr lang="en-US" sz="2400" b="1" dirty="0" err="1"/>
              <a:t>đoán</a:t>
            </a:r>
            <a:r>
              <a:rPr lang="en-US" sz="2400" b="1" dirty="0"/>
              <a:t> </a:t>
            </a:r>
            <a:r>
              <a:rPr lang="en-US" sz="2400" b="1" dirty="0" err="1"/>
              <a:t>xem</a:t>
            </a:r>
            <a:r>
              <a:rPr lang="en-US" sz="2400" b="1" dirty="0"/>
              <a:t> </a:t>
            </a:r>
            <a:r>
              <a:rPr lang="en-US" sz="2400" b="1" dirty="0" err="1"/>
              <a:t>điều</a:t>
            </a:r>
            <a:r>
              <a:rPr lang="en-US" sz="2400" b="1" dirty="0"/>
              <a:t> </a:t>
            </a:r>
            <a:r>
              <a:rPr lang="en-US" sz="2400" b="1" dirty="0" err="1"/>
              <a:t>gì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thể</a:t>
            </a:r>
            <a:r>
              <a:rPr lang="en-US" sz="2400" b="1" dirty="0"/>
              <a:t> </a:t>
            </a:r>
            <a:r>
              <a:rPr lang="en-US" sz="2400" b="1" dirty="0" err="1"/>
              <a:t>xảy</a:t>
            </a:r>
            <a:r>
              <a:rPr lang="en-US" sz="2400" b="1" dirty="0"/>
              <a:t> </a:t>
            </a:r>
            <a:r>
              <a:rPr lang="en-US" sz="2400" b="1" dirty="0" err="1"/>
              <a:t>ra</a:t>
            </a:r>
            <a:r>
              <a:rPr lang="en-US" sz="2400" b="1" dirty="0"/>
              <a:t> </a:t>
            </a:r>
            <a:r>
              <a:rPr lang="en-US" sz="2400" b="1" dirty="0" err="1"/>
              <a:t>trong</a:t>
            </a:r>
            <a:r>
              <a:rPr lang="en-US" sz="2400" b="1" dirty="0"/>
              <a:t> </a:t>
            </a:r>
            <a:r>
              <a:rPr lang="en-US" sz="2400" b="1" dirty="0" err="1"/>
              <a:t>tình</a:t>
            </a:r>
            <a:r>
              <a:rPr lang="en-US" sz="2400" b="1" dirty="0"/>
              <a:t> </a:t>
            </a:r>
            <a:r>
              <a:rPr lang="en-US" sz="2400" b="1" dirty="0" err="1"/>
              <a:t>huống</a:t>
            </a:r>
            <a:r>
              <a:rPr lang="en-US" sz="2400" b="1" dirty="0"/>
              <a:t> </a:t>
            </a:r>
            <a:r>
              <a:rPr lang="en-US" sz="2400" b="1" dirty="0" err="1"/>
              <a:t>sau</a:t>
            </a:r>
            <a:r>
              <a:rPr lang="en-US" sz="2400" b="1" dirty="0"/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23950"/>
            <a:ext cx="7086600" cy="3200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19200" y="4400550"/>
            <a:ext cx="746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ct val="0"/>
              </a:spcAft>
              <a:buClr>
                <a:srgbClr val="56C7AA"/>
              </a:buClr>
              <a:buSzPct val="60000"/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a,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Một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nhóm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học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sinh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đang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đá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bóng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giữa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lòng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đường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37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648633"/>
              </p:ext>
            </p:extLst>
          </p:nvPr>
        </p:nvGraphicFramePr>
        <p:xfrm>
          <a:off x="1126331" y="4559796"/>
          <a:ext cx="7062787" cy="456010"/>
        </p:xfrm>
        <a:graphic>
          <a:graphicData uri="http://schemas.openxmlformats.org/drawingml/2006/table">
            <a:tbl>
              <a:tblPr/>
              <a:tblGrid>
                <a:gridCol w="7062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60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b, Hai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bạn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đang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ngồi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chơi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trên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đường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tàu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hoả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361950"/>
            <a:ext cx="914399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Em</a:t>
            </a:r>
            <a:r>
              <a:rPr lang="en-US" sz="2400" b="1" dirty="0"/>
              <a:t> </a:t>
            </a:r>
            <a:r>
              <a:rPr lang="en-US" sz="2400" b="1" dirty="0" err="1"/>
              <a:t>hãy</a:t>
            </a:r>
            <a:r>
              <a:rPr lang="en-US" sz="2400" b="1" dirty="0"/>
              <a:t> </a:t>
            </a:r>
            <a:r>
              <a:rPr lang="en-US" sz="2400" b="1" dirty="0" err="1"/>
              <a:t>dự</a:t>
            </a:r>
            <a:r>
              <a:rPr lang="en-US" sz="2400" b="1" dirty="0"/>
              <a:t> </a:t>
            </a:r>
            <a:r>
              <a:rPr lang="en-US" sz="2400" b="1" dirty="0" err="1"/>
              <a:t>đoán</a:t>
            </a:r>
            <a:r>
              <a:rPr lang="en-US" sz="2400" b="1" dirty="0"/>
              <a:t> </a:t>
            </a:r>
            <a:r>
              <a:rPr lang="en-US" sz="2400" b="1" dirty="0" err="1"/>
              <a:t>xem</a:t>
            </a:r>
            <a:r>
              <a:rPr lang="en-US" sz="2400" b="1" dirty="0"/>
              <a:t> </a:t>
            </a:r>
            <a:r>
              <a:rPr lang="en-US" sz="2400" b="1" dirty="0" err="1"/>
              <a:t>điều</a:t>
            </a:r>
            <a:r>
              <a:rPr lang="en-US" sz="2400" b="1" dirty="0"/>
              <a:t> </a:t>
            </a:r>
            <a:r>
              <a:rPr lang="en-US" sz="2400" b="1" dirty="0" err="1"/>
              <a:t>gì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thể</a:t>
            </a:r>
            <a:r>
              <a:rPr lang="en-US" sz="2400" b="1" dirty="0"/>
              <a:t> </a:t>
            </a:r>
            <a:r>
              <a:rPr lang="en-US" sz="2400" b="1" dirty="0" err="1"/>
              <a:t>xảy</a:t>
            </a:r>
            <a:r>
              <a:rPr lang="en-US" sz="2400" b="1" dirty="0"/>
              <a:t> </a:t>
            </a:r>
            <a:r>
              <a:rPr lang="en-US" sz="2400" b="1" dirty="0" err="1"/>
              <a:t>ra</a:t>
            </a:r>
            <a:r>
              <a:rPr lang="en-US" sz="2400" b="1" dirty="0"/>
              <a:t> </a:t>
            </a:r>
            <a:r>
              <a:rPr lang="en-US" sz="2400" b="1" dirty="0" err="1"/>
              <a:t>trong</a:t>
            </a:r>
            <a:r>
              <a:rPr lang="en-US" sz="2400" b="1" dirty="0"/>
              <a:t> </a:t>
            </a:r>
            <a:r>
              <a:rPr lang="en-US" sz="2400" b="1" dirty="0" err="1"/>
              <a:t>tình</a:t>
            </a:r>
            <a:r>
              <a:rPr lang="en-US" sz="2400" b="1" dirty="0"/>
              <a:t> </a:t>
            </a:r>
            <a:r>
              <a:rPr lang="en-US" sz="2400" b="1" dirty="0" err="1"/>
              <a:t>huống</a:t>
            </a:r>
            <a:r>
              <a:rPr lang="en-US" sz="2400" b="1" dirty="0"/>
              <a:t> </a:t>
            </a:r>
            <a:r>
              <a:rPr lang="en-US" sz="2400" b="1" dirty="0" err="1"/>
              <a:t>sau</a:t>
            </a:r>
            <a:r>
              <a:rPr lang="en-US" sz="2400" b="1" dirty="0"/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23950"/>
            <a:ext cx="7198518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60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551" y="438150"/>
            <a:ext cx="9242337" cy="7254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" y="4525962"/>
            <a:ext cx="9144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buClr>
                <a:srgbClr val="56C7AA"/>
              </a:buClr>
              <a:buSzPct val="60000"/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c, Hai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người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đang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phơi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rơm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rạ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trên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đường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quốc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lộ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76350"/>
            <a:ext cx="70104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11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0" y="361950"/>
            <a:ext cx="9144000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Em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hãy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dự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đoán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xem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điều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gì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có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thể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xảy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ra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trong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tình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huống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sau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:</a:t>
            </a:r>
          </a:p>
        </p:txBody>
      </p:sp>
      <p:graphicFrame>
        <p:nvGraphicFramePr>
          <p:cNvPr id="72708" name="Group 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007643457"/>
              </p:ext>
            </p:extLst>
          </p:nvPr>
        </p:nvGraphicFramePr>
        <p:xfrm>
          <a:off x="0" y="4300538"/>
          <a:ext cx="9143999" cy="800100"/>
        </p:xfrm>
        <a:graphic>
          <a:graphicData uri="http://schemas.openxmlformats.org/drawingml/2006/table">
            <a:tbl>
              <a:tblPr/>
              <a:tblGrid>
                <a:gridCol w="914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d,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Một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nhóm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thiếu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niên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đang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đứng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xem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và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cổ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vũ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cho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đám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thanh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niên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đua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xe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máy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trái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phép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23950"/>
            <a:ext cx="6934199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24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2190750"/>
            <a:ext cx="7315200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</a:rPr>
              <a:t>HOẠT ĐỘNG 3: </a:t>
            </a:r>
          </a:p>
          <a:p>
            <a:pPr algn="ctr"/>
            <a:r>
              <a:rPr lang="en-US" sz="5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</a:rPr>
              <a:t>VẬN DỤNG </a:t>
            </a:r>
          </a:p>
        </p:txBody>
      </p:sp>
    </p:spTree>
    <p:extLst>
      <p:ext uri="{BB962C8B-B14F-4D97-AF65-F5344CB8AC3E}">
        <p14:creationId xmlns:p14="http://schemas.microsoft.com/office/powerpoint/2010/main" val="2367709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7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WordArt 11"/>
          <p:cNvSpPr>
            <a:spLocks noChangeArrowheads="1" noChangeShapeType="1" noTextEdit="1"/>
          </p:cNvSpPr>
          <p:nvPr/>
        </p:nvSpPr>
        <p:spPr bwMode="auto">
          <a:xfrm>
            <a:off x="3943350" y="971550"/>
            <a:ext cx="1714500" cy="4643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TRÒ CHƠI</a:t>
            </a:r>
            <a:endParaRPr lang="en-US" sz="30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7578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3" t="2362" r="25307" b="18375"/>
          <a:stretch>
            <a:fillRect/>
          </a:stretch>
        </p:blipFill>
        <p:spPr bwMode="auto">
          <a:xfrm>
            <a:off x="6572250" y="3886201"/>
            <a:ext cx="757238" cy="78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9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9" r="10695" b="19167"/>
          <a:stretch>
            <a:fillRect/>
          </a:stretch>
        </p:blipFill>
        <p:spPr bwMode="auto">
          <a:xfrm>
            <a:off x="6400800" y="2571750"/>
            <a:ext cx="877491" cy="76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91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67" b="14240"/>
          <a:stretch>
            <a:fillRect/>
          </a:stretch>
        </p:blipFill>
        <p:spPr bwMode="auto">
          <a:xfrm>
            <a:off x="4972050" y="2400301"/>
            <a:ext cx="856060" cy="79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93" name="Picture 17" descr="cam di xe da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57"/>
          <a:stretch>
            <a:fillRect/>
          </a:stretch>
        </p:blipFill>
        <p:spPr bwMode="auto">
          <a:xfrm>
            <a:off x="1771650" y="2457450"/>
            <a:ext cx="901304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94" name="Picture 18" descr="bien cam di n-chie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8"/>
          <a:stretch>
            <a:fillRect/>
          </a:stretch>
        </p:blipFill>
        <p:spPr bwMode="auto">
          <a:xfrm>
            <a:off x="3200401" y="3771900"/>
            <a:ext cx="851297" cy="82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97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1" t="3409" r="19231" b="13637"/>
          <a:stretch>
            <a:fillRect/>
          </a:stretch>
        </p:blipFill>
        <p:spPr bwMode="auto">
          <a:xfrm>
            <a:off x="4914900" y="3886200"/>
            <a:ext cx="883444" cy="83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98" name="Picture 22" descr="bien cho xe tho s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1" r="11711"/>
          <a:stretch>
            <a:fillRect/>
          </a:stretch>
        </p:blipFill>
        <p:spPr bwMode="auto">
          <a:xfrm>
            <a:off x="3600450" y="2400300"/>
            <a:ext cx="808435" cy="77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99" name="Picture 23" descr="bien danh cho di b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" t="6383" r="6804"/>
          <a:stretch>
            <a:fillRect/>
          </a:stretch>
        </p:blipFill>
        <p:spPr bwMode="auto">
          <a:xfrm>
            <a:off x="1714500" y="3714750"/>
            <a:ext cx="85606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21"/>
          <p:cNvSpPr>
            <a:spLocks noChangeArrowheads="1" noChangeShapeType="1" noTextEdit="1"/>
          </p:cNvSpPr>
          <p:nvPr/>
        </p:nvSpPr>
        <p:spPr bwMode="auto">
          <a:xfrm>
            <a:off x="3543300" y="1628775"/>
            <a:ext cx="2628900" cy="40005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27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-50000" kx="-2453608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nhanh,ai đúng?</a:t>
            </a:r>
          </a:p>
        </p:txBody>
      </p:sp>
    </p:spTree>
    <p:extLst>
      <p:ext uri="{BB962C8B-B14F-4D97-AF65-F5344CB8AC3E}">
        <p14:creationId xmlns:p14="http://schemas.microsoft.com/office/powerpoint/2010/main" val="59921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7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3" t="2362" r="25307" b="18375"/>
          <a:stretch>
            <a:fillRect/>
          </a:stretch>
        </p:blipFill>
        <p:spPr bwMode="auto">
          <a:xfrm>
            <a:off x="1714500" y="1371600"/>
            <a:ext cx="1844279" cy="191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1257300" y="3686175"/>
            <a:ext cx="33147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30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một chiều</a:t>
            </a:r>
          </a:p>
        </p:txBody>
      </p:sp>
      <p:pic>
        <p:nvPicPr>
          <p:cNvPr id="7681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1" t="3409" r="19231" b="13637"/>
          <a:stretch>
            <a:fillRect/>
          </a:stretch>
        </p:blipFill>
        <p:spPr bwMode="auto">
          <a:xfrm>
            <a:off x="5201841" y="1295400"/>
            <a:ext cx="1950244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5" name="Text Box 15"/>
          <p:cNvSpPr txBox="1">
            <a:spLocks noChangeArrowheads="1"/>
          </p:cNvSpPr>
          <p:nvPr/>
        </p:nvSpPr>
        <p:spPr bwMode="auto">
          <a:xfrm>
            <a:off x="5143500" y="3708798"/>
            <a:ext cx="24574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7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Cấm rẽ trái</a:t>
            </a:r>
          </a:p>
        </p:txBody>
      </p:sp>
    </p:spTree>
    <p:extLst>
      <p:ext uri="{BB962C8B-B14F-4D97-AF65-F5344CB8AC3E}">
        <p14:creationId xmlns:p14="http://schemas.microsoft.com/office/powerpoint/2010/main" val="99481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6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1" grpId="0"/>
      <p:bldP spid="768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7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5" name="Picture 11" descr="bien cam di n-chie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" t="2257" r="8069" b="3581"/>
          <a:stretch>
            <a:fillRect/>
          </a:stretch>
        </p:blipFill>
        <p:spPr bwMode="auto">
          <a:xfrm>
            <a:off x="5543550" y="1252537"/>
            <a:ext cx="1988344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4686300" y="4057650"/>
            <a:ext cx="33147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3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Cấm đi ngược chiều</a:t>
            </a:r>
          </a:p>
        </p:txBody>
      </p:sp>
      <p:pic>
        <p:nvPicPr>
          <p:cNvPr id="77837" name="Picture 13" descr="cam di xe d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57"/>
          <a:stretch>
            <a:fillRect/>
          </a:stretch>
        </p:blipFill>
        <p:spPr bwMode="auto">
          <a:xfrm>
            <a:off x="1657350" y="1600200"/>
            <a:ext cx="21717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8" name="Text Box 14"/>
          <p:cNvSpPr txBox="1">
            <a:spLocks noChangeArrowheads="1"/>
          </p:cNvSpPr>
          <p:nvPr/>
        </p:nvSpPr>
        <p:spPr bwMode="auto">
          <a:xfrm>
            <a:off x="1314450" y="4000501"/>
            <a:ext cx="25146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7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Cấm xe đạp</a:t>
            </a:r>
          </a:p>
        </p:txBody>
      </p:sp>
    </p:spTree>
    <p:extLst>
      <p:ext uri="{BB962C8B-B14F-4D97-AF65-F5344CB8AC3E}">
        <p14:creationId xmlns:p14="http://schemas.microsoft.com/office/powerpoint/2010/main" val="112299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78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6" grpId="0"/>
      <p:bldP spid="778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7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9" name="Picture 11" descr="bien cho xe tho 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1" r="11711"/>
          <a:stretch>
            <a:fillRect/>
          </a:stretch>
        </p:blipFill>
        <p:spPr bwMode="auto">
          <a:xfrm>
            <a:off x="2128838" y="1628775"/>
            <a:ext cx="17145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9" r="10695" b="19167"/>
          <a:stretch>
            <a:fillRect/>
          </a:stretch>
        </p:blipFill>
        <p:spPr bwMode="auto">
          <a:xfrm>
            <a:off x="4950619" y="1628775"/>
            <a:ext cx="19431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5200650" y="4008835"/>
            <a:ext cx="1828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 lại</a:t>
            </a: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1657350" y="3794523"/>
            <a:ext cx="31432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dành riêng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xe thô sơ</a:t>
            </a:r>
          </a:p>
        </p:txBody>
      </p:sp>
    </p:spTree>
    <p:extLst>
      <p:ext uri="{BB962C8B-B14F-4D97-AF65-F5344CB8AC3E}">
        <p14:creationId xmlns:p14="http://schemas.microsoft.com/office/powerpoint/2010/main" val="408342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1" grpId="0"/>
      <p:bldP spid="788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rcRect l="9067" t="1756" r="2844" b="5536"/>
          <a:stretch>
            <a:fillRect/>
          </a:stretch>
        </p:blipFill>
        <p:spPr>
          <a:xfrm>
            <a:off x="46672" y="3070482"/>
            <a:ext cx="1887855" cy="1978025"/>
          </a:xfrm>
          <a:prstGeom prst="ellipse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150495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Xem video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1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. </a:t>
            </a:r>
            <a:r>
              <a:rPr lang="vi-VN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Chuyện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gì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đã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xảy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ra trong </a:t>
            </a:r>
            <a:r>
              <a:rPr lang="vi-VN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video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?</a:t>
            </a:r>
            <a:b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. Em </a:t>
            </a:r>
            <a:r>
              <a:rPr lang="vi-VN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suy </a:t>
            </a:r>
            <a:r>
              <a:rPr lang="vi-VN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nghĩ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gì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sau khi xem </a:t>
            </a:r>
            <a:r>
              <a:rPr lang="vi-VN" sz="3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video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?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Up Ribbon 4"/>
          <p:cNvSpPr/>
          <p:nvPr/>
        </p:nvSpPr>
        <p:spPr>
          <a:xfrm>
            <a:off x="990600" y="269875"/>
            <a:ext cx="6705600" cy="1066800"/>
          </a:xfrm>
          <a:prstGeom prst="ribbon2">
            <a:avLst>
              <a:gd name="adj1" fmla="val 7252"/>
              <a:gd name="adj2" fmla="val 65474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sz="2800" b="1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sz="28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 đổi </a:t>
            </a:r>
            <a:r>
              <a:rPr lang="en-US" sz="2800" b="1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</p:spTree>
    <p:extLst>
      <p:ext uri="{BB962C8B-B14F-4D97-AF65-F5344CB8AC3E}">
        <p14:creationId xmlns:p14="http://schemas.microsoft.com/office/powerpoint/2010/main" val="67473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7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3" name="Picture 11" descr="bien danh cho di b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" t="6383" r="6804"/>
          <a:stretch>
            <a:fillRect/>
          </a:stretch>
        </p:blipFill>
        <p:spPr bwMode="auto">
          <a:xfrm>
            <a:off x="1732360" y="1200150"/>
            <a:ext cx="17145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1218010" y="3508773"/>
            <a:ext cx="2743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dành riêng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người đi bộ</a:t>
            </a:r>
          </a:p>
        </p:txBody>
      </p:sp>
      <p:pic>
        <p:nvPicPr>
          <p:cNvPr id="79888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67" b="14240"/>
          <a:stretch>
            <a:fillRect/>
          </a:stretch>
        </p:blipFill>
        <p:spPr bwMode="auto">
          <a:xfrm>
            <a:off x="4663679" y="1085850"/>
            <a:ext cx="21145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9" name="Text Box 17"/>
          <p:cNvSpPr txBox="1">
            <a:spLocks noChangeArrowheads="1"/>
          </p:cNvSpPr>
          <p:nvPr/>
        </p:nvSpPr>
        <p:spPr bwMode="auto">
          <a:xfrm>
            <a:off x="4457700" y="3394473"/>
            <a:ext cx="325755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30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nhau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30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tín hiệu đèn</a:t>
            </a:r>
          </a:p>
        </p:txBody>
      </p:sp>
    </p:spTree>
    <p:extLst>
      <p:ext uri="{BB962C8B-B14F-4D97-AF65-F5344CB8AC3E}">
        <p14:creationId xmlns:p14="http://schemas.microsoft.com/office/powerpoint/2010/main" val="20137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5" grpId="0"/>
      <p:bldP spid="7988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dib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71950"/>
            <a:ext cx="9144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2"/>
          <p:cNvSpPr txBox="1">
            <a:spLocks noChangeArrowheads="1"/>
          </p:cNvSpPr>
          <p:nvPr/>
        </p:nvSpPr>
        <p:spPr bwMode="auto">
          <a:xfrm>
            <a:off x="3790950" y="717194"/>
            <a:ext cx="40005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u="sng" dirty="0">
                <a:solidFill>
                  <a:srgbClr val="000066"/>
                </a:solidFill>
                <a:cs typeface="Arial" charset="0"/>
              </a:rPr>
              <a:t>DẶN DÒ</a:t>
            </a:r>
          </a:p>
        </p:txBody>
      </p:sp>
      <p:pic>
        <p:nvPicPr>
          <p:cNvPr id="12" name="Picture 3" descr="Picture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478467"/>
            <a:ext cx="1943100" cy="1711128"/>
          </a:xfrm>
          <a:effectLst>
            <a:softEdge rad="112500"/>
          </a:effec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90800" y="1926447"/>
            <a:ext cx="6400800" cy="193899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570818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819150"/>
            <a:ext cx="8915400" cy="3538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3200" b="1" dirty="0">
                <a:latin typeface="+mj-lt"/>
              </a:rPr>
              <a:t>Thông tin:</a:t>
            </a:r>
          </a:p>
          <a:p>
            <a:r>
              <a:rPr lang="vi-VN" sz="3200" dirty="0">
                <a:latin typeface="+mj-lt"/>
              </a:rPr>
              <a:t>* Trong những năm gần đây, đã xảy ra nhiều tai nạn giao thông trên toàn quốc. Nhiều người bị thương, bị chết; kinh tế bị thiệt hại do hậu quả của tai nạn giao thông.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Tai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xảy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đường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đường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thủy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đường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đường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hàng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8006" y="209550"/>
            <a:ext cx="523008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Làm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việc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cá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nhân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504950"/>
            <a:ext cx="8762999" cy="24006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u="sng" dirty="0">
                <a:solidFill>
                  <a:srgbClr val="002060"/>
                </a:solidFill>
              </a:rPr>
              <a:t>Câu 1</a:t>
            </a:r>
            <a:r>
              <a:rPr lang="en-US" sz="3000" dirty="0">
                <a:solidFill>
                  <a:srgbClr val="002060"/>
                </a:solidFill>
              </a:rPr>
              <a:t>: Tai </a:t>
            </a:r>
            <a:r>
              <a:rPr lang="en-US" sz="3000" dirty="0" err="1">
                <a:solidFill>
                  <a:srgbClr val="002060"/>
                </a:solidFill>
              </a:rPr>
              <a:t>nạn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giao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thông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để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lại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những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hậu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quả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gì</a:t>
            </a:r>
            <a:endParaRPr lang="en-US" sz="3000" dirty="0">
              <a:solidFill>
                <a:srgbClr val="002060"/>
              </a:solidFill>
            </a:endParaRPr>
          </a:p>
          <a:p>
            <a:endParaRPr lang="en-US" sz="3000" dirty="0">
              <a:solidFill>
                <a:srgbClr val="002060"/>
              </a:solidFill>
            </a:endParaRPr>
          </a:p>
          <a:p>
            <a:r>
              <a:rPr lang="en-US" sz="3000" u="sng" dirty="0">
                <a:solidFill>
                  <a:srgbClr val="002060"/>
                </a:solidFill>
              </a:rPr>
              <a:t>Câu 2</a:t>
            </a:r>
            <a:r>
              <a:rPr lang="en-US" sz="3000" dirty="0">
                <a:solidFill>
                  <a:srgbClr val="002060"/>
                </a:solidFill>
              </a:rPr>
              <a:t>: </a:t>
            </a:r>
            <a:r>
              <a:rPr lang="en-US" sz="3000" dirty="0" err="1">
                <a:solidFill>
                  <a:srgbClr val="002060"/>
                </a:solidFill>
              </a:rPr>
              <a:t>Tại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sao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lại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xảy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ra</a:t>
            </a:r>
            <a:r>
              <a:rPr lang="en-US" sz="3000" dirty="0">
                <a:solidFill>
                  <a:srgbClr val="002060"/>
                </a:solidFill>
              </a:rPr>
              <a:t> tai </a:t>
            </a:r>
            <a:r>
              <a:rPr lang="en-US" sz="3000" dirty="0" err="1">
                <a:solidFill>
                  <a:srgbClr val="002060"/>
                </a:solidFill>
              </a:rPr>
              <a:t>nạn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giao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thông</a:t>
            </a:r>
            <a:endParaRPr lang="en-US" sz="3000" dirty="0">
              <a:solidFill>
                <a:srgbClr val="002060"/>
              </a:solidFill>
            </a:endParaRPr>
          </a:p>
          <a:p>
            <a:endParaRPr lang="en-US" sz="3000" dirty="0">
              <a:solidFill>
                <a:srgbClr val="002060"/>
              </a:solidFill>
            </a:endParaRPr>
          </a:p>
          <a:p>
            <a:r>
              <a:rPr lang="en-US" sz="3000" u="sng" dirty="0" err="1">
                <a:solidFill>
                  <a:srgbClr val="002060"/>
                </a:solidFill>
              </a:rPr>
              <a:t>Câu</a:t>
            </a:r>
            <a:r>
              <a:rPr lang="en-US" sz="3000" u="sng" dirty="0">
                <a:solidFill>
                  <a:srgbClr val="002060"/>
                </a:solidFill>
              </a:rPr>
              <a:t> 3</a:t>
            </a:r>
            <a:r>
              <a:rPr lang="en-US" sz="3000" dirty="0">
                <a:solidFill>
                  <a:srgbClr val="002060"/>
                </a:solidFill>
              </a:rPr>
              <a:t>: </a:t>
            </a:r>
            <a:r>
              <a:rPr lang="en-US" sz="3000" dirty="0" err="1">
                <a:solidFill>
                  <a:srgbClr val="002060"/>
                </a:solidFill>
              </a:rPr>
              <a:t>Em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cần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làm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gì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để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tham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gia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giao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thông</a:t>
            </a:r>
            <a:r>
              <a:rPr lang="en-US" sz="3000" dirty="0">
                <a:solidFill>
                  <a:srgbClr val="002060"/>
                </a:solidFill>
              </a:rPr>
              <a:t> an </a:t>
            </a:r>
            <a:r>
              <a:rPr lang="en-US" sz="3000" dirty="0" err="1">
                <a:solidFill>
                  <a:srgbClr val="002060"/>
                </a:solidFill>
              </a:rPr>
              <a:t>toàn</a:t>
            </a:r>
            <a:r>
              <a:rPr lang="en-US" sz="3000" dirty="0">
                <a:solidFill>
                  <a:srgbClr val="002060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221056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438150"/>
            <a:ext cx="8991600" cy="9715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1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  <a:r>
              <a:rPr lang="vi-VN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:Tai nạn giao thông </a:t>
            </a:r>
            <a:r>
              <a:rPr lang="vi-VN" sz="3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hậu quả gì 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5442" y="2038350"/>
            <a:ext cx="5842289" cy="261834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 nạn giao thông để lại rất nhiều hậu quả: </a:t>
            </a:r>
            <a:r>
              <a:rPr lang="vi-VN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 thất về người và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(người chết, người bị thương, bị tàn tật, x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trệ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3600" y="1657350"/>
            <a:ext cx="2988310" cy="30581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133350"/>
            <a:ext cx="7543800" cy="685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8600" y="1743075"/>
            <a:ext cx="3993204" cy="28003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nhiều nguyên nhân nhưng chủ yếu là do con người (lái nhanh, vượt ẩu,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chấp hành luật giao thông,...).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472" y="2914650"/>
            <a:ext cx="4392614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1050034"/>
            <a:ext cx="4240212" cy="209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own Arrow 1"/>
          <p:cNvSpPr/>
          <p:nvPr/>
        </p:nvSpPr>
        <p:spPr>
          <a:xfrm>
            <a:off x="2173640" y="1050035"/>
            <a:ext cx="484632" cy="51435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42950"/>
            <a:ext cx="4174293" cy="264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26" y="895350"/>
            <a:ext cx="4073781" cy="282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33400" y="4019550"/>
            <a:ext cx="8229600" cy="6477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 Do ý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tham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gia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giao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thông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gây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ra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 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57350"/>
            <a:ext cx="4191000" cy="302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57350"/>
            <a:ext cx="4191000" cy="302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85800" y="209550"/>
            <a:ext cx="7924800" cy="8799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lũ,sạt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830</Words>
  <Application>Microsoft Office PowerPoint</Application>
  <PresentationFormat>On-screen Show (16:9)</PresentationFormat>
  <Paragraphs>74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Thế nào là tham gia các hoạt động nhân đạo?</dc:title>
  <dc:creator>Windows User</dc:creator>
  <cp:lastModifiedBy>Hương Đào</cp:lastModifiedBy>
  <cp:revision>95</cp:revision>
  <dcterms:created xsi:type="dcterms:W3CDTF">2020-05-28T15:02:00Z</dcterms:created>
  <dcterms:modified xsi:type="dcterms:W3CDTF">2023-03-18T09:07:57Z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1033-11.2.0.9363</vt:lpwstr>
  </property>
</Properties>
</file>