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66" r:id="rId3"/>
    <p:sldId id="280" r:id="rId4"/>
    <p:sldId id="281" r:id="rId5"/>
    <p:sldId id="269" r:id="rId6"/>
    <p:sldId id="267" r:id="rId7"/>
    <p:sldId id="278" r:id="rId8"/>
    <p:sldId id="277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EBD"/>
    <a:srgbClr val="EC8684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79F786-34FD-497E-97E7-798B5D1EEDB6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6F1EA-D867-4E5A-A14F-2B18AECAF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HS đã có thể hiểu phân biệt khổ thơ và câu thơ nên không cần đánh dấu khổ và câu thơ nữa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76A14-814F-4222-B839-5B1267B6E56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GV linh động tổ chức phù hợp với hs của lớp mình dạy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3E71A-2780-41E9-ABC3-0AF5E52EA3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2084-D1DE-4905-980D-994C797DAC62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3D29-CA6D-47C2-A192-26495BF7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3647-BD36-49D6-833C-3C84C62A4E09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9E66D-4B6A-4ED3-AA9E-DB043E631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8D68-EE49-4B16-B567-8E1D2BD531BC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10DCA-CD36-4C2D-A8C0-257A7E0C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7CBB-4E13-4027-9C13-92E092608295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20AC-4AC4-445B-9C9E-7FE802272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9244-05AF-4A18-9DDD-A77ED97FEBC8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5BB6-21A7-4F51-B1BB-0E626AF20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F595-62A2-42B0-A76B-D47C2D5A6355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1EBD0-697B-4616-BCF4-6F1C5818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829-C3DB-4643-8F1C-98B8DBC16FA3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0A0A1-F008-4E64-946B-DACF6D46F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67C2-20D6-40D0-A2F3-4ABFCE660865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E6092-8100-41A4-B13C-01612AB2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3F40-7014-461F-BA48-3F7BADC01739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BE08-A74B-4369-B11D-6454EB31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845D8-D489-4C04-BC9F-FEACB62AC3ED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9CD8-1944-45A1-B1B4-FE89A6A0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0EB1-DC85-4F8F-8782-3C1F7DAE3BEB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C1D65-8168-40B4-B8C4-560C61E61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7700F-ECBD-4C2F-8861-799E7E8B2C76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5598D-DB4E-43AD-8350-2E5775E1B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gif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463" y="-14288"/>
            <a:ext cx="12209463" cy="20716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2863" y="11113"/>
            <a:ext cx="12234863" cy="177641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228600" y="0"/>
            <a:ext cx="1981200" cy="1828800"/>
            <a:chOff x="-2957976" y="-1125796"/>
            <a:chExt cx="2469633" cy="2296731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0511" y="-826742"/>
              <a:ext cx="2067922" cy="19298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433" y="-529682"/>
              <a:ext cx="1824521" cy="15849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609600"/>
            <a:ext cx="1143000" cy="1189038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3367" y="178616"/>
            <a:ext cx="9753600" cy="568909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grpSp>
        <p:nvGrpSpPr>
          <p:cNvPr id="35846" name="Group 11"/>
          <p:cNvGrpSpPr>
            <a:grpSpLocks/>
          </p:cNvGrpSpPr>
          <p:nvPr/>
        </p:nvGrpSpPr>
        <p:grpSpPr bwMode="auto">
          <a:xfrm>
            <a:off x="3200400" y="2971800"/>
            <a:ext cx="8458200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7024" y="966939"/>
              <a:ext cx="1945204" cy="69568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3724" cy="64691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306" y="1023416"/>
              <a:ext cx="5050581" cy="54337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6817" y="282292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5038" y="3081338"/>
            <a:ext cx="7192962" cy="914400"/>
          </a:xfrm>
          <a:prstGeom prst="rect">
            <a:avLst/>
          </a:prstGeom>
          <a:noFill/>
        </p:spPr>
        <p:txBody>
          <a:bodyPr lIns="91391" tIns="45696" rIns="91391" bIns="4569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</a:t>
            </a:r>
          </a:p>
        </p:txBody>
      </p:sp>
      <p:sp>
        <p:nvSpPr>
          <p:cNvPr id="35849" name="TextBox 19"/>
          <p:cNvSpPr txBox="1">
            <a:spLocks noChangeArrowheads="1"/>
          </p:cNvSpPr>
          <p:nvPr/>
        </p:nvSpPr>
        <p:spPr bwMode="auto">
          <a:xfrm>
            <a:off x="2347913" y="2933700"/>
            <a:ext cx="99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Bài</a:t>
            </a:r>
          </a:p>
          <a:p>
            <a:pPr algn="ctr"/>
            <a:r>
              <a:rPr lang="en-US" sz="4800" b="1">
                <a:solidFill>
                  <a:schemeClr val="bg1"/>
                </a:solidFill>
                <a:latin typeface="Arial Rounded MT Bold"/>
                <a:ea typeface="Arial-Rounded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9063" y="1143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842963" y="146050"/>
            <a:ext cx="7234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200" b="1">
                <a:latin typeface="Arial-Rounded"/>
                <a:ea typeface="Arial-Rounded"/>
                <a:cs typeface="Arial-Rounded"/>
              </a:rPr>
              <a:t>Tìm trong khổ thơ đầu những tiếng cùng vần với nhau.</a:t>
            </a: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1219200" y="1219200"/>
            <a:ext cx="5580063" cy="3241675"/>
          </a:xfrm>
          <a:prstGeom prst="wedgeRoundRectCallout">
            <a:avLst>
              <a:gd name="adj1" fmla="val 148787"/>
              <a:gd name="adj2" fmla="val 64644"/>
              <a:gd name="adj3" fmla="val 16667"/>
            </a:avLst>
          </a:prstGeom>
          <a:solidFill>
            <a:srgbClr val="F79646"/>
          </a:solidFill>
          <a:ln w="254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06650" y="1397000"/>
            <a:ext cx="1408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Arial-Rounded"/>
                <a:ea typeface="Arial-Rounded"/>
                <a:cs typeface="Arial-Rounded"/>
              </a:rPr>
              <a:t>dậy </a:t>
            </a:r>
            <a:endParaRPr lang="en-US" sz="480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46563" y="1427163"/>
            <a:ext cx="1441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Arial-Rounded"/>
                <a:ea typeface="Arial-Rounded"/>
                <a:cs typeface="Arial-Rounded"/>
              </a:rPr>
              <a:t>thấy</a:t>
            </a:r>
            <a:endParaRPr lang="en-US" sz="4800">
              <a:latin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4278313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3765550"/>
            <a:ext cx="25098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943600"/>
            <a:ext cx="8493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4713" y="6019800"/>
            <a:ext cx="10763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5367338"/>
            <a:ext cx="9699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06650" y="2316163"/>
            <a:ext cx="16113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Arial-Rounded"/>
                <a:ea typeface="Arial-Rounded"/>
                <a:cs typeface="Arial-Rounded"/>
              </a:rPr>
              <a:t>sáng</a:t>
            </a:r>
            <a:endParaRPr lang="en-US" sz="4800"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246563" y="2297113"/>
            <a:ext cx="18129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Arial-Rounded"/>
                <a:ea typeface="Arial-Rounded"/>
                <a:cs typeface="Arial-Rounded"/>
              </a:rPr>
              <a:t>đang </a:t>
            </a:r>
            <a:endParaRPr lang="en-US" sz="4800"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93963" y="3252788"/>
            <a:ext cx="6937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Arial-Rounded"/>
                <a:ea typeface="Arial-Rounded"/>
                <a:cs typeface="Arial-Rounded"/>
              </a:rPr>
              <a:t>ai</a:t>
            </a:r>
            <a:endParaRPr lang="en-US" sz="4800">
              <a:latin typeface="Calibri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46563" y="3230563"/>
            <a:ext cx="1066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Arial-Rounded"/>
                <a:ea typeface="Arial-Rounded"/>
                <a:cs typeface="Arial-Rounded"/>
              </a:rPr>
              <a:t>bài</a:t>
            </a:r>
            <a:endParaRPr lang="en-US" sz="4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2698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838200" y="-9525"/>
            <a:ext cx="344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600" b="1">
                <a:latin typeface="Arial-Rounded"/>
                <a:ea typeface="Arial-Rounded"/>
                <a:cs typeface="Arial-Rounded"/>
              </a:rPr>
              <a:t>Trả lời câu hỏi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88" y="6188075"/>
            <a:ext cx="9296400" cy="1190625"/>
          </a:xfrm>
          <a:prstGeom prst="rect">
            <a:avLst/>
          </a:prstGeom>
          <a:solidFill>
            <a:schemeClr val="accent6"/>
          </a:solidFill>
        </p:spPr>
        <p:txBody>
          <a:bodyPr lIns="91391" tIns="45696" rIns="91391" bIns="45696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Buổi sáng thức dậy, bé thấy tia nắng ở đâu?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363" y="762000"/>
            <a:ext cx="401955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-Rounded"/>
                <a:ea typeface="Arial-Rounded"/>
                <a:cs typeface="Arial-Rounded"/>
              </a:rPr>
              <a:t>Buổi sáng thức dậy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Bé thấy buồn cười: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Có ai đang nhảy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Một bài vui vui. </a:t>
            </a:r>
          </a:p>
          <a:p>
            <a:endParaRPr lang="en-US" sz="3200">
              <a:latin typeface="Arial-Rounded"/>
              <a:ea typeface="Arial-Rounded"/>
              <a:cs typeface="Arial-Rounded"/>
            </a:endParaRP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Tối đến giờ ngủ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Sực nhớ bé tìm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Tìm tia nắng nhỏ: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Ngủ rồi. Lặng im…</a:t>
            </a:r>
          </a:p>
          <a:p>
            <a:pPr algn="just"/>
            <a:r>
              <a:rPr lang="en-US" sz="2800">
                <a:latin typeface="Arial-Rounded"/>
                <a:ea typeface="Arial-Rounded"/>
                <a:cs typeface="Arial-Rounded"/>
              </a:rPr>
              <a:t>	</a:t>
            </a:r>
          </a:p>
          <a:p>
            <a:pPr algn="just"/>
            <a:r>
              <a:rPr lang="en-US" sz="3200">
                <a:latin typeface="Arial-Rounded"/>
                <a:ea typeface="Arial-Rounded"/>
                <a:cs typeface="Arial-Rounded"/>
              </a:rPr>
              <a:t>     </a:t>
            </a:r>
            <a:endParaRPr lang="en-US" sz="2400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7838" y="762000"/>
            <a:ext cx="4495800" cy="53927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 là tia nắng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trong lòng tay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trên bàn học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trên tán cây.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nằm ngẫm nghĩ: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ngủ ở đâu?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ngủ nhà nắng!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lại gặp nhau.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(Thụy Anh)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410200" y="16764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10200" y="2209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410200" y="2667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988" y="6229350"/>
            <a:ext cx="9296400" cy="641350"/>
          </a:xfrm>
          <a:prstGeom prst="rect">
            <a:avLst/>
          </a:prstGeom>
          <a:solidFill>
            <a:schemeClr val="accent6"/>
          </a:solidFill>
        </p:spPr>
        <p:txBody>
          <a:bodyPr lIns="91391" tIns="45696" rIns="91391" bIns="45696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Theo bé, buổi tối, tia nắng đi đâu?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57200" y="36576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09600" y="41148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9600" y="464820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33400" y="51054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6211888"/>
            <a:ext cx="9296400" cy="641350"/>
          </a:xfrm>
          <a:prstGeom prst="rect">
            <a:avLst/>
          </a:prstGeom>
          <a:solidFill>
            <a:schemeClr val="accent6"/>
          </a:solidFill>
        </p:spPr>
        <p:txBody>
          <a:bodyPr lIns="91391" tIns="45696" rIns="91391" bIns="45696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Theo em nhà nắng ở đâu?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286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/>
      <p:bldP spid="1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9254"/>
          <a:stretch>
            <a:fillRect/>
          </a:stretch>
        </p:blipFill>
        <p:spPr bwMode="auto">
          <a:xfrm>
            <a:off x="6940550" y="4987925"/>
            <a:ext cx="52514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1027113" y="142875"/>
            <a:ext cx="662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200" b="1">
                <a:latin typeface="Arial-Rounded"/>
                <a:ea typeface="Arial-Rounded"/>
                <a:cs typeface="Arial-Rounded"/>
              </a:rPr>
              <a:t>Học thuộc lòng hai khổ thơ  cuối</a:t>
            </a:r>
            <a:endParaRPr lang="en-US" sz="3200" b="1">
              <a:latin typeface="Arial Rounded MT Bold"/>
              <a:ea typeface="Arial-Rounded"/>
              <a:cs typeface="Arial-Rounded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9063" y="68263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7113" y="1219200"/>
            <a:ext cx="6096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Buổi sáng thức dậy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Bé thấy buồn cười: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Có ai đang nhảy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Một bài vui vui. </a:t>
            </a: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Đó là tia nắng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Nhảy trong lòng tay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Nhảy trên bàn học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Nhảy trên tán cây.</a:t>
            </a: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27113" y="1219200"/>
            <a:ext cx="6096000" cy="5940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Buổi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sáng thức dậy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Bé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thấy buồn cười: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Có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ai đang nhảy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Một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bài vui vui. </a:t>
            </a: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Đó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là tia nắng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Nhảy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trong lòng tay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Nhảy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trên bàn học</a:t>
            </a:r>
          </a:p>
          <a:p>
            <a:r>
              <a:rPr lang="en-US" sz="32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Nhảy </a:t>
            </a:r>
            <a:r>
              <a:rPr lang="en-US" sz="3200">
                <a:solidFill>
                  <a:schemeClr val="bg1"/>
                </a:solidFill>
                <a:latin typeface="Arial-Rounded"/>
                <a:ea typeface="Arial-Rounded"/>
                <a:cs typeface="Arial-Rounded"/>
              </a:rPr>
              <a:t>trên tán cây.</a:t>
            </a: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endParaRPr lang="en-US" sz="32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" y="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990600" y="25400"/>
            <a:ext cx="1021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200" b="1">
                <a:latin typeface="Arial-Rounded"/>
                <a:ea typeface="Arial-Rounded"/>
                <a:cs typeface="Arial-Rounded"/>
              </a:rPr>
              <a:t>Vẽ bức tranh ông mặt trời và nói về bức tranh em vẽ</a:t>
            </a:r>
            <a:endParaRPr lang="en-US" sz="3200" b="1">
              <a:latin typeface="Arial Rounded MT Bold"/>
              <a:ea typeface="Arial-Rounded"/>
              <a:cs typeface="Arial-Rounded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210800" y="5181600"/>
            <a:ext cx="1752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2488" y="457200"/>
            <a:ext cx="318611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609600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3"/>
          <p:cNvPicPr>
            <a:picLocks noChangeAspect="1"/>
          </p:cNvPicPr>
          <p:nvPr/>
        </p:nvPicPr>
        <p:blipFill>
          <a:blip r:embed="rId5"/>
          <a:srcRect l="6351" r="4762"/>
          <a:stretch>
            <a:fillRect/>
          </a:stretch>
        </p:blipFill>
        <p:spPr bwMode="auto">
          <a:xfrm>
            <a:off x="76200" y="3425825"/>
            <a:ext cx="35623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4800" y="5410200"/>
            <a:ext cx="2438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813" y="5589588"/>
            <a:ext cx="24384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713" y="4419600"/>
            <a:ext cx="1657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8"/>
          <a:srcRect t="9254"/>
          <a:stretch>
            <a:fillRect/>
          </a:stretch>
        </p:blipFill>
        <p:spPr bwMode="auto">
          <a:xfrm>
            <a:off x="4557713" y="4953000"/>
            <a:ext cx="7634287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9813" y="2540000"/>
            <a:ext cx="30765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8686800" y="5011738"/>
            <a:ext cx="1290638" cy="6794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066213" y="5613400"/>
            <a:ext cx="3125787" cy="1244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57416" y="4717443"/>
            <a:ext cx="3153487" cy="126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Oval 29"/>
          <p:cNvSpPr/>
          <p:nvPr/>
        </p:nvSpPr>
        <p:spPr>
          <a:xfrm rot="211808">
            <a:off x="7854950" y="5684838"/>
            <a:ext cx="3128963" cy="1244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92" name="Picture 30"/>
          <p:cNvPicPr>
            <a:picLocks noChangeAspect="1"/>
          </p:cNvPicPr>
          <p:nvPr/>
        </p:nvPicPr>
        <p:blipFill>
          <a:blip r:embed="rId11"/>
          <a:srcRect l="13333" t="15556" r="13333" b="8888"/>
          <a:stretch>
            <a:fillRect/>
          </a:stretch>
        </p:blipFill>
        <p:spPr bwMode="auto">
          <a:xfrm>
            <a:off x="6845300" y="277813"/>
            <a:ext cx="5664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84181">
            <a:off x="8285163" y="3384550"/>
            <a:ext cx="43068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3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01013" y="5894388"/>
            <a:ext cx="24384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5" name="Picture 3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0963" y="5410200"/>
            <a:ext cx="24384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6" name="Picture 3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0713" y="5341938"/>
            <a:ext cx="24384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84938" y="4419600"/>
            <a:ext cx="297815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8" name="Picture 27"/>
          <p:cNvPicPr>
            <a:picLocks noChangeAspect="1"/>
          </p:cNvPicPr>
          <p:nvPr/>
        </p:nvPicPr>
        <p:blipFill>
          <a:blip r:embed="rId14"/>
          <a:srcRect l="24634" t="5096" r="23659" b="6277"/>
          <a:stretch>
            <a:fillRect/>
          </a:stretch>
        </p:blipFill>
        <p:spPr bwMode="auto">
          <a:xfrm>
            <a:off x="5989638" y="40735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9" name="Picture 35"/>
          <p:cNvPicPr>
            <a:picLocks noChangeAspect="1"/>
          </p:cNvPicPr>
          <p:nvPr/>
        </p:nvPicPr>
        <p:blipFill>
          <a:blip r:embed="rId15"/>
          <a:srcRect l="18781" t="4897" r="19757" b="4897"/>
          <a:stretch>
            <a:fillRect/>
          </a:stretch>
        </p:blipFill>
        <p:spPr bwMode="auto">
          <a:xfrm>
            <a:off x="3011488" y="3594100"/>
            <a:ext cx="10382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0" name="Picture 3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71938" y="4268788"/>
            <a:ext cx="13208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 t="21635"/>
          <a:stretch>
            <a:fillRect/>
          </a:stretch>
        </p:blipFill>
        <p:spPr bwMode="auto">
          <a:xfrm>
            <a:off x="304800" y="152400"/>
            <a:ext cx="11582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063" y="104775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838200" y="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600" b="1"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7100" y="409575"/>
            <a:ext cx="49911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Arial-Rounded"/>
                <a:ea typeface="Arial-Rounded"/>
                <a:cs typeface="Arial-Rounded"/>
              </a:rPr>
              <a:t>Tia nắng đi đâu</a:t>
            </a:r>
          </a:p>
          <a:p>
            <a:pPr algn="just"/>
            <a:r>
              <a:rPr lang="en-US" sz="3600">
                <a:latin typeface="Arial-Rounded"/>
                <a:ea typeface="Arial-Rounded"/>
                <a:cs typeface="Arial-Rounded"/>
              </a:rPr>
              <a:t>	</a:t>
            </a:r>
          </a:p>
          <a:p>
            <a:pPr algn="just"/>
            <a:r>
              <a:rPr lang="en-US" sz="3200">
                <a:latin typeface="Arial-Rounded"/>
                <a:ea typeface="Arial-Rounded"/>
                <a:cs typeface="Arial-Rounded"/>
              </a:rPr>
              <a:t>     </a:t>
            </a:r>
            <a:endParaRPr lang="en-US" sz="2400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7600" y="1344613"/>
            <a:ext cx="4017963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-Rounded"/>
                <a:ea typeface="Arial-Rounded"/>
                <a:cs typeface="Arial-Rounded"/>
              </a:rPr>
              <a:t>Buổi sáng thức dậy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Bé thấy buồn cười: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Có ai đang nhảy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Một bài vui vui. </a:t>
            </a:r>
          </a:p>
          <a:p>
            <a:endParaRPr lang="en-US" sz="3200">
              <a:latin typeface="Arial-Rounded"/>
              <a:ea typeface="Arial-Rounded"/>
              <a:cs typeface="Arial-Rounded"/>
            </a:endParaRP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Tối đến giờ ngủ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Sực nhớ bé tìm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Tìm tia nắng nhỏ: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Ngủ rồi. Lặng im…</a:t>
            </a:r>
          </a:p>
          <a:p>
            <a:pPr algn="just"/>
            <a:r>
              <a:rPr lang="en-US" sz="2800">
                <a:latin typeface="Arial-Rounded"/>
                <a:ea typeface="Arial-Rounded"/>
                <a:cs typeface="Arial-Rounded"/>
              </a:rPr>
              <a:t>	</a:t>
            </a:r>
          </a:p>
          <a:p>
            <a:pPr algn="just"/>
            <a:r>
              <a:rPr lang="en-US" sz="3200">
                <a:latin typeface="Arial-Rounded"/>
                <a:ea typeface="Arial-Rounded"/>
                <a:cs typeface="Arial-Rounded"/>
              </a:rPr>
              <a:t>     </a:t>
            </a:r>
            <a:endParaRPr lang="en-US" sz="2400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1284288"/>
            <a:ext cx="4267200" cy="5392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 là tia nắng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trong lòng tay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trên bàn học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trên tán cây.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nằm ngẫm nghĩ: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ngủ ở đâu?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ngủ nhà nắng!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lại gặp nhau.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(Thụy Anh)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0550" y="134461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(1)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12192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(2)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1188" y="3671888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(3)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flipH="1">
            <a:off x="6172200" y="37338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(4)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3352800" y="5772150"/>
            <a:ext cx="2659063" cy="730250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20988" y="382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063" y="104775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838200" y="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600" b="1"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67100" y="409575"/>
            <a:ext cx="49911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Arial-Rounded"/>
                <a:ea typeface="Arial-Rounded"/>
                <a:cs typeface="Arial-Rounded"/>
              </a:rPr>
              <a:t>Tia nắng đi đâu</a:t>
            </a:r>
          </a:p>
          <a:p>
            <a:pPr algn="just"/>
            <a:r>
              <a:rPr lang="en-US" sz="3600">
                <a:latin typeface="Arial-Rounded"/>
                <a:ea typeface="Arial-Rounded"/>
                <a:cs typeface="Arial-Rounded"/>
              </a:rPr>
              <a:t>	</a:t>
            </a:r>
          </a:p>
          <a:p>
            <a:pPr algn="just"/>
            <a:r>
              <a:rPr lang="en-US" sz="3200">
                <a:latin typeface="Arial-Rounded"/>
                <a:ea typeface="Arial-Rounded"/>
                <a:cs typeface="Arial-Rounded"/>
              </a:rPr>
              <a:t>     </a:t>
            </a:r>
            <a:endParaRPr lang="en-US" sz="2400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7600" y="1344613"/>
            <a:ext cx="4017963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-Rounded"/>
                <a:ea typeface="Arial-Rounded"/>
                <a:cs typeface="Arial-Rounded"/>
              </a:rPr>
              <a:t>Buổi sáng thức dậy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Bé thấy buồn cười: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Có ai đang nhảy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Một bài vui vui. </a:t>
            </a:r>
          </a:p>
          <a:p>
            <a:endParaRPr lang="en-US" sz="3200">
              <a:latin typeface="Arial-Rounded"/>
              <a:ea typeface="Arial-Rounded"/>
              <a:cs typeface="Arial-Rounded"/>
            </a:endParaRP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Tối đến giờ ngủ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Sực nhớ bé tìm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Tìm tia nắng nhỏ:</a:t>
            </a:r>
          </a:p>
          <a:p>
            <a:r>
              <a:rPr lang="en-US" sz="3200">
                <a:latin typeface="Arial-Rounded"/>
                <a:ea typeface="Arial-Rounded"/>
                <a:cs typeface="Arial-Rounded"/>
              </a:rPr>
              <a:t>Ngủ rồi. Lặng im…</a:t>
            </a:r>
          </a:p>
          <a:p>
            <a:pPr algn="just"/>
            <a:r>
              <a:rPr lang="en-US" sz="2800">
                <a:latin typeface="Arial-Rounded"/>
                <a:ea typeface="Arial-Rounded"/>
                <a:cs typeface="Arial-Rounded"/>
              </a:rPr>
              <a:t>	</a:t>
            </a:r>
          </a:p>
          <a:p>
            <a:pPr algn="just"/>
            <a:r>
              <a:rPr lang="en-US" sz="3200">
                <a:latin typeface="Arial-Rounded"/>
                <a:ea typeface="Arial-Rounded"/>
                <a:cs typeface="Arial-Rounded"/>
              </a:rPr>
              <a:t>     </a:t>
            </a:r>
            <a:endParaRPr lang="en-US" sz="2400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1284288"/>
            <a:ext cx="4267200" cy="53927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 là tia nắng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trong lòng tay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trên bàn học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trên tán cây.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nằm ngẫm nghĩ: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ngủ ở đâu?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ngủ nhà nắng!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lại gặp nhau.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(Thụy Anh)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0550" y="1344613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(1)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12192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(2)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1188" y="3671888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(3)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flipH="1">
            <a:off x="6172200" y="37338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(4)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20988" y="382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90600" y="6172200"/>
            <a:ext cx="6419850" cy="457200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 lần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0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0963" y="153988"/>
            <a:ext cx="4313237" cy="762000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 t="21635"/>
          <a:stretch>
            <a:fillRect/>
          </a:stretch>
        </p:blipFill>
        <p:spPr bwMode="auto">
          <a:xfrm>
            <a:off x="7010400" y="-14288"/>
            <a:ext cx="51816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00200" y="2819400"/>
            <a:ext cx="9485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sực nhớ</a:t>
            </a:r>
            <a:r>
              <a:rPr lang="vi-VN" sz="3600" i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:</a:t>
            </a:r>
            <a:r>
              <a:rPr lang="vi-VN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 đột ngột, bỗng nhiên nhớ ra đi</a:t>
            </a:r>
            <a:r>
              <a:rPr lang="en-US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ề</a:t>
            </a:r>
            <a:r>
              <a:rPr lang="vi-VN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u gì; </a:t>
            </a:r>
            <a:endParaRPr lang="en-US" sz="3600">
              <a:solidFill>
                <a:srgbClr val="000000"/>
              </a:solidFill>
              <a:latin typeface="Arial-Rounded"/>
              <a:ea typeface="Arial-Rounded"/>
              <a:cs typeface="Arial-Rounded"/>
            </a:endParaRPr>
          </a:p>
          <a:p>
            <a:r>
              <a:rPr lang="vi-VN" sz="3600" i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ngẫm nghĩ</a:t>
            </a:r>
            <a:r>
              <a:rPr lang="vi-VN" sz="3600" i="1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:</a:t>
            </a:r>
            <a:r>
              <a:rPr lang="vi-VN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 nghĩ kĩ và lâu</a:t>
            </a:r>
            <a:endParaRPr lang="en-US" sz="360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11223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200" y="5410200"/>
            <a:ext cx="1103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3" y="277813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9"/>
          <p:cNvPicPr>
            <a:picLocks noChangeAspect="1"/>
          </p:cNvPicPr>
          <p:nvPr/>
        </p:nvPicPr>
        <p:blipFill>
          <a:blip r:embed="rId5"/>
          <a:srcRect l="69597" t="35257" b="33263"/>
          <a:stretch>
            <a:fillRect/>
          </a:stretch>
        </p:blipFill>
        <p:spPr bwMode="auto">
          <a:xfrm>
            <a:off x="4883150" y="4762500"/>
            <a:ext cx="1250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3"/>
          <p:cNvSpPr txBox="1">
            <a:spLocks noChangeArrowheads="1"/>
          </p:cNvSpPr>
          <p:nvPr/>
        </p:nvSpPr>
        <p:spPr bwMode="auto">
          <a:xfrm>
            <a:off x="838200" y="87313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600" b="1"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sp>
        <p:nvSpPr>
          <p:cNvPr id="5" name="Oval 4"/>
          <p:cNvSpPr/>
          <p:nvPr/>
        </p:nvSpPr>
        <p:spPr>
          <a:xfrm>
            <a:off x="119063" y="104775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04775"/>
            <a:ext cx="35544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998538"/>
            <a:ext cx="41703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3" y="998538"/>
            <a:ext cx="60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3788" y="998538"/>
            <a:ext cx="71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2750" y="3417888"/>
            <a:ext cx="65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7763" y="3470275"/>
            <a:ext cx="65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9388" y="973138"/>
            <a:ext cx="477361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57263" y="6151563"/>
            <a:ext cx="6419850" cy="457200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 lần 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7263" y="6089650"/>
            <a:ext cx="6419850" cy="579438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mấy khổ thơ?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533400"/>
            <a:ext cx="527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46688" y="542925"/>
            <a:ext cx="527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3" y="2971800"/>
            <a:ext cx="527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9388" y="2971800"/>
            <a:ext cx="527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290638" y="6089650"/>
            <a:ext cx="6096000" cy="579438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khổ thơ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52400"/>
            <a:ext cx="6096000" cy="579438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khổ thơ</a:t>
            </a:r>
          </a:p>
        </p:txBody>
      </p:sp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2819400" y="2133600"/>
            <a:ext cx="6096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Arial-Rounded"/>
                <a:ea typeface="Arial-Rounded"/>
                <a:cs typeface="Arial-Rounded"/>
              </a:rPr>
              <a:t>Buổi sáng thức dậy</a:t>
            </a:r>
          </a:p>
          <a:p>
            <a:r>
              <a:rPr lang="en-US" sz="3600">
                <a:latin typeface="Arial-Rounded"/>
                <a:ea typeface="Arial-Rounded"/>
                <a:cs typeface="Arial-Rounded"/>
              </a:rPr>
              <a:t>Bé thấy buồn cười:</a:t>
            </a:r>
          </a:p>
          <a:p>
            <a:r>
              <a:rPr lang="en-US" sz="3600">
                <a:latin typeface="Arial-Rounded"/>
                <a:ea typeface="Arial-Rounded"/>
                <a:cs typeface="Arial-Rounded"/>
              </a:rPr>
              <a:t>Có ai đang nhảy</a:t>
            </a:r>
          </a:p>
          <a:p>
            <a:r>
              <a:rPr lang="en-US" sz="3600">
                <a:latin typeface="Arial-Rounded"/>
                <a:ea typeface="Arial-Rounded"/>
                <a:cs typeface="Arial-Rounded"/>
              </a:rPr>
              <a:t>Một bài vui vui.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9200" y="2133600"/>
            <a:ext cx="58738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86600" y="2286000"/>
            <a:ext cx="123825" cy="4778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934200" y="2209800"/>
            <a:ext cx="158750" cy="519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2743200"/>
            <a:ext cx="0" cy="503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858000" y="28194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934200" y="2819400"/>
            <a:ext cx="122238" cy="481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38600" y="3200400"/>
            <a:ext cx="76200" cy="52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324600" y="3429000"/>
            <a:ext cx="18415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203950" y="3417888"/>
            <a:ext cx="18415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19600" y="3886200"/>
            <a:ext cx="76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096000" y="3962400"/>
            <a:ext cx="18415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19800" y="3962400"/>
            <a:ext cx="18415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4047" name="Picture 38"/>
          <p:cNvPicPr>
            <a:picLocks noChangeAspect="1" noChangeArrowheads="1"/>
          </p:cNvPicPr>
          <p:nvPr/>
        </p:nvPicPr>
        <p:blipFill>
          <a:blip r:embed="rId2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3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277813"/>
            <a:ext cx="2152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2960688"/>
            <a:ext cx="25098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553075"/>
            <a:ext cx="9699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6613" y="4921250"/>
            <a:ext cx="9667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Picture 4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5450" y="5553075"/>
            <a:ext cx="9699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9063" y="104775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990600" y="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600" b="1"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8538"/>
            <a:ext cx="41703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9388" y="973138"/>
            <a:ext cx="477361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04775"/>
            <a:ext cx="35544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863" y="998538"/>
            <a:ext cx="60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0" y="3417888"/>
            <a:ext cx="65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03788" y="998538"/>
            <a:ext cx="71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7763" y="3470275"/>
            <a:ext cx="65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33500" y="6003925"/>
            <a:ext cx="6096000" cy="579438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nhóm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3500" y="6003925"/>
            <a:ext cx="6096000" cy="579438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Đọc nhóm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21635"/>
          <a:stretch>
            <a:fillRect/>
          </a:stretch>
        </p:blipFill>
        <p:spPr bwMode="auto">
          <a:xfrm>
            <a:off x="8153400" y="-14288"/>
            <a:ext cx="40386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9063" y="104775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838200" y="87313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6" rIns="91391" bIns="45696">
            <a:spAutoFit/>
          </a:bodyPr>
          <a:lstStyle/>
          <a:p>
            <a:pPr algn="just"/>
            <a:r>
              <a:rPr lang="en-US" sz="3600" b="1"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pic>
        <p:nvPicPr>
          <p:cNvPr id="4608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998538"/>
            <a:ext cx="60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3417888"/>
            <a:ext cx="65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3788" y="998538"/>
            <a:ext cx="71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7763" y="3470275"/>
            <a:ext cx="65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288" y="985838"/>
            <a:ext cx="417036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9388" y="973138"/>
            <a:ext cx="477361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17700" y="5835650"/>
            <a:ext cx="6096000" cy="579438"/>
          </a:xfrm>
          <a:prstGeom prst="rect">
            <a:avLst/>
          </a:prstGeom>
          <a:solidFill>
            <a:schemeClr val="accent6"/>
          </a:solidFill>
        </p:spPr>
        <p:txBody>
          <a:bodyPr lIns="91403" tIns="45702" rIns="91403" bIns="4570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46091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84463" y="104775"/>
            <a:ext cx="3556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575</Words>
  <Application>Microsoft Office PowerPoint</Application>
  <PresentationFormat>Widescreen</PresentationFormat>
  <Paragraphs>152</Paragraphs>
  <Slides>13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GIÚP MẸ THU HOẠCH TRỨNG GÀ</dc:title>
  <dc:creator>Windows User</dc:creator>
  <cp:lastModifiedBy> </cp:lastModifiedBy>
  <cp:revision>75</cp:revision>
  <dcterms:created xsi:type="dcterms:W3CDTF">2020-04-27T04:31:41Z</dcterms:created>
  <dcterms:modified xsi:type="dcterms:W3CDTF">2022-04-23T08:05:30Z</dcterms:modified>
</cp:coreProperties>
</file>