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48"/>
  </p:notesMasterIdLst>
  <p:sldIdLst>
    <p:sldId id="363" r:id="rId4"/>
    <p:sldId id="331" r:id="rId5"/>
    <p:sldId id="332" r:id="rId6"/>
    <p:sldId id="333" r:id="rId7"/>
    <p:sldId id="259" r:id="rId8"/>
    <p:sldId id="361" r:id="rId9"/>
    <p:sldId id="261" r:id="rId10"/>
    <p:sldId id="268" r:id="rId11"/>
    <p:sldId id="270" r:id="rId12"/>
    <p:sldId id="271" r:id="rId13"/>
    <p:sldId id="317" r:id="rId14"/>
    <p:sldId id="318" r:id="rId15"/>
    <p:sldId id="319" r:id="rId16"/>
    <p:sldId id="321" r:id="rId17"/>
    <p:sldId id="353" r:id="rId18"/>
    <p:sldId id="354" r:id="rId19"/>
    <p:sldId id="335" r:id="rId20"/>
    <p:sldId id="274" r:id="rId21"/>
    <p:sldId id="282" r:id="rId22"/>
    <p:sldId id="275" r:id="rId23"/>
    <p:sldId id="315" r:id="rId24"/>
    <p:sldId id="316" r:id="rId25"/>
    <p:sldId id="336" r:id="rId26"/>
    <p:sldId id="323" r:id="rId27"/>
    <p:sldId id="337" r:id="rId28"/>
    <p:sldId id="285" r:id="rId29"/>
    <p:sldId id="324" r:id="rId30"/>
    <p:sldId id="325" r:id="rId31"/>
    <p:sldId id="326" r:id="rId32"/>
    <p:sldId id="327" r:id="rId33"/>
    <p:sldId id="328" r:id="rId34"/>
    <p:sldId id="329" r:id="rId35"/>
    <p:sldId id="356" r:id="rId36"/>
    <p:sldId id="340" r:id="rId37"/>
    <p:sldId id="342" r:id="rId38"/>
    <p:sldId id="343" r:id="rId39"/>
    <p:sldId id="357" r:id="rId40"/>
    <p:sldId id="359" r:id="rId41"/>
    <p:sldId id="347" r:id="rId42"/>
    <p:sldId id="348" r:id="rId43"/>
    <p:sldId id="349" r:id="rId44"/>
    <p:sldId id="350" r:id="rId45"/>
    <p:sldId id="351" r:id="rId46"/>
    <p:sldId id="309" r:id="rId47"/>
  </p:sldIdLst>
  <p:sldSz cx="12192000" cy="6858000"/>
  <p:notesSz cx="6858000" cy="9144000"/>
  <p:embeddedFontLst>
    <p:embeddedFont>
      <p:font typeface="#9Slide03 AmpleSoft Bold" panose="020B0604020202020204" charset="0"/>
      <p:regular r:id="rId49"/>
    </p:embeddedFont>
    <p:embeddedFont>
      <p:font typeface="#9Slide03 Arima Madurai Black" panose="020B0604020202020204" charset="0"/>
      <p:bold r:id="rId50"/>
    </p:embeddedFont>
    <p:embeddedFont>
      <p:font typeface="Baloo 2 SemiBold" panose="020B0604020202020204" charset="0"/>
      <p:bold r:id="rId51"/>
    </p:embeddedFont>
    <p:embeddedFont>
      <p:font typeface="Calibri" panose="020F0502020204030204" pitchFamily="34" charset="0"/>
      <p:regular r:id="rId52"/>
      <p:bold r:id="rId53"/>
      <p:italic r:id="rId54"/>
      <p:boldItalic r:id="rId55"/>
    </p:embeddedFont>
    <p:embeddedFont>
      <p:font typeface="KaiTi" panose="02010609060101010101" pitchFamily="49" charset="-122"/>
      <p:regular r:id="rId56"/>
    </p:embeddedFont>
    <p:embeddedFont>
      <p:font typeface="Nunito" pitchFamily="2" charset="0"/>
      <p:regular r:id="rId57"/>
      <p:bold r:id="rId58"/>
      <p:italic r:id="rId59"/>
      <p:boldItalic r:id="rId60"/>
    </p:embeddedFont>
    <p:embeddedFont>
      <p:font typeface="Nunito Black" pitchFamily="2" charset="0"/>
      <p:bold r:id="rId61"/>
      <p:boldItalic r:id="rId62"/>
    </p:embeddedFont>
    <p:embeddedFont>
      <p:font typeface="Open Sans" panose="020B0606030504020204" pitchFamily="34" charset="0"/>
      <p:regular r:id="rId63"/>
      <p:bold r:id="rId64"/>
      <p:italic r:id="rId65"/>
      <p:boldItalic r:id="rId66"/>
    </p:embeddedFont>
    <p:embeddedFont>
      <p:font typeface="Open Sans Extrabold" panose="020B0906030804020204" pitchFamily="34" charset="0"/>
      <p:bold r:id="rId67"/>
      <p:boldItalic r:id="rId68"/>
    </p:embeddedFont>
    <p:embeddedFont>
      <p:font typeface="Sigmar One" panose="00000500000000000000" pitchFamily="2" charset="0"/>
      <p:regular r:id="rId69"/>
    </p:embeddedFont>
    <p:embeddedFont>
      <p:font typeface="SimSun" panose="02010600030101010101" pitchFamily="2" charset="-122"/>
      <p:regular r:id="rId70"/>
    </p:embeddedFont>
    <p:embeddedFont>
      <p:font typeface="Sriracha" panose="020B0604020202020204" charset="-34"/>
      <p:regular r:id="rId71"/>
    </p:embeddedFont>
    <p:embeddedFont>
      <p:font typeface="Tahoma" panose="020B0604030504040204" pitchFamily="34" charset="0"/>
      <p:regular r:id="rId72"/>
      <p:bold r:id="rId7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036119"/>
    <a:srgbClr val="06C233"/>
    <a:srgbClr val="CCFF66"/>
    <a:srgbClr val="CCFF33"/>
    <a:srgbClr val="FFFF99"/>
    <a:srgbClr val="ADE6F7"/>
    <a:srgbClr val="14960A"/>
    <a:srgbClr val="14F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9" d="100"/>
          <a:sy n="79" d="100"/>
        </p:scale>
        <p:origin x="101" y="115"/>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F8DF4-D804-4725-BADA-67CA1B67267E}"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B0917-67E2-48A5-9499-0E8EFE7EF306}" type="slidenum">
              <a:rPr lang="en-US" smtClean="0"/>
              <a:t>‹#›</a:t>
            </a:fld>
            <a:endParaRPr lang="en-US"/>
          </a:p>
        </p:txBody>
      </p:sp>
    </p:spTree>
    <p:extLst>
      <p:ext uri="{BB962C8B-B14F-4D97-AF65-F5344CB8AC3E}">
        <p14:creationId xmlns:p14="http://schemas.microsoft.com/office/powerpoint/2010/main" val="257978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45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3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532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65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769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161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5369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22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4948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367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416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46487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1051466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2588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72434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363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6320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98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525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182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77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677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201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8902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585689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329583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581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15433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jp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3.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7.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26">
            <a:extLst>
              <a:ext uri="{FF2B5EF4-FFF2-40B4-BE49-F238E27FC236}">
                <a16:creationId xmlns:a16="http://schemas.microsoft.com/office/drawing/2014/main" id="{5CA97D5C-A2FE-FA8F-54E5-BED3CE926F02}"/>
              </a:ext>
            </a:extLst>
          </p:cNvPr>
          <p:cNvSpPr/>
          <p:nvPr/>
        </p:nvSpPr>
        <p:spPr>
          <a:xfrm>
            <a:off x="990600" y="838200"/>
            <a:ext cx="9740444"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Thứ</a:t>
            </a:r>
            <a:r>
              <a:rPr kumimoji="0" lang="en-US" altLang="zh-CN" sz="4000" b="1" i="1" u="none" strike="noStrike" kern="1200" cap="none" spc="0" normalizeH="0" baseline="0" noProof="0" dirty="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 … </a:t>
            </a:r>
            <a:r>
              <a:rPr kumimoji="0" lang="en-US" altLang="zh-CN" sz="4000" b="1" i="1" u="none" strike="noStrike" kern="1200" cap="none" spc="0" normalizeH="0" baseline="0" noProof="0" dirty="0" err="1">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ngày</a:t>
            </a:r>
            <a:r>
              <a:rPr kumimoji="0" lang="en-US" altLang="zh-CN" sz="4000" b="1" i="1" u="none" strike="noStrike" kern="1200" cap="none" spc="0" normalizeH="0" baseline="0" noProof="0" dirty="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a:t>
            </a:r>
            <a:r>
              <a:rPr kumimoji="0" lang="en-US" altLang="zh-CN" sz="4000" b="1" i="1" u="none" strike="noStrike" kern="1200" cap="none" spc="0" normalizeH="0" baseline="0" noProof="0" dirty="0" err="1">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tháng</a:t>
            </a:r>
            <a:r>
              <a:rPr kumimoji="0" lang="en-US" altLang="zh-CN" sz="4000" b="1" i="1" u="none" strike="noStrike" kern="1200" cap="none" spc="0" normalizeH="0" baseline="0" noProof="0" dirty="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a:t>
            </a:r>
            <a:r>
              <a:rPr kumimoji="0" lang="en-US" altLang="zh-CN" sz="4000" b="1" i="1" u="none" strike="noStrike" kern="1200" cap="none" spc="0" normalizeH="0" baseline="0" noProof="0" dirty="0" err="1">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năm</a:t>
            </a:r>
            <a:r>
              <a:rPr kumimoji="0" lang="en-US" altLang="zh-CN" sz="4000" b="1" i="1" u="none" strike="noStrike" kern="1200" cap="none" spc="0" normalizeH="0" baseline="0" noProof="0" dirty="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 2022</a:t>
            </a:r>
            <a:endParaRPr kumimoji="0" lang="zh-CN" altLang="en-US" sz="4000" b="1" i="1" u="none" strike="noStrike" kern="1200" cap="none" spc="0" normalizeH="0" baseline="0" noProof="0" dirty="0">
              <a:ln>
                <a:noFill/>
              </a:ln>
              <a:solidFill>
                <a:srgbClr val="FF0000"/>
              </a:solidFill>
              <a:effectLst/>
              <a:uLnTx/>
              <a:uFillTx/>
              <a:latin typeface="Nunito Black" pitchFamily="2" charset="0"/>
              <a:ea typeface="宋体" panose="02010600030101010101" pitchFamily="2" charset="-122"/>
              <a:cs typeface="Open Sans" panose="020B0606030504020204" pitchFamily="34" charset="0"/>
              <a:sym typeface="+mn-lt"/>
            </a:endParaRPr>
          </a:p>
        </p:txBody>
      </p:sp>
      <p:sp>
        <p:nvSpPr>
          <p:cNvPr id="3" name="TextBox 29">
            <a:extLst>
              <a:ext uri="{FF2B5EF4-FFF2-40B4-BE49-F238E27FC236}">
                <a16:creationId xmlns:a16="http://schemas.microsoft.com/office/drawing/2014/main" id="{D26C7C90-12CE-AF3C-39A2-C4BC699E6080}"/>
              </a:ext>
            </a:extLst>
          </p:cNvPr>
          <p:cNvSpPr txBox="1"/>
          <p:nvPr/>
        </p:nvSpPr>
        <p:spPr>
          <a:xfrm>
            <a:off x="1639844" y="1564929"/>
            <a:ext cx="8912311" cy="820738"/>
          </a:xfrm>
          <a:prstGeom prst="rect">
            <a:avLst/>
          </a:prstGeom>
        </p:spPr>
        <p:txBody>
          <a:bodyPr lIns="0" tIns="0" rIns="0" bIns="0" rtlCol="0" anchor="t">
            <a:spAutoFit/>
          </a:bodyPr>
          <a:lstStyle/>
          <a:p>
            <a:pPr algn="ctr">
              <a:lnSpc>
                <a:spcPts val="6400"/>
              </a:lnSpc>
              <a:spcBef>
                <a:spcPct val="0"/>
              </a:spcBef>
            </a:pPr>
            <a:r>
              <a:rPr lang="en-US" sz="5334" b="1" spc="-133" dirty="0" err="1">
                <a:solidFill>
                  <a:srgbClr val="73C532"/>
                </a:solidFill>
                <a:latin typeface="Nunito Black" pitchFamily="2" charset="0"/>
              </a:rPr>
              <a:t>Tiếng</a:t>
            </a:r>
            <a:r>
              <a:rPr lang="en-US" sz="5334" b="1" spc="-133" dirty="0">
                <a:solidFill>
                  <a:srgbClr val="73C532"/>
                </a:solidFill>
                <a:latin typeface="Nunito Black" pitchFamily="2" charset="0"/>
              </a:rPr>
              <a:t> </a:t>
            </a:r>
            <a:r>
              <a:rPr lang="en-US" sz="5334" b="1" spc="-133" dirty="0" err="1">
                <a:solidFill>
                  <a:srgbClr val="73C532"/>
                </a:solidFill>
                <a:latin typeface="Nunito Black" pitchFamily="2" charset="0"/>
              </a:rPr>
              <a:t>Việt</a:t>
            </a:r>
            <a:endParaRPr lang="en-US" sz="5334" b="1" spc="-133" dirty="0">
              <a:solidFill>
                <a:srgbClr val="73C532"/>
              </a:solidFill>
              <a:latin typeface="Nunito Black" pitchFamily="2" charset="0"/>
            </a:endParaRPr>
          </a:p>
        </p:txBody>
      </p:sp>
      <p:sp>
        <p:nvSpPr>
          <p:cNvPr id="4" name="TextBox 29">
            <a:extLst>
              <a:ext uri="{FF2B5EF4-FFF2-40B4-BE49-F238E27FC236}">
                <a16:creationId xmlns:a16="http://schemas.microsoft.com/office/drawing/2014/main" id="{8A5E1746-EA35-610A-89FB-46B119122031}"/>
              </a:ext>
            </a:extLst>
          </p:cNvPr>
          <p:cNvSpPr txBox="1"/>
          <p:nvPr/>
        </p:nvSpPr>
        <p:spPr>
          <a:xfrm>
            <a:off x="1670648" y="2630108"/>
            <a:ext cx="8912311" cy="820738"/>
          </a:xfrm>
          <a:prstGeom prst="rect">
            <a:avLst/>
          </a:prstGeom>
        </p:spPr>
        <p:txBody>
          <a:bodyPr lIns="0" tIns="0" rIns="0" bIns="0" rtlCol="0" anchor="t">
            <a:spAutoFit/>
          </a:bodyPr>
          <a:lstStyle/>
          <a:p>
            <a:pPr algn="ctr">
              <a:lnSpc>
                <a:spcPts val="6400"/>
              </a:lnSpc>
              <a:spcBef>
                <a:spcPct val="0"/>
              </a:spcBef>
            </a:pPr>
            <a:r>
              <a:rPr lang="en-US" sz="5334" b="1" spc="-133">
                <a:solidFill>
                  <a:srgbClr val="036119"/>
                </a:solidFill>
                <a:latin typeface="Sriracha"/>
              </a:rPr>
              <a:t>BÀI 7: MÙA HÈ LẤP LÁNH</a:t>
            </a:r>
            <a:endParaRPr lang="en-US" sz="5334" b="1" spc="-133" dirty="0">
              <a:solidFill>
                <a:srgbClr val="036119"/>
              </a:solidFill>
              <a:latin typeface="Sriracha"/>
            </a:endParaRPr>
          </a:p>
        </p:txBody>
      </p:sp>
    </p:spTree>
    <p:extLst>
      <p:ext uri="{BB962C8B-B14F-4D97-AF65-F5344CB8AC3E}">
        <p14:creationId xmlns:p14="http://schemas.microsoft.com/office/powerpoint/2010/main" val="141942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880E0-8BB0-5B02-CB07-C4FF06E2027D}"/>
              </a:ext>
            </a:extLst>
          </p:cNvPr>
          <p:cNvPicPr>
            <a:picLocks noChangeAspect="1"/>
          </p:cNvPicPr>
          <p:nvPr/>
        </p:nvPicPr>
        <p:blipFill>
          <a:blip r:embed="rId3"/>
          <a:stretch>
            <a:fillRect/>
          </a:stretch>
        </p:blipFill>
        <p:spPr>
          <a:xfrm>
            <a:off x="3886200" y="990600"/>
            <a:ext cx="8305800" cy="5867400"/>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0" y="24063"/>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52400" y="2514600"/>
            <a:ext cx="3886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06C233"/>
                </a:solidFill>
                <a:latin typeface="Nunito Black" pitchFamily="2" charset="0"/>
                <a:cs typeface="Baloo 2 SemiBold" pitchFamily="2" charset="0"/>
              </a:rPr>
              <a:t>Ngắt</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nghỉ</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theo</a:t>
            </a:r>
            <a:r>
              <a:rPr lang="en-US" sz="2800" dirty="0">
                <a:solidFill>
                  <a:srgbClr val="06C233"/>
                </a:solidFill>
                <a:latin typeface="Nunito Black" pitchFamily="2" charset="0"/>
                <a:cs typeface="Baloo 2 SemiBold" pitchFamily="2" charset="0"/>
              </a:rPr>
              <a:t> </a:t>
            </a:r>
            <a:r>
              <a:rPr lang="en-US" sz="2800" err="1">
                <a:solidFill>
                  <a:srgbClr val="06C233"/>
                </a:solidFill>
                <a:latin typeface="Nunito Black" pitchFamily="2" charset="0"/>
                <a:cs typeface="Baloo 2 SemiBold" pitchFamily="2" charset="0"/>
              </a:rPr>
              <a:t>đúng</a:t>
            </a:r>
            <a:r>
              <a:rPr lang="en-US" sz="2800">
                <a:solidFill>
                  <a:srgbClr val="06C233"/>
                </a:solidFill>
                <a:latin typeface="Nunito Black" pitchFamily="2" charset="0"/>
                <a:cs typeface="Baloo 2 SemiBold" pitchFamily="2" charset="0"/>
              </a:rPr>
              <a:t> </a:t>
            </a:r>
          </a:p>
          <a:p>
            <a:pPr algn="ctr"/>
            <a:r>
              <a:rPr lang="en-US" sz="2800">
                <a:solidFill>
                  <a:srgbClr val="06C233"/>
                </a:solidFill>
                <a:latin typeface="Nunito Black" pitchFamily="2" charset="0"/>
                <a:cs typeface="Baloo 2 SemiBold" pitchFamily="2" charset="0"/>
              </a:rPr>
              <a:t>từng </a:t>
            </a:r>
            <a:r>
              <a:rPr lang="en-US" sz="2800" dirty="0" err="1">
                <a:solidFill>
                  <a:srgbClr val="06C233"/>
                </a:solidFill>
                <a:latin typeface="Nunito Black" pitchFamily="2" charset="0"/>
                <a:cs typeface="Baloo 2 SemiBold" pitchFamily="2" charset="0"/>
              </a:rPr>
              <a:t>dòng</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thơ</a:t>
            </a:r>
            <a:endParaRPr lang="en-US" sz="2800" dirty="0">
              <a:solidFill>
                <a:srgbClr val="06C233"/>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28462841-9E24-1C6B-36C4-07A9935ABEC5}"/>
              </a:ext>
            </a:extLst>
          </p:cNvPr>
          <p:cNvSpPr txBox="1"/>
          <p:nvPr/>
        </p:nvSpPr>
        <p:spPr>
          <a:xfrm>
            <a:off x="1371600" y="782118"/>
            <a:ext cx="4724400" cy="783193"/>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4000" b="1" dirty="0" err="1">
                <a:solidFill>
                  <a:srgbClr val="FF0000"/>
                </a:solidFill>
                <a:latin typeface="Nunito Black" pitchFamily="2" charset="0"/>
                <a:cs typeface="Baloo 2 SemiBold" pitchFamily="2" charset="0"/>
              </a:rPr>
              <a:t>Luyện</a:t>
            </a:r>
            <a:r>
              <a:rPr lang="en-US" sz="4000" b="1" dirty="0">
                <a:solidFill>
                  <a:srgbClr val="FF0000"/>
                </a:solidFill>
                <a:latin typeface="Nunito Black" pitchFamily="2" charset="0"/>
                <a:cs typeface="Baloo 2 SemiBold" pitchFamily="2" charset="0"/>
              </a:rPr>
              <a:t> </a:t>
            </a:r>
            <a:r>
              <a:rPr lang="en-US" sz="4000" b="1" err="1">
                <a:solidFill>
                  <a:srgbClr val="FF0000"/>
                </a:solidFill>
                <a:latin typeface="Nunito Black" pitchFamily="2" charset="0"/>
                <a:cs typeface="Baloo 2 SemiBold" pitchFamily="2" charset="0"/>
              </a:rPr>
              <a:t>đọc</a:t>
            </a:r>
            <a:r>
              <a:rPr lang="en-US" sz="4000" b="1">
                <a:solidFill>
                  <a:srgbClr val="FF0000"/>
                </a:solidFill>
                <a:latin typeface="Nunito Black" pitchFamily="2" charset="0"/>
                <a:cs typeface="Baloo 2 SemiBold" pitchFamily="2" charset="0"/>
              </a:rPr>
              <a:t> câu</a:t>
            </a:r>
            <a:endParaRPr lang="en-US" sz="40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698444" y="550862"/>
            <a:ext cx="4419600" cy="820738"/>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0" i="0" u="none" strike="noStrike" kern="1200" cap="none" spc="-133" normalizeH="0" baseline="0" noProof="0" dirty="0" err="1">
                <a:ln>
                  <a:noFill/>
                </a:ln>
                <a:solidFill>
                  <a:srgbClr val="06C233"/>
                </a:solidFill>
                <a:effectLst/>
                <a:uLnTx/>
                <a:uFillTx/>
                <a:latin typeface="Sriracha"/>
                <a:ea typeface="+mn-ea"/>
                <a:cs typeface="+mn-cs"/>
              </a:rPr>
              <a:t>Mùa</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hè</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lấp</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lánh</a:t>
            </a:r>
            <a:endParaRPr kumimoji="0" lang="en-US" sz="4400" b="0" i="0" u="none" strike="noStrike" kern="1200" cap="none" spc="-133" normalizeH="0" baseline="0" noProof="0" dirty="0">
              <a:ln>
                <a:noFill/>
              </a:ln>
              <a:solidFill>
                <a:srgbClr val="06C233"/>
              </a:solidFill>
              <a:effectLst/>
              <a:uLnTx/>
              <a:uFillTx/>
              <a:latin typeface="Sriracha"/>
              <a:ea typeface="+mn-ea"/>
              <a:cs typeface="+mn-cs"/>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096885" y="130762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973" y="3911467"/>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5415" y="39420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644" y="1290719"/>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6138087" y="1303559"/>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773" y="3852663"/>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6130071" y="3913776"/>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4" name="TextBox 23">
            <a:extLst>
              <a:ext uri="{FF2B5EF4-FFF2-40B4-BE49-F238E27FC236}">
                <a16:creationId xmlns:a16="http://schemas.microsoft.com/office/drawing/2014/main" id="{73E9AD95-F9F3-6C4D-C0F6-7845AC473CD9}"/>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5" name="TextBox 24">
            <a:extLst>
              <a:ext uri="{FF2B5EF4-FFF2-40B4-BE49-F238E27FC236}">
                <a16:creationId xmlns:a16="http://schemas.microsoft.com/office/drawing/2014/main" id="{BC837509-841B-A661-4E49-859759BBC65F}"/>
              </a:ext>
            </a:extLst>
          </p:cNvPr>
          <p:cNvSpPr txBox="1"/>
          <p:nvPr/>
        </p:nvSpPr>
        <p:spPr>
          <a:xfrm>
            <a:off x="1038873" y="35419"/>
            <a:ext cx="3075927"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Chia đoạn</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294120879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698444" y="7545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2108863" y="1818840"/>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473067"/>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1969222" y="151891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100119" y="4408765"/>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906" y="4063867"/>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95348" y="40944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6709035" y="1755426"/>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375" y="147306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6611157" y="1534180"/>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6709035" y="4372732"/>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706" y="406386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6571004" y="4124980"/>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 name="TextBox 1">
            <a:extLst>
              <a:ext uri="{FF2B5EF4-FFF2-40B4-BE49-F238E27FC236}">
                <a16:creationId xmlns:a16="http://schemas.microsoft.com/office/drawing/2014/main" id="{B2AFC328-AC86-B793-31D7-8E9B1F32BA3B}"/>
              </a:ext>
            </a:extLst>
          </p:cNvPr>
          <p:cNvSpPr txBox="1"/>
          <p:nvPr/>
        </p:nvSpPr>
        <p:spPr>
          <a:xfrm>
            <a:off x="4572000" y="6334780"/>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 name="TextBox 23">
            <a:extLst>
              <a:ext uri="{FF2B5EF4-FFF2-40B4-BE49-F238E27FC236}">
                <a16:creationId xmlns:a16="http://schemas.microsoft.com/office/drawing/2014/main" id="{16243C2D-A724-2191-604C-CE21F60B14CB}"/>
              </a:ext>
            </a:extLst>
          </p:cNvPr>
          <p:cNvSpPr txBox="1"/>
          <p:nvPr/>
        </p:nvSpPr>
        <p:spPr>
          <a:xfrm>
            <a:off x="1038873" y="46911"/>
            <a:ext cx="6200127"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Luyện đọc nối tiếp đoạn</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80571835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698444" y="6783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2108863" y="18183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414177"/>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096885" y="146002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2100119" y="44082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973" y="4063867"/>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035415" y="40944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6175573" y="1894165"/>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644" y="1443119"/>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6138087" y="1455959"/>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a16="http://schemas.microsoft.com/office/drawing/2014/main" id="{9D029BD6-555E-62DC-5A01-C87A977BDCD1}"/>
              </a:ext>
            </a:extLst>
          </p:cNvPr>
          <p:cNvSpPr txBox="1"/>
          <p:nvPr/>
        </p:nvSpPr>
        <p:spPr>
          <a:xfrm>
            <a:off x="6175573" y="4484965"/>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773" y="4005063"/>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6130071" y="4066176"/>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 name="TextBox 1">
            <a:extLst>
              <a:ext uri="{FF2B5EF4-FFF2-40B4-BE49-F238E27FC236}">
                <a16:creationId xmlns:a16="http://schemas.microsoft.com/office/drawing/2014/main" id="{E00C042E-30FF-B9B5-C49C-FC339BB5105B}"/>
              </a:ext>
            </a:extLst>
          </p:cNvPr>
          <p:cNvSpPr txBox="1"/>
          <p:nvPr/>
        </p:nvSpPr>
        <p:spPr>
          <a:xfrm>
            <a:off x="4572000" y="6334780"/>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 name="TextBox 23">
            <a:extLst>
              <a:ext uri="{FF2B5EF4-FFF2-40B4-BE49-F238E27FC236}">
                <a16:creationId xmlns:a16="http://schemas.microsoft.com/office/drawing/2014/main" id="{F2A02364-427B-9958-5DC4-33075558535E}"/>
              </a:ext>
            </a:extLst>
          </p:cNvPr>
          <p:cNvSpPr txBox="1"/>
          <p:nvPr/>
        </p:nvSpPr>
        <p:spPr>
          <a:xfrm>
            <a:off x="1018109" y="0"/>
            <a:ext cx="6830491"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Luyện đọc đoạn theo nhóm</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53905737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66"/>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698444" y="617547"/>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15" name="TextBox 14">
            <a:extLst>
              <a:ext uri="{FF2B5EF4-FFF2-40B4-BE49-F238E27FC236}">
                <a16:creationId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sp>
        <p:nvSpPr>
          <p:cNvPr id="18" name="TextBox 17">
            <a:extLst>
              <a:ext uri="{FF2B5EF4-FFF2-40B4-BE49-F238E27FC236}">
                <a16:creationId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sp>
        <p:nvSpPr>
          <p:cNvPr id="21" name="TextBox 20">
            <a:extLst>
              <a:ext uri="{FF2B5EF4-FFF2-40B4-BE49-F238E27FC236}">
                <a16:creationId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2" name="TextBox 1">
            <a:extLst>
              <a:ext uri="{FF2B5EF4-FFF2-40B4-BE49-F238E27FC236}">
                <a16:creationId xmlns:a16="http://schemas.microsoft.com/office/drawing/2014/main" id="{835DF64B-3D49-78D5-168D-53F3C765423D}"/>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TextBox 9">
            <a:extLst>
              <a:ext uri="{FF2B5EF4-FFF2-40B4-BE49-F238E27FC236}">
                <a16:creationId xmlns:a16="http://schemas.microsoft.com/office/drawing/2014/main" id="{0080D0E2-1385-426F-4211-7AF4F9C7FE52}"/>
              </a:ext>
            </a:extLst>
          </p:cNvPr>
          <p:cNvSpPr txBox="1"/>
          <p:nvPr/>
        </p:nvSpPr>
        <p:spPr>
          <a:xfrm>
            <a:off x="1038873" y="0"/>
            <a:ext cx="3553891"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Đọc toàn bài</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2531352784"/>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1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6ED5-34AF-D22C-29F7-B950C02CE302}"/>
              </a:ext>
            </a:extLst>
          </p:cNvPr>
          <p:cNvPicPr>
            <a:picLocks noChangeAspect="1"/>
          </p:cNvPicPr>
          <p:nvPr/>
        </p:nvPicPr>
        <p:blipFill rotWithShape="1">
          <a:blip r:embed="rId2"/>
          <a:srcRect t="1663" b="15919"/>
          <a:stretch/>
        </p:blipFill>
        <p:spPr>
          <a:xfrm>
            <a:off x="20" y="-48127"/>
            <a:ext cx="12191980" cy="70103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6D3F5D90-E210-5132-BB2F-AA5403A9E7B0}"/>
              </a:ext>
            </a:extLst>
          </p:cNvPr>
          <p:cNvSpPr txBox="1"/>
          <p:nvPr/>
        </p:nvSpPr>
        <p:spPr>
          <a:xfrm>
            <a:off x="8022021" y="3231931"/>
            <a:ext cx="3852041" cy="1834056"/>
          </a:xfrm>
          <a:prstGeom prst="roundRect">
            <a:avLst/>
          </a:prstGeom>
        </p:spPr>
        <p:txBody>
          <a:bodyPr vert="horz" lIns="91440" tIns="45720" rIns="91440" bIns="45720" rtlCol="0" anchor="b">
            <a:normAutofit fontScale="92500"/>
          </a:bodyPr>
          <a:lstStyle/>
          <a:p>
            <a:pPr marL="0" marR="0" lvl="0" indent="0" algn="ctr" defTabSz="914400" fontAlgn="auto">
              <a:lnSpc>
                <a:spcPct val="90000"/>
              </a:lnSpc>
              <a:spcBef>
                <a:spcPct val="0"/>
              </a:spcBef>
              <a:spcAft>
                <a:spcPts val="600"/>
              </a:spcAft>
              <a:buClrTx/>
              <a:buSzTx/>
              <a:tabLst/>
              <a:defRPr/>
            </a:pPr>
            <a:r>
              <a:rPr lang="en-US" sz="3400" b="1">
                <a:latin typeface="Nunito Black" pitchFamily="2" charset="0"/>
                <a:ea typeface="+mj-ea"/>
                <a:cs typeface="+mj-cs"/>
              </a:rPr>
              <a:t>b</a:t>
            </a:r>
            <a:r>
              <a:rPr kumimoji="0" lang="en-US" sz="3400" b="1" u="none" strike="noStrike" cap="none" spc="0" normalizeH="0" baseline="0" noProof="0">
                <a:ln>
                  <a:noFill/>
                </a:ln>
                <a:effectLst/>
                <a:uLnTx/>
                <a:uFillTx/>
                <a:latin typeface="Nunito Black" pitchFamily="2" charset="0"/>
                <a:ea typeface="+mj-ea"/>
                <a:cs typeface="+mj-cs"/>
              </a:rPr>
              <a:t>ất tận: </a:t>
            </a:r>
            <a:r>
              <a:rPr kumimoji="0" lang="en-US" sz="3400" i="1" u="none" strike="noStrike" cap="none" spc="0" normalizeH="0" baseline="0" noProof="0">
                <a:ln>
                  <a:noFill/>
                </a:ln>
                <a:solidFill>
                  <a:srgbClr val="036119"/>
                </a:solidFill>
                <a:effectLst/>
                <a:uLnTx/>
                <a:uFillTx/>
                <a:latin typeface="Nunito" pitchFamily="2" charset="0"/>
                <a:ea typeface="+mj-ea"/>
                <a:cs typeface="+mj-cs"/>
              </a:rPr>
              <a:t>(nghĩa</a:t>
            </a:r>
            <a:r>
              <a:rPr kumimoji="0" lang="en-US" sz="3400" i="1" u="none" strike="noStrike" cap="none" spc="0" normalizeH="0" noProof="0">
                <a:ln>
                  <a:noFill/>
                </a:ln>
                <a:solidFill>
                  <a:srgbClr val="036119"/>
                </a:solidFill>
                <a:effectLst/>
                <a:uLnTx/>
                <a:uFillTx/>
                <a:latin typeface="Nunito" pitchFamily="2" charset="0"/>
                <a:ea typeface="+mj-ea"/>
                <a:cs typeface="+mj-cs"/>
              </a:rPr>
              <a:t> trong bài</a:t>
            </a:r>
            <a:r>
              <a:rPr kumimoji="0" lang="en-US" sz="3400" i="1" u="none" strike="noStrike" cap="none" spc="0" normalizeH="0" baseline="0" noProof="0">
                <a:ln>
                  <a:noFill/>
                </a:ln>
                <a:solidFill>
                  <a:srgbClr val="036119"/>
                </a:solidFill>
                <a:effectLst/>
                <a:uLnTx/>
                <a:uFillTx/>
                <a:latin typeface="Nunito" pitchFamily="2" charset="0"/>
                <a:ea typeface="+mj-ea"/>
                <a:cs typeface="+mj-cs"/>
              </a:rPr>
              <a:t>) như</a:t>
            </a:r>
            <a:r>
              <a:rPr kumimoji="0" lang="en-US" sz="3400" i="1" u="none" strike="noStrike" cap="none" spc="0" normalizeH="0" noProof="0">
                <a:ln>
                  <a:noFill/>
                </a:ln>
                <a:solidFill>
                  <a:srgbClr val="036119"/>
                </a:solidFill>
                <a:effectLst/>
                <a:uLnTx/>
                <a:uFillTx/>
                <a:latin typeface="Nunito" pitchFamily="2" charset="0"/>
                <a:ea typeface="+mj-ea"/>
                <a:cs typeface="+mj-cs"/>
              </a:rPr>
              <a:t> thể không có kết thúc.</a:t>
            </a:r>
            <a:endParaRPr kumimoji="0" lang="en-US" sz="3400" i="1" u="none" strike="noStrike" cap="none" spc="0" normalizeH="0" baseline="0" noProof="0">
              <a:ln>
                <a:noFill/>
              </a:ln>
              <a:solidFill>
                <a:srgbClr val="036119"/>
              </a:solidFill>
              <a:effectLst/>
              <a:uLnTx/>
              <a:uFillTx/>
              <a:latin typeface="Nunito" pitchFamily="2" charset="0"/>
              <a:ea typeface="+mj-ea"/>
              <a:cs typeface="+mj-cs"/>
            </a:endParaRPr>
          </a:p>
        </p:txBody>
      </p:sp>
      <p:cxnSp>
        <p:nvCxnSpPr>
          <p:cNvPr id="15"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E0DC61-AFD1-BA09-3B2E-5BE774F2195F}"/>
              </a:ext>
            </a:extLst>
          </p:cNvPr>
          <p:cNvSpPr txBox="1"/>
          <p:nvPr/>
        </p:nvSpPr>
        <p:spPr>
          <a:xfrm>
            <a:off x="0" y="168442"/>
            <a:ext cx="4572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Nunito Black" pitchFamily="2" charset="0"/>
                <a:cs typeface="Baloo 2 SemiBold" pitchFamily="2" charset="0"/>
              </a:rPr>
              <a:t>Giải</a:t>
            </a:r>
            <a:r>
              <a:rPr kumimoji="0" lang="en-US" sz="3600" b="1" i="0" u="none" strike="noStrike" kern="1200" cap="none" spc="0" normalizeH="0" noProof="0" dirty="0">
                <a:ln>
                  <a:noFill/>
                </a:ln>
                <a:solidFill>
                  <a:srgbClr val="FF0000"/>
                </a:solidFill>
                <a:effectLst/>
                <a:uLnTx/>
                <a:uFillTx/>
                <a:latin typeface="Nunito Black" pitchFamily="2" charset="0"/>
                <a:cs typeface="Baloo 2 SemiBold" pitchFamily="2" charset="0"/>
              </a:rPr>
              <a:t> </a:t>
            </a:r>
            <a:r>
              <a:rPr kumimoji="0" lang="en-US" sz="3600" b="1" i="0" u="none" strike="noStrike" kern="1200" cap="none" spc="0" normalizeH="0" noProof="0" dirty="0" err="1">
                <a:ln>
                  <a:noFill/>
                </a:ln>
                <a:solidFill>
                  <a:srgbClr val="FF0000"/>
                </a:solidFill>
                <a:effectLst/>
                <a:uLnTx/>
                <a:uFillTx/>
                <a:latin typeface="Nunito Black" pitchFamily="2" charset="0"/>
                <a:cs typeface="Baloo 2 SemiBold" pitchFamily="2" charset="0"/>
              </a:rPr>
              <a:t>nghĩa</a:t>
            </a:r>
            <a:r>
              <a:rPr kumimoji="0" lang="en-US" sz="3600" b="1" i="0" u="none" strike="noStrike" kern="1200" cap="none" spc="0" normalizeH="0" noProof="0" dirty="0">
                <a:ln>
                  <a:noFill/>
                </a:ln>
                <a:solidFill>
                  <a:srgbClr val="FF0000"/>
                </a:solidFill>
                <a:effectLst/>
                <a:uLnTx/>
                <a:uFillTx/>
                <a:latin typeface="Nunito Black" pitchFamily="2" charset="0"/>
                <a:cs typeface="Baloo 2 SemiBold" pitchFamily="2" charset="0"/>
              </a:rPr>
              <a:t> </a:t>
            </a:r>
            <a:r>
              <a:rPr kumimoji="0" lang="en-US" sz="3600" b="1" i="0" u="none" strike="noStrike" kern="1200" cap="none" spc="0" normalizeH="0" noProof="0" dirty="0" err="1">
                <a:ln>
                  <a:noFill/>
                </a:ln>
                <a:solidFill>
                  <a:srgbClr val="FF0000"/>
                </a:solidFill>
                <a:effectLst/>
                <a:uLnTx/>
                <a:uFillTx/>
                <a:latin typeface="Nunito Black" pitchFamily="2" charset="0"/>
                <a:cs typeface="Baloo 2 SemiBold" pitchFamily="2" charset="0"/>
              </a:rPr>
              <a:t>từ</a:t>
            </a:r>
            <a:endParaRPr kumimoji="0" lang="en-US" sz="3600" b="1"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Tree>
    <p:extLst>
      <p:ext uri="{BB962C8B-B14F-4D97-AF65-F5344CB8AC3E}">
        <p14:creationId xmlns:p14="http://schemas.microsoft.com/office/powerpoint/2010/main" val="24027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3">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5" name="Freeform: Shape 1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8" name="Freeform: Shape 17">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359A9C-0991-AA27-17B8-75892818489E}"/>
              </a:ext>
            </a:extLst>
          </p:cNvPr>
          <p:cNvSpPr txBox="1"/>
          <p:nvPr/>
        </p:nvSpPr>
        <p:spPr>
          <a:xfrm>
            <a:off x="1287414" y="476435"/>
            <a:ext cx="4403701" cy="2885715"/>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5000" b="1" i="0" u="none" strike="noStrike" kern="1200" cap="none" spc="0" normalizeH="0" baseline="0" noProof="0">
                <a:ln>
                  <a:noFill/>
                </a:ln>
                <a:solidFill>
                  <a:schemeClr val="bg1"/>
                </a:solidFill>
                <a:effectLst/>
                <a:uLnTx/>
                <a:uFillTx/>
                <a:latin typeface="Nunito Black" pitchFamily="2" charset="0"/>
                <a:ea typeface="+mj-ea"/>
                <a:cs typeface="+mj-cs"/>
              </a:rPr>
              <a:t>đủng đỉnh</a:t>
            </a:r>
            <a:r>
              <a:rPr kumimoji="0" lang="en-US" sz="5000" b="1" i="0" u="none" strike="noStrike" kern="1200" cap="none" spc="0" normalizeH="0" baseline="0" noProof="0">
                <a:ln>
                  <a:noFill/>
                </a:ln>
                <a:solidFill>
                  <a:schemeClr val="bg1"/>
                </a:solidFill>
                <a:effectLst/>
                <a:uLnTx/>
                <a:uFillTx/>
                <a:latin typeface="+mj-lt"/>
                <a:ea typeface="+mj-ea"/>
                <a:cs typeface="+mj-cs"/>
              </a:rPr>
              <a:t>: </a:t>
            </a:r>
            <a:r>
              <a:rPr kumimoji="0" lang="en-US" sz="5000" b="0" i="0" u="none" strike="noStrike" kern="1200" cap="none" spc="0" normalizeH="0" baseline="0" noProof="0">
                <a:ln>
                  <a:noFill/>
                </a:ln>
                <a:solidFill>
                  <a:schemeClr val="bg1"/>
                </a:solidFill>
                <a:effectLst/>
                <a:uLnTx/>
                <a:uFillTx/>
                <a:latin typeface="Nunito" pitchFamily="2" charset="0"/>
                <a:ea typeface="+mj-ea"/>
                <a:cs typeface="+mj-cs"/>
              </a:rPr>
              <a:t>thong thả, chậm rãi, không vội vã.</a:t>
            </a:r>
          </a:p>
        </p:txBody>
      </p:sp>
      <p:sp>
        <p:nvSpPr>
          <p:cNvPr id="2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5" name="Picture 4">
            <a:extLst>
              <a:ext uri="{FF2B5EF4-FFF2-40B4-BE49-F238E27FC236}">
                <a16:creationId xmlns:a16="http://schemas.microsoft.com/office/drawing/2014/main" id="{B712F744-6749-C455-0131-A2E25ACBB4E6}"/>
              </a:ext>
            </a:extLst>
          </p:cNvPr>
          <p:cNvPicPr>
            <a:picLocks noChangeAspect="1"/>
          </p:cNvPicPr>
          <p:nvPr/>
        </p:nvPicPr>
        <p:blipFill rotWithShape="1">
          <a:blip r:embed="rId2"/>
          <a:srcRect t="16178" r="4" b="8664"/>
          <a:stretch/>
        </p:blipFill>
        <p:spPr>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4" name="Picture 3">
            <a:extLst>
              <a:ext uri="{FF2B5EF4-FFF2-40B4-BE49-F238E27FC236}">
                <a16:creationId xmlns:a16="http://schemas.microsoft.com/office/drawing/2014/main" id="{6F310C50-C4E0-97A9-62D7-38EB49D3BE35}"/>
              </a:ext>
            </a:extLst>
          </p:cNvPr>
          <p:cNvPicPr>
            <a:picLocks noChangeAspect="1"/>
          </p:cNvPicPr>
          <p:nvPr/>
        </p:nvPicPr>
        <p:blipFill rotWithShape="1">
          <a:blip r:embed="rId3"/>
          <a:srcRect l="12626" r="4451" b="1"/>
          <a:stretch/>
        </p:blipFill>
        <p:spPr>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p:spPr>
      </p:pic>
      <p:grpSp>
        <p:nvGrpSpPr>
          <p:cNvPr id="2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5" name="Oval 3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99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267200" y="3581400"/>
            <a:ext cx="477877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08446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34360" y="3657600"/>
            <a:ext cx="3631482" cy="3017255"/>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733388" y="1688457"/>
            <a:ext cx="9372559" cy="4667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1219200" y="191214"/>
            <a:ext cx="7086600" cy="646986"/>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14960A"/>
                </a:solidFill>
                <a:latin typeface="Nunito Black" pitchFamily="2" charset="0"/>
                <a:ea typeface="Tahoma" panose="020B0604030504040204" pitchFamily="34" charset="0"/>
                <a:cs typeface="Tahoma" panose="020B0604030504040204" pitchFamily="34" charset="0"/>
              </a:rPr>
              <a:t>Câu</a:t>
            </a:r>
            <a:r>
              <a:rPr lang="en-US" sz="3200" b="1" dirty="0">
                <a:solidFill>
                  <a:srgbClr val="14960A"/>
                </a:solidFill>
                <a:latin typeface="Nunito Black" pitchFamily="2" charset="0"/>
                <a:ea typeface="Tahoma" panose="020B0604030504040204" pitchFamily="34" charset="0"/>
                <a:cs typeface="Tahoma" panose="020B0604030504040204" pitchFamily="34" charset="0"/>
              </a:rPr>
              <a:t> 1</a:t>
            </a:r>
            <a:r>
              <a:rPr lang="en-US" sz="3200"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Mặt</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trời</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lạ</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en-US" sz="3200" dirty="0">
              <a:solidFill>
                <a:srgbClr val="14960A"/>
              </a:solidFill>
              <a:latin typeface="Nunito Black" pitchFamily="2" charset="0"/>
              <a:ea typeface="Tahoma" panose="020B0604030504040204" pitchFamily="34" charset="0"/>
              <a:cs typeface="Tahoma" panose="020B060403050404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4997" y="0"/>
            <a:ext cx="1002831" cy="838201"/>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7315200" y="1048058"/>
            <a:ext cx="4850642" cy="1532334"/>
          </a:xfrm>
          <a:prstGeom prst="wedgeRoundRectCallout">
            <a:avLst>
              <a:gd name="adj1" fmla="val 35819"/>
              <a:gd name="adj2" fmla="val 121845"/>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000000"/>
                </a:solidFill>
                <a:latin typeface="Nunito Black" pitchFamily="2" charset="0"/>
                <a:ea typeface="Tahoma" panose="020B0604030504040204" pitchFamily="34" charset="0"/>
                <a:cs typeface="Tahoma" panose="020B0604030504040204" pitchFamily="34" charset="0"/>
              </a:rPr>
              <a:t>Gợi ý:</a:t>
            </a:r>
            <a:r>
              <a:rPr lang="en-US" sz="2800" b="1" dirty="0">
                <a:solidFill>
                  <a:srgbClr val="000000"/>
                </a:solidFill>
                <a:latin typeface="Nunito Black" pitchFamily="2" charset="0"/>
                <a:ea typeface="Tahoma" panose="020B0604030504040204" pitchFamily="34" charset="0"/>
                <a:cs typeface="Tahoma" panose="020B0604030504040204" pitchFamily="34" charset="0"/>
              </a:rPr>
              <a:t> </a:t>
            </a:r>
            <a:r>
              <a:rPr lang="en-US" sz="2800" dirty="0">
                <a:solidFill>
                  <a:srgbClr val="000000"/>
                </a:solidFill>
                <a:latin typeface="Nunito Black" pitchFamily="2" charset="0"/>
                <a:ea typeface="Tahoma" panose="020B0604030504040204" pitchFamily="34" charset="0"/>
                <a:cs typeface="Tahoma" panose="020B0604030504040204" pitchFamily="34" charset="0"/>
              </a:rPr>
              <a:t>Đ</a:t>
            </a:r>
            <a:r>
              <a:rPr lang="vi-VN" sz="2800" dirty="0">
                <a:latin typeface="Nunito Black" pitchFamily="2" charset="0"/>
                <a:ea typeface="Tahoma" panose="020B0604030504040204" pitchFamily="34" charset="0"/>
                <a:cs typeface="Tahoma" panose="020B0604030504040204" pitchFamily="34" charset="0"/>
              </a:rPr>
              <a:t>ọc khổ thơ thứ nhất </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và</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thừ</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ba</a:t>
            </a:r>
            <a:r>
              <a:rPr lang="en-US" sz="2800" dirty="0">
                <a:latin typeface="Nunito Black" pitchFamily="2" charset="0"/>
                <a:ea typeface="Tahoma" panose="020B0604030504040204" pitchFamily="34" charset="0"/>
                <a:cs typeface="Tahoma" panose="020B0604030504040204" pitchFamily="34" charset="0"/>
              </a:rPr>
              <a:t> </a:t>
            </a:r>
            <a:r>
              <a:rPr lang="vi-VN" sz="2800" dirty="0">
                <a:latin typeface="Nunito Black" pitchFamily="2" charset="0"/>
                <a:ea typeface="Tahoma" panose="020B0604030504040204" pitchFamily="34" charset="0"/>
                <a:cs typeface="Tahoma" panose="020B0604030504040204" pitchFamily="34" charset="0"/>
              </a:rPr>
              <a:t>để trả lời câu hỏi.</a:t>
            </a:r>
            <a:endParaRPr lang="vi-VN" sz="2800" b="1" dirty="0">
              <a:solidFill>
                <a:srgbClr val="000000"/>
              </a:solidFill>
              <a:latin typeface="Nunito Black"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12654F4A-DE93-4D5B-BC1C-6360B6238757}"/>
              </a:ext>
            </a:extLst>
          </p:cNvPr>
          <p:cNvSpPr txBox="1"/>
          <p:nvPr/>
        </p:nvSpPr>
        <p:spPr>
          <a:xfrm>
            <a:off x="1952567" y="3681701"/>
            <a:ext cx="6934200" cy="1191816"/>
          </a:xfrm>
          <a:prstGeom prst="roundRect">
            <a:avLst/>
          </a:prstGeom>
          <a:noFill/>
          <a:ln w="28575">
            <a:noFill/>
            <a:prstDash val="dashDot"/>
          </a:ln>
        </p:spPr>
        <p:txBody>
          <a:bodyPr wrap="square">
            <a:spAutoFit/>
          </a:bodyPr>
          <a:lstStyle/>
          <a:p>
            <a:pPr algn="ctr"/>
            <a:r>
              <a:rPr lang="vi-VN" sz="3200" b="1" dirty="0">
                <a:solidFill>
                  <a:srgbClr val="FF0000"/>
                </a:solidFill>
                <a:latin typeface="Nunito Black" pitchFamily="2" charset="0"/>
                <a:ea typeface="Tahoma" panose="020B0604030504040204" pitchFamily="34" charset="0"/>
                <a:cs typeface="Tahoma" panose="020B0604030504040204" pitchFamily="34" charset="0"/>
              </a:rPr>
              <a:t>Mặt trời mùa hè kì lạ ở chỗ </a:t>
            </a:r>
            <a:r>
              <a:rPr lang="vi-VN" sz="3200" b="1">
                <a:solidFill>
                  <a:srgbClr val="FF0000"/>
                </a:solidFill>
                <a:latin typeface="Nunito Black" pitchFamily="2" charset="0"/>
                <a:ea typeface="Tahoma" panose="020B0604030504040204" pitchFamily="34" charset="0"/>
                <a:cs typeface="Tahoma" panose="020B0604030504040204" pitchFamily="34" charset="0"/>
              </a:rPr>
              <a:t>là </a:t>
            </a:r>
            <a:endParaRPr lang="en-US" sz="3200" b="1">
              <a:solidFill>
                <a:srgbClr val="FF0000"/>
              </a:solidFill>
              <a:latin typeface="Nunito Black" pitchFamily="2" charset="0"/>
              <a:ea typeface="Tahoma" panose="020B0604030504040204" pitchFamily="34" charset="0"/>
              <a:cs typeface="Tahoma" panose="020B0604030504040204" pitchFamily="34" charset="0"/>
            </a:endParaRPr>
          </a:p>
          <a:p>
            <a:pPr algn="ctr"/>
            <a:r>
              <a:rPr lang="vi-VN" sz="3200" b="1">
                <a:solidFill>
                  <a:srgbClr val="FF0000"/>
                </a:solidFill>
                <a:latin typeface="Nunito Black" pitchFamily="2" charset="0"/>
                <a:ea typeface="Tahoma" panose="020B0604030504040204" pitchFamily="34" charset="0"/>
                <a:cs typeface="Tahoma" panose="020B0604030504040204" pitchFamily="34" charset="0"/>
              </a:rPr>
              <a:t>ưa dậy sớm</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a:solidFill>
                  <a:srgbClr val="FF0000"/>
                </a:solidFill>
                <a:latin typeface="Nunito Black" pitchFamily="2" charset="0"/>
                <a:ea typeface="Tahoma" panose="020B0604030504040204" pitchFamily="34" charset="0"/>
                <a:cs typeface="Tahoma" panose="020B0604030504040204" pitchFamily="34" charset="0"/>
              </a:rPr>
              <a:t>và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đi</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ngủ</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muộn</a:t>
            </a:r>
            <a:r>
              <a:rPr lang="en-US" sz="3200" b="1" dirty="0">
                <a:solidFill>
                  <a:srgbClr val="FF0000"/>
                </a:solidFill>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6404C57A-057A-100E-E148-EAD6D49EFD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1066800" y="2038076"/>
            <a:ext cx="9982200" cy="4972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10800" y="4748462"/>
            <a:ext cx="1981200" cy="2033337"/>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8052596" y="1683573"/>
            <a:ext cx="4139404" cy="2758202"/>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600" b="1" i="0" dirty="0">
                <a:solidFill>
                  <a:srgbClr val="000000"/>
                </a:solidFill>
                <a:effectLst/>
                <a:latin typeface="Nunito" pitchFamily="2" charset="0"/>
              </a:rPr>
              <a:t>Gợi ý:</a:t>
            </a:r>
          </a:p>
          <a:p>
            <a:pPr algn="just"/>
            <a:r>
              <a:rPr lang="vi-VN" sz="2600" i="0" dirty="0">
                <a:solidFill>
                  <a:srgbClr val="000000"/>
                </a:solidFill>
                <a:effectLst/>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cây</a:t>
            </a:r>
            <a:r>
              <a:rPr lang="vi-VN" sz="2600" i="0" dirty="0">
                <a:solidFill>
                  <a:srgbClr val="000000"/>
                </a:solidFill>
                <a:effectLst/>
                <a:latin typeface="Nunito" pitchFamily="2" charset="0"/>
              </a:rPr>
              <a:t>?</a:t>
            </a:r>
          </a:p>
          <a:p>
            <a:pPr algn="just"/>
            <a:r>
              <a:rPr lang="vi-VN" sz="2600" i="0" dirty="0">
                <a:solidFill>
                  <a:srgbClr val="000000"/>
                </a:solidFill>
                <a:effectLst/>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hoa</a:t>
            </a:r>
            <a:r>
              <a:rPr lang="vi-VN" sz="2600" i="0" dirty="0">
                <a:solidFill>
                  <a:srgbClr val="000000"/>
                </a:solidFill>
                <a:effectLst/>
                <a:latin typeface="Nunito" pitchFamily="2" charset="0"/>
              </a:rPr>
              <a:t>?</a:t>
            </a:r>
          </a:p>
          <a:p>
            <a:pPr algn="just"/>
            <a:r>
              <a:rPr lang="en-US" sz="2600" dirty="0">
                <a:solidFill>
                  <a:srgbClr val="000000"/>
                </a:solidFill>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các</a:t>
            </a:r>
            <a:r>
              <a:rPr lang="en-US" sz="2600" dirty="0">
                <a:solidFill>
                  <a:srgbClr val="000000"/>
                </a:solidFill>
                <a:latin typeface="Nunito" pitchFamily="2" charset="0"/>
              </a:rPr>
              <a:t> </a:t>
            </a:r>
            <a:r>
              <a:rPr lang="en-US" sz="2600" dirty="0" err="1">
                <a:solidFill>
                  <a:srgbClr val="000000"/>
                </a:solidFill>
                <a:latin typeface="Nunito" pitchFamily="2" charset="0"/>
              </a:rPr>
              <a:t>bạn</a:t>
            </a:r>
            <a:r>
              <a:rPr lang="en-US" sz="2600" dirty="0">
                <a:solidFill>
                  <a:srgbClr val="000000"/>
                </a:solidFill>
                <a:latin typeface="Nunito" pitchFamily="2" charset="0"/>
              </a:rPr>
              <a:t> </a:t>
            </a:r>
            <a:r>
              <a:rPr lang="en-US" sz="2600" dirty="0" err="1">
                <a:solidFill>
                  <a:srgbClr val="000000"/>
                </a:solidFill>
                <a:latin typeface="Nunito" pitchFamily="2" charset="0"/>
              </a:rPr>
              <a:t>nhỏ</a:t>
            </a:r>
            <a:r>
              <a:rPr lang="vi-VN" sz="2600" i="0" dirty="0">
                <a:solidFill>
                  <a:srgbClr val="000000"/>
                </a:solidFill>
                <a:effectLst/>
                <a:latin typeface="Nunito" pitchFamily="2" charset="0"/>
              </a:rPr>
              <a:t>?</a:t>
            </a:r>
            <a:endParaRPr lang="en-US" sz="2600" i="0" dirty="0">
              <a:solidFill>
                <a:srgbClr val="000000"/>
              </a:solidFill>
              <a:effectLst/>
              <a:latin typeface="Nunito" pitchFamily="2" charset="0"/>
            </a:endParaRPr>
          </a:p>
          <a:p>
            <a:pPr algn="just"/>
            <a:r>
              <a:rPr lang="en-US" sz="2600" dirty="0" err="1">
                <a:solidFill>
                  <a:srgbClr val="000000"/>
                </a:solidFill>
                <a:latin typeface="Nunito" pitchFamily="2" charset="0"/>
              </a:rPr>
              <a:t>Em</a:t>
            </a:r>
            <a:r>
              <a:rPr lang="en-US" sz="2600" dirty="0">
                <a:solidFill>
                  <a:srgbClr val="000000"/>
                </a:solidFill>
                <a:latin typeface="Nunito" pitchFamily="2" charset="0"/>
              </a:rPr>
              <a:t> </a:t>
            </a:r>
            <a:r>
              <a:rPr lang="en-US" sz="2600" dirty="0" err="1">
                <a:solidFill>
                  <a:srgbClr val="000000"/>
                </a:solidFill>
                <a:latin typeface="Nunito" pitchFamily="2" charset="0"/>
              </a:rPr>
              <a:t>hãy</a:t>
            </a:r>
            <a:r>
              <a:rPr lang="en-US" sz="2600" dirty="0">
                <a:solidFill>
                  <a:srgbClr val="000000"/>
                </a:solidFill>
                <a:latin typeface="Nunito" pitchFamily="2" charset="0"/>
              </a:rPr>
              <a:t> </a:t>
            </a:r>
            <a:r>
              <a:rPr lang="en-US" sz="2600" dirty="0" err="1">
                <a:solidFill>
                  <a:srgbClr val="000000"/>
                </a:solidFill>
                <a:latin typeface="Nunito" pitchFamily="2" charset="0"/>
              </a:rPr>
              <a:t>đọc</a:t>
            </a:r>
            <a:r>
              <a:rPr lang="en-US" sz="2600" dirty="0">
                <a:solidFill>
                  <a:srgbClr val="000000"/>
                </a:solidFill>
                <a:latin typeface="Nunito" pitchFamily="2" charset="0"/>
              </a:rPr>
              <a:t> </a:t>
            </a:r>
            <a:r>
              <a:rPr lang="en-US" sz="2600" dirty="0" err="1">
                <a:solidFill>
                  <a:srgbClr val="000000"/>
                </a:solidFill>
                <a:latin typeface="Nunito" pitchFamily="2" charset="0"/>
              </a:rPr>
              <a:t>kĩ</a:t>
            </a:r>
            <a:r>
              <a:rPr lang="en-US" sz="2600" dirty="0">
                <a:solidFill>
                  <a:srgbClr val="000000"/>
                </a:solidFill>
                <a:latin typeface="Nunito" pitchFamily="2" charset="0"/>
              </a:rPr>
              <a:t> </a:t>
            </a:r>
            <a:r>
              <a:rPr lang="en-US" sz="2600" dirty="0" err="1">
                <a:solidFill>
                  <a:srgbClr val="000000"/>
                </a:solidFill>
                <a:latin typeface="Nunito" pitchFamily="2" charset="0"/>
              </a:rPr>
              <a:t>khổ</a:t>
            </a:r>
            <a:r>
              <a:rPr lang="en-US" sz="2600" dirty="0">
                <a:solidFill>
                  <a:srgbClr val="000000"/>
                </a:solidFill>
                <a:latin typeface="Nunito" pitchFamily="2" charset="0"/>
              </a:rPr>
              <a:t> </a:t>
            </a:r>
            <a:r>
              <a:rPr lang="en-US" sz="2600" dirty="0" err="1">
                <a:solidFill>
                  <a:srgbClr val="000000"/>
                </a:solidFill>
                <a:latin typeface="Nunito" pitchFamily="2" charset="0"/>
              </a:rPr>
              <a:t>thơ</a:t>
            </a:r>
            <a:r>
              <a:rPr lang="en-US" sz="2600" dirty="0">
                <a:solidFill>
                  <a:srgbClr val="000000"/>
                </a:solidFill>
                <a:latin typeface="Nunito" pitchFamily="2" charset="0"/>
              </a:rPr>
              <a:t> </a:t>
            </a:r>
            <a:r>
              <a:rPr lang="en-US" sz="2600" dirty="0" err="1">
                <a:solidFill>
                  <a:srgbClr val="000000"/>
                </a:solidFill>
                <a:latin typeface="Nunito" pitchFamily="2" charset="0"/>
              </a:rPr>
              <a:t>thứ</a:t>
            </a:r>
            <a:r>
              <a:rPr lang="en-US" sz="2600" dirty="0">
                <a:solidFill>
                  <a:srgbClr val="000000"/>
                </a:solidFill>
                <a:latin typeface="Nunito" pitchFamily="2" charset="0"/>
              </a:rPr>
              <a:t> </a:t>
            </a:r>
            <a:r>
              <a:rPr lang="en-US" sz="2600" dirty="0" err="1">
                <a:solidFill>
                  <a:srgbClr val="000000"/>
                </a:solidFill>
                <a:latin typeface="Nunito" pitchFamily="2" charset="0"/>
              </a:rPr>
              <a:t>hai</a:t>
            </a:r>
            <a:r>
              <a:rPr lang="en-US" sz="2600" dirty="0">
                <a:solidFill>
                  <a:srgbClr val="000000"/>
                </a:solidFill>
                <a:latin typeface="Nunito" pitchFamily="2" charset="0"/>
              </a:rPr>
              <a:t> </a:t>
            </a:r>
            <a:r>
              <a:rPr lang="en-US" sz="2600" dirty="0" err="1">
                <a:solidFill>
                  <a:srgbClr val="000000"/>
                </a:solidFill>
                <a:latin typeface="Nunito" pitchFamily="2" charset="0"/>
              </a:rPr>
              <a:t>để</a:t>
            </a:r>
            <a:r>
              <a:rPr lang="en-US" sz="2600" dirty="0">
                <a:solidFill>
                  <a:srgbClr val="000000"/>
                </a:solidFill>
                <a:latin typeface="Nunito" pitchFamily="2" charset="0"/>
              </a:rPr>
              <a:t> </a:t>
            </a:r>
            <a:r>
              <a:rPr lang="en-US" sz="2600" dirty="0" err="1">
                <a:solidFill>
                  <a:srgbClr val="000000"/>
                </a:solidFill>
                <a:latin typeface="Nunito" pitchFamily="2" charset="0"/>
              </a:rPr>
              <a:t>trả</a:t>
            </a:r>
            <a:r>
              <a:rPr lang="en-US" sz="2600" dirty="0">
                <a:solidFill>
                  <a:srgbClr val="000000"/>
                </a:solidFill>
                <a:latin typeface="Nunito" pitchFamily="2" charset="0"/>
              </a:rPr>
              <a:t> </a:t>
            </a:r>
            <a:r>
              <a:rPr lang="en-US" sz="2600" dirty="0" err="1">
                <a:solidFill>
                  <a:srgbClr val="000000"/>
                </a:solidFill>
                <a:latin typeface="Nunito" pitchFamily="2" charset="0"/>
              </a:rPr>
              <a:t>lời</a:t>
            </a:r>
            <a:r>
              <a:rPr lang="en-US" sz="2600" dirty="0">
                <a:solidFill>
                  <a:srgbClr val="000000"/>
                </a:solidFill>
                <a:latin typeface="Nunito" pitchFamily="2" charset="0"/>
              </a:rPr>
              <a:t> </a:t>
            </a:r>
            <a:r>
              <a:rPr lang="en-US" sz="2600" dirty="0" err="1">
                <a:solidFill>
                  <a:srgbClr val="000000"/>
                </a:solidFill>
                <a:latin typeface="Nunito" pitchFamily="2" charset="0"/>
              </a:rPr>
              <a:t>câu</a:t>
            </a:r>
            <a:r>
              <a:rPr lang="en-US" sz="2600" dirty="0">
                <a:solidFill>
                  <a:srgbClr val="000000"/>
                </a:solidFill>
                <a:latin typeface="Nunito" pitchFamily="2" charset="0"/>
              </a:rPr>
              <a:t> </a:t>
            </a:r>
            <a:r>
              <a:rPr lang="en-US" sz="2600" dirty="0" err="1">
                <a:solidFill>
                  <a:srgbClr val="000000"/>
                </a:solidFill>
                <a:latin typeface="Nunito" pitchFamily="2" charset="0"/>
              </a:rPr>
              <a:t>hỏi</a:t>
            </a:r>
            <a:r>
              <a:rPr lang="en-US" sz="2600" dirty="0">
                <a:solidFill>
                  <a:srgbClr val="000000"/>
                </a:solidFill>
                <a:latin typeface="Nunito" pitchFamily="2" charset="0"/>
              </a:rPr>
              <a:t>.</a:t>
            </a:r>
            <a:endParaRPr lang="vi-VN" sz="2600" i="0" dirty="0">
              <a:solidFill>
                <a:srgbClr val="000000"/>
              </a:solidFill>
              <a:effectLst/>
              <a:latin typeface="Nunito" pitchFamily="2"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371600" y="4648200"/>
            <a:ext cx="8229600" cy="461665"/>
          </a:xfrm>
          <a:prstGeom prst="rect">
            <a:avLst/>
          </a:prstGeom>
          <a:noFill/>
        </p:spPr>
        <p:txBody>
          <a:bodyPr wrap="square">
            <a:spAutoFit/>
          </a:bodyPr>
          <a:lstStyle/>
          <a:p>
            <a:endParaRPr lang="vi-VN" sz="2400" b="1" dirty="0">
              <a:solidFill>
                <a:srgbClr val="FF0000"/>
              </a:solidFill>
              <a:latin typeface="OpenSan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6"/>
          <a:srcRect t="14694" b="21814"/>
          <a:stretch/>
        </p:blipFill>
        <p:spPr>
          <a:xfrm>
            <a:off x="4997" y="109176"/>
            <a:ext cx="1002831" cy="838201"/>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07828" y="168411"/>
            <a:ext cx="9812572" cy="119181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036119"/>
                </a:solidFill>
                <a:latin typeface="Nunito Black" pitchFamily="2" charset="0"/>
                <a:ea typeface="Tahoma" panose="020B0604030504040204" pitchFamily="34" charset="0"/>
                <a:cs typeface="Tahoma" panose="020B0604030504040204" pitchFamily="34" charset="0"/>
              </a:rPr>
              <a:t>Câu</a:t>
            </a:r>
            <a:r>
              <a:rPr lang="en-US" sz="3200" b="1" dirty="0">
                <a:solidFill>
                  <a:srgbClr val="036119"/>
                </a:solidFill>
                <a:latin typeface="Nunito Black" pitchFamily="2" charset="0"/>
                <a:ea typeface="Tahoma" panose="020B0604030504040204" pitchFamily="34" charset="0"/>
                <a:cs typeface="Tahoma" panose="020B0604030504040204" pitchFamily="34" charset="0"/>
              </a:rPr>
              <a:t> 2: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Nắng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mùa</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hè</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mang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đến</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cho</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err="1">
                <a:solidFill>
                  <a:srgbClr val="036119"/>
                </a:solidFill>
                <a:latin typeface="Nunito Black" pitchFamily="2" charset="0"/>
                <a:ea typeface="Tahoma" panose="020B0604030504040204" pitchFamily="34" charset="0"/>
                <a:cs typeface="Tahoma" panose="020B0604030504040204" pitchFamily="34" charset="0"/>
              </a:rPr>
              <a:t>cuộc</a:t>
            </a:r>
            <a:r>
              <a:rPr lang="en-US" sz="3200" b="1">
                <a:solidFill>
                  <a:srgbClr val="036119"/>
                </a:solidFill>
                <a:latin typeface="Nunito Black" pitchFamily="2" charset="0"/>
                <a:ea typeface="Tahoma" panose="020B0604030504040204" pitchFamily="34" charset="0"/>
                <a:cs typeface="Tahoma" panose="020B0604030504040204" pitchFamily="34" charset="0"/>
              </a:rPr>
              <a:t> sống</a:t>
            </a:r>
          </a:p>
          <a:p>
            <a:r>
              <a:rPr lang="en-US" sz="3200" b="1">
                <a:solidFill>
                  <a:srgbClr val="036119"/>
                </a:solidFill>
                <a:latin typeface="Nunito Black" pitchFamily="2" charset="0"/>
                <a:ea typeface="Tahoma" panose="020B0604030504040204" pitchFamily="34" charset="0"/>
                <a:cs typeface="Tahoma" panose="020B0604030504040204" pitchFamily="34" charset="0"/>
              </a:rPr>
              <a:t>                            những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ích</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lợi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gì</a:t>
            </a:r>
            <a:r>
              <a:rPr lang="en-US" sz="3200" b="1" dirty="0">
                <a:solidFill>
                  <a:srgbClr val="036119"/>
                </a:solidFill>
                <a:latin typeface="Nunito Black" pitchFamily="2"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12654F4A-DE93-4D5B-BC1C-6360B6238757}"/>
              </a:ext>
            </a:extLst>
          </p:cNvPr>
          <p:cNvSpPr txBox="1"/>
          <p:nvPr/>
        </p:nvSpPr>
        <p:spPr>
          <a:xfrm>
            <a:off x="33166" y="3978354"/>
            <a:ext cx="9339434" cy="1736646"/>
          </a:xfrm>
          <a:prstGeom prst="roundRect">
            <a:avLst/>
          </a:prstGeom>
          <a:noFill/>
          <a:ln w="28575">
            <a:noFill/>
            <a:prstDash val="dashDot"/>
          </a:ln>
        </p:spPr>
        <p:txBody>
          <a:bodyPr wrap="square">
            <a:spAutoFit/>
          </a:bodyPr>
          <a:lstStyle/>
          <a:p>
            <a:r>
              <a:rPr lang="vi-VN" sz="2400" b="1" dirty="0">
                <a:solidFill>
                  <a:srgbClr val="FF0000"/>
                </a:solidFill>
                <a:latin typeface="Nunito" pitchFamily="2" charset="0"/>
              </a:rPr>
              <a:t>Nắng mùa hè mang đến cho cuộc sống </a:t>
            </a:r>
            <a:r>
              <a:rPr lang="vi-VN" sz="2400" b="1">
                <a:solidFill>
                  <a:srgbClr val="FF0000"/>
                </a:solidFill>
                <a:latin typeface="Nunito" pitchFamily="2" charset="0"/>
              </a:rPr>
              <a:t>nhiều ích </a:t>
            </a:r>
            <a:r>
              <a:rPr lang="vi-VN" sz="2400" b="1" dirty="0">
                <a:solidFill>
                  <a:srgbClr val="FF0000"/>
                </a:solidFill>
                <a:latin typeface="Nunito" pitchFamily="2" charset="0"/>
              </a:rPr>
              <a:t>lợi:</a:t>
            </a:r>
          </a:p>
          <a:p>
            <a:r>
              <a:rPr lang="vi-VN" sz="2400" b="1" dirty="0">
                <a:solidFill>
                  <a:srgbClr val="FF0000"/>
                </a:solidFill>
                <a:latin typeface="Nunito" pitchFamily="2" charset="0"/>
              </a:rPr>
              <a:t>- Đối với cây: làm cho cây chóng lớn</a:t>
            </a:r>
          </a:p>
          <a:p>
            <a:r>
              <a:rPr lang="vi-VN" sz="2400" b="1" dirty="0">
                <a:solidFill>
                  <a:srgbClr val="FF0000"/>
                </a:solidFill>
                <a:latin typeface="Nunito" pitchFamily="2" charset="0"/>
              </a:rPr>
              <a:t>- Đối với hoa lá: cho lá thêm màu sắc</a:t>
            </a:r>
          </a:p>
          <a:p>
            <a:r>
              <a:rPr lang="vi-VN" sz="2400" b="1" dirty="0">
                <a:solidFill>
                  <a:srgbClr val="FF0000"/>
                </a:solidFill>
                <a:latin typeface="Nunito" pitchFamily="2" charset="0"/>
              </a:rPr>
              <a:t>- Đối với các bạn nhỏ: cho các bạn nhỏ được nghỉ học</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75BEB2-DD79-A8F3-CE64-9ECC2ECDD691}"/>
              </a:ext>
            </a:extLst>
          </p:cNvPr>
          <p:cNvSpPr txBox="1"/>
          <p:nvPr/>
        </p:nvSpPr>
        <p:spPr>
          <a:xfrm>
            <a:off x="3017904" y="4572000"/>
            <a:ext cx="6583296"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n-ea"/>
                <a:cs typeface="+mn-cs"/>
              </a:rPr>
              <a:t>Tiết 1+2</a:t>
            </a: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388621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43000" y="115014"/>
            <a:ext cx="8839199" cy="64698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i="0" dirty="0">
                <a:solidFill>
                  <a:srgbClr val="14960A"/>
                </a:solidFill>
                <a:effectLst/>
                <a:latin typeface="Nunito Black" pitchFamily="2" charset="0"/>
                <a:ea typeface="Tahoma" panose="020B0604030504040204" pitchFamily="34" charset="0"/>
                <a:cs typeface="Tahoma" panose="020B0604030504040204" pitchFamily="34" charset="0"/>
              </a:rPr>
              <a:t>Câu 3</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Ngày</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của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đặc</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biệt</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vi-VN" sz="3200" b="1" i="0" dirty="0">
              <a:solidFill>
                <a:srgbClr val="14960A"/>
              </a:solidFill>
              <a:effectLst/>
              <a:latin typeface="Nunito Black" pitchFamily="2"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0" y="0"/>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8305800" y="2245859"/>
            <a:ext cx="3429000" cy="1532334"/>
          </a:xfrm>
          <a:prstGeom prst="wedgeRoundRectCallout">
            <a:avLst/>
          </a:prstGeom>
          <a:solidFill>
            <a:srgbClr val="FFFFCC"/>
          </a:solidFill>
          <a:ln w="28575">
            <a:solidFill>
              <a:srgbClr val="217875"/>
            </a:solidFill>
            <a:prstDash val="sysDash"/>
          </a:ln>
        </p:spPr>
        <p:txBody>
          <a:bodyPr wrap="square">
            <a:spAutoFit/>
          </a:bodyPr>
          <a:lstStyle/>
          <a:p>
            <a:pPr lvl="0" algn="ctr"/>
            <a:r>
              <a:rPr lang="vi-VN" sz="2800" dirty="0"/>
              <a:t>Em đọc kĩ khổ thơ 2 và 3 để trả lời câu hỏi.</a:t>
            </a:r>
            <a:endParaRPr kumimoji="0" lang="en-US" sz="2800" b="1" i="0" u="none" strike="noStrike" kern="1200" cap="none" spc="0" normalizeH="0" baseline="0" noProof="0" dirty="0">
              <a:ln>
                <a:noFill/>
              </a:ln>
              <a:solidFill>
                <a:srgbClr val="0070C0"/>
              </a:solidFill>
              <a:effectLst/>
              <a:uLnTx/>
              <a:uFillTx/>
              <a:latin typeface="Baloo 2 SemiBold" pitchFamily="2" charset="0"/>
              <a:ea typeface="+mn-ea"/>
              <a:cs typeface="Baloo 2 SemiBold" pitchFamily="2" charset="0"/>
            </a:endParaRPr>
          </a:p>
        </p:txBody>
      </p:sp>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0790" y="4145544"/>
            <a:ext cx="3081209" cy="2560055"/>
          </a:xfrm>
          <a:prstGeom prst="rect">
            <a:avLst/>
          </a:prstGeom>
        </p:spPr>
      </p:pic>
      <p:sp>
        <p:nvSpPr>
          <p:cNvPr id="8" name="TextBox 7">
            <a:extLst>
              <a:ext uri="{FF2B5EF4-FFF2-40B4-BE49-F238E27FC236}">
                <a16:creationId xmlns:a16="http://schemas.microsoft.com/office/drawing/2014/main" id="{12654F4A-DE93-4D5B-BC1C-6360B6238757}"/>
              </a:ext>
            </a:extLst>
          </p:cNvPr>
          <p:cNvSpPr txBox="1"/>
          <p:nvPr/>
        </p:nvSpPr>
        <p:spPr>
          <a:xfrm>
            <a:off x="1530093" y="5029200"/>
            <a:ext cx="7545048" cy="510778"/>
          </a:xfrm>
          <a:prstGeom prst="roundRect">
            <a:avLst/>
          </a:prstGeom>
          <a:solidFill>
            <a:srgbClr val="FFFFCC"/>
          </a:solidFill>
          <a:ln w="28575">
            <a:noFill/>
            <a:prstDash val="dash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Ngày</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mùa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hè</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dài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tận</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trôi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qua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rất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lâu</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Bài luận tiếng anh về mùa hè cực hấp dẫn">
            <a:extLst>
              <a:ext uri="{FF2B5EF4-FFF2-40B4-BE49-F238E27FC236}">
                <a16:creationId xmlns:a16="http://schemas.microsoft.com/office/drawing/2014/main" id="{D16DEE05-DAC1-0920-E11D-E7B25C63E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01903"/>
            <a:ext cx="5074899" cy="3471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BAA6FCD8-EC51-DD08-1997-3A6373AE5CDE}"/>
              </a:ext>
            </a:extLst>
          </p:cNvPr>
          <p:cNvSpPr/>
          <p:nvPr/>
        </p:nvSpPr>
        <p:spPr>
          <a:xfrm>
            <a:off x="4953000" y="4473134"/>
            <a:ext cx="609600" cy="479866"/>
          </a:xfrm>
          <a:prstGeom prst="downArrow">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1AC0FF65-1458-30EA-9FC1-EC6C2B008F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286500" y="1828800"/>
            <a:ext cx="6477000" cy="5000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pic>
        <p:nvPicPr>
          <p:cNvPr id="14" name="Picture 13"/>
          <p:cNvPicPr>
            <a:picLocks noChangeAspect="1"/>
          </p:cNvPicPr>
          <p:nvPr/>
        </p:nvPicPr>
        <p:blipFill>
          <a:blip r:embed="rId6"/>
          <a:stretch>
            <a:fillRect/>
          </a:stretch>
        </p:blipFill>
        <p:spPr>
          <a:xfrm>
            <a:off x="2143986" y="1188482"/>
            <a:ext cx="1132614" cy="640318"/>
          </a:xfrm>
          <a:prstGeom prst="rect">
            <a:avLst/>
          </a:prstGeom>
          <a:ln>
            <a:noFill/>
          </a:ln>
          <a:effectLst>
            <a:softEdge rad="112500"/>
          </a:effectLst>
        </p:spPr>
      </p:pic>
      <p:sp>
        <p:nvSpPr>
          <p:cNvPr id="2" name="TextBox 1">
            <a:extLst>
              <a:ext uri="{FF2B5EF4-FFF2-40B4-BE49-F238E27FC236}">
                <a16:creationId xmlns:a16="http://schemas.microsoft.com/office/drawing/2014/main" id="{8DB2DD22-29B2-C4C4-DD77-80D26F326D35}"/>
              </a:ext>
            </a:extLst>
          </p:cNvPr>
          <p:cNvSpPr txBox="1"/>
          <p:nvPr/>
        </p:nvSpPr>
        <p:spPr>
          <a:xfrm>
            <a:off x="979754" y="225266"/>
            <a:ext cx="10099508" cy="612934"/>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en-US" sz="2900" b="1" i="0" u="none" strike="noStrike" kern="1200" cap="none" spc="0" normalizeH="0" baseline="0" noProof="0" dirty="0" err="1">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 4: </a:t>
            </a:r>
            <a:r>
              <a:rPr lang="vi-VN" sz="2900" b="1" dirty="0">
                <a:solidFill>
                  <a:srgbClr val="14960A"/>
                </a:solidFill>
                <a:latin typeface="Nunito Black" pitchFamily="2" charset="0"/>
              </a:rPr>
              <a:t>Vì sao bạn nhỏ thấy “mùa hè thật sung sướng”?</a:t>
            </a:r>
            <a:endPar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4770D7B-ED5D-F41E-104F-7CCBA433B6B4}"/>
              </a:ext>
            </a:extLst>
          </p:cNvPr>
          <p:cNvSpPr txBox="1"/>
          <p:nvPr/>
        </p:nvSpPr>
        <p:spPr>
          <a:xfrm>
            <a:off x="7448550" y="3812500"/>
            <a:ext cx="4438650" cy="2492990"/>
          </a:xfrm>
          <a:prstGeom prst="rect">
            <a:avLst/>
          </a:prstGeom>
          <a:noFill/>
          <a:ln w="28575">
            <a:noFill/>
            <a:prstDash val="dash"/>
          </a:ln>
        </p:spPr>
        <p:txBody>
          <a:bodyPr wrap="square">
            <a:spAutoFit/>
          </a:bodyPr>
          <a:lstStyle/>
          <a:p>
            <a:pPr algn="ctr"/>
            <a:r>
              <a:rPr lang="vi-VN" sz="2600" dirty="0">
                <a:solidFill>
                  <a:srgbClr val="002060"/>
                </a:solidFill>
                <a:latin typeface="Nunito Black" panose="00000A00000000000000" pitchFamily="2" charset="0"/>
              </a:rPr>
              <a:t>Bạn nhỏ thấy “mùa hè thật sung sướng” vì mùa hè có nắng, có kem, có cả những cơn gió. Ngoài ra, ngày hè rất dài, bạn nhỏ có thể thoải mái vui chơi.</a:t>
            </a:r>
            <a:endParaRPr lang="en-US" sz="2600" dirty="0">
              <a:solidFill>
                <a:srgbClr val="002060"/>
              </a:solidFill>
              <a:latin typeface="Nunito Black" panose="00000A00000000000000" pitchFamily="2" charset="0"/>
            </a:endParaRPr>
          </a:p>
        </p:txBody>
      </p:sp>
      <p:pic>
        <p:nvPicPr>
          <p:cNvPr id="4098" name="Picture 2" descr="Kids on the beach Stock Vector Image by ©KirillGalkin #116777224">
            <a:extLst>
              <a:ext uri="{FF2B5EF4-FFF2-40B4-BE49-F238E27FC236}">
                <a16:creationId xmlns:a16="http://schemas.microsoft.com/office/drawing/2014/main" id="{A32E08E0-1252-0468-25E7-23276296B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2" y="1441258"/>
            <a:ext cx="6248400" cy="3975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1838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4872438A-8B31-EC1F-D8EC-E86BCC600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096000" y="2133600"/>
            <a:ext cx="6477000" cy="418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007828" y="152400"/>
            <a:ext cx="10117372" cy="1736646"/>
          </a:xfrm>
          <a:prstGeom prst="roundRect">
            <a:avLst/>
          </a:prstGeom>
          <a:solidFill>
            <a:srgbClr val="FFFFCC"/>
          </a:solidFill>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vi-VN" sz="3200" b="1" i="0" u="none" strike="noStrike" kern="1200" cap="none" spc="0" normalizeH="0" baseline="0" noProof="0" dirty="0">
                <a:ln>
                  <a:noFill/>
                </a:ln>
                <a:solidFill>
                  <a:srgbClr val="14960A"/>
                </a:solidFill>
                <a:effectLst/>
                <a:uLnTx/>
                <a:uFillTx/>
                <a:latin typeface="Nunito Black" pitchFamily="2" charset="0"/>
              </a:rPr>
              <a:t>Câu </a:t>
            </a:r>
            <a:r>
              <a:rPr kumimoji="0" lang="en-US" sz="3200" b="1" i="0" u="none" strike="noStrike" kern="1200" cap="none" spc="0" normalizeH="0" baseline="0" noProof="0" dirty="0">
                <a:ln>
                  <a:noFill/>
                </a:ln>
                <a:solidFill>
                  <a:srgbClr val="14960A"/>
                </a:solidFill>
                <a:effectLst/>
                <a:uLnTx/>
                <a:uFillTx/>
                <a:latin typeface="Nunito Black" pitchFamily="2" charset="0"/>
              </a:rPr>
              <a:t>5: </a:t>
            </a:r>
            <a:r>
              <a:rPr lang="en-US" sz="3200" b="1" dirty="0">
                <a:solidFill>
                  <a:srgbClr val="14960A"/>
                </a:solidFill>
                <a:latin typeface="Nunito Black" pitchFamily="2" charset="0"/>
              </a:rPr>
              <a:t>Theo </a:t>
            </a:r>
            <a:r>
              <a:rPr lang="en-US" sz="3200" b="1" dirty="0" err="1">
                <a:solidFill>
                  <a:srgbClr val="14960A"/>
                </a:solidFill>
                <a:latin typeface="Nunito Black" pitchFamily="2" charset="0"/>
              </a:rPr>
              <a:t>em</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hình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ảnh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ngày</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dài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lấp</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lánh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chỉ</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điều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gì</a:t>
            </a:r>
            <a:r>
              <a:rPr lang="en-US" sz="3200" b="1">
                <a:solidFill>
                  <a:srgbClr val="14960A"/>
                </a:solidFill>
                <a:latin typeface="Nunito Black" pitchFamily="2" charset="0"/>
              </a:rPr>
              <a:t>? </a:t>
            </a:r>
          </a:p>
          <a:p>
            <a:pPr lvl="0"/>
            <a:r>
              <a:rPr lang="en-US" sz="3200" b="1">
                <a:solidFill>
                  <a:srgbClr val="14960A"/>
                </a:solidFill>
                <a:latin typeface="Nunito Black" pitchFamily="2" charset="0"/>
              </a:rPr>
              <a:t>Chọn </a:t>
            </a:r>
            <a:r>
              <a:rPr lang="en-US" sz="3200" b="1" dirty="0" err="1">
                <a:solidFill>
                  <a:srgbClr val="14960A"/>
                </a:solidFill>
                <a:latin typeface="Nunito Black" pitchFamily="2" charset="0"/>
              </a:rPr>
              <a:t>câu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trả</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lời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hoặc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nêu</a:t>
            </a:r>
            <a:r>
              <a:rPr lang="en-US" sz="3200" b="1" dirty="0">
                <a:solidFill>
                  <a:srgbClr val="14960A"/>
                </a:solidFill>
                <a:latin typeface="Nunito Black" pitchFamily="2" charset="0"/>
              </a:rPr>
              <a:t> ý </a:t>
            </a:r>
            <a:r>
              <a:rPr lang="en-US" sz="3200" b="1" dirty="0" err="1">
                <a:solidFill>
                  <a:srgbClr val="14960A"/>
                </a:solidFill>
                <a:latin typeface="Nunito Black" pitchFamily="2" charset="0"/>
              </a:rPr>
              <a:t>kiến</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khác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của</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em</a:t>
            </a:r>
            <a:endParaRPr kumimoji="0" lang="vi-VN" sz="3200" b="1" i="0" u="none" strike="noStrike" kern="1200" cap="none" spc="0" normalizeH="0" baseline="0" noProof="0" dirty="0">
              <a:ln>
                <a:noFill/>
              </a:ln>
              <a:solidFill>
                <a:srgbClr val="14960A"/>
              </a:solidFill>
              <a:effectLst/>
              <a:uLnTx/>
              <a:uFillTx/>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7162800" y="3828216"/>
            <a:ext cx="4953000" cy="2009061"/>
          </a:xfrm>
          <a:prstGeom prst="roundRect">
            <a:avLst/>
          </a:prstGeom>
          <a:noFill/>
          <a:ln w="28575">
            <a:noFill/>
            <a:prstDash val="sysDash"/>
          </a:ln>
        </p:spPr>
        <p:txBody>
          <a:bodyPr wrap="square">
            <a:spAutoFit/>
          </a:bodyPr>
          <a:lstStyle/>
          <a:p>
            <a:r>
              <a:rPr lang="en-US" sz="2800" dirty="0">
                <a:solidFill>
                  <a:srgbClr val="00B0F0"/>
                </a:solidFill>
                <a:latin typeface="Nunito Black" panose="00000A00000000000000" pitchFamily="2" charset="0"/>
              </a:rPr>
              <a:t>a.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nắng</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b.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niềm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vui</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c.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mặt</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trời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dậy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sớm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và</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đi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ngủ</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muộn</a:t>
            </a:r>
            <a:endParaRPr lang="en-US" sz="2800" dirty="0">
              <a:solidFill>
                <a:srgbClr val="00B0F0"/>
              </a:solidFill>
              <a:latin typeface="Nunito Black" panose="00000A00000000000000" pitchFamily="2" charset="0"/>
            </a:endParaRPr>
          </a:p>
        </p:txBody>
      </p:sp>
      <p:pic>
        <p:nvPicPr>
          <p:cNvPr id="5" name="Picture 4">
            <a:extLst>
              <a:ext uri="{FF2B5EF4-FFF2-40B4-BE49-F238E27FC236}">
                <a16:creationId xmlns:a16="http://schemas.microsoft.com/office/drawing/2014/main" id="{7580C7D1-A219-5CC4-35E3-F719C5D8CF00}"/>
              </a:ext>
            </a:extLst>
          </p:cNvPr>
          <p:cNvPicPr>
            <a:picLocks noChangeAspect="1"/>
          </p:cNvPicPr>
          <p:nvPr/>
        </p:nvPicPr>
        <p:blipFill>
          <a:blip r:embed="rId6"/>
          <a:stretch>
            <a:fillRect/>
          </a:stretch>
        </p:blipFill>
        <p:spPr>
          <a:xfrm>
            <a:off x="1295400" y="2804609"/>
            <a:ext cx="5105400" cy="340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77881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repeatCount="indefinite" fill="hold" nodeType="clickEffect">
                                  <p:stCondLst>
                                    <p:cond delay="0"/>
                                  </p:stCondLst>
                                  <p:endCondLst>
                                    <p:cond evt="onNext" delay="0">
                                      <p:tgtEl>
                                        <p:sldTgt/>
                                      </p:tgtEl>
                                    </p:cond>
                                  </p:endCondLst>
                                  <p:childTnLst>
                                    <p:animClr clrSpc="hsl" dir="cw">
                                      <p:cBhvr override="childStyle">
                                        <p:cTn id="37" dur="500" fill="hold"/>
                                        <p:tgtEl>
                                          <p:spTgt spid="17">
                                            <p:txEl>
                                              <p:pRg st="1" end="1"/>
                                            </p:txEl>
                                          </p:spTgt>
                                        </p:tgtEl>
                                        <p:attrNameLst>
                                          <p:attrName>style.color</p:attrName>
                                        </p:attrNameLst>
                                      </p:cBhvr>
                                      <p:by>
                                        <p:hsl h="7200000" s="0" l="0"/>
                                      </p:by>
                                    </p:animClr>
                                    <p:animClr clrSpc="hsl" dir="cw">
                                      <p:cBhvr>
                                        <p:cTn id="38" dur="500" fill="hold"/>
                                        <p:tgtEl>
                                          <p:spTgt spid="17">
                                            <p:txEl>
                                              <p:pRg st="1" end="1"/>
                                            </p:txEl>
                                          </p:spTgt>
                                        </p:tgtEl>
                                        <p:attrNameLst>
                                          <p:attrName>fillcolor</p:attrName>
                                        </p:attrNameLst>
                                      </p:cBhvr>
                                      <p:by>
                                        <p:hsl h="7200000" s="0" l="0"/>
                                      </p:by>
                                    </p:animClr>
                                    <p:animClr clrSpc="hsl" dir="cw">
                                      <p:cBhvr>
                                        <p:cTn id="39" dur="500" fill="hold"/>
                                        <p:tgtEl>
                                          <p:spTgt spid="17">
                                            <p:txEl>
                                              <p:pRg st="1" end="1"/>
                                            </p:txEl>
                                          </p:spTgt>
                                        </p:tgtEl>
                                        <p:attrNameLst>
                                          <p:attrName>stroke.color</p:attrName>
                                        </p:attrNameLst>
                                      </p:cBhvr>
                                      <p:by>
                                        <p:hsl h="7200000" s="0" l="0"/>
                                      </p:by>
                                    </p:animClr>
                                    <p:set>
                                      <p:cBhvr>
                                        <p:cTn id="40" dur="500" fill="hold"/>
                                        <p:tgtEl>
                                          <p:spTgt spid="1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7" grpI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495800" y="3352800"/>
            <a:ext cx="42709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Luyện</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đọc</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lại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897190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698444" y="617547"/>
            <a:ext cx="4419600" cy="784830"/>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0" i="0" u="none" strike="noStrike" kern="1200" cap="none" spc="-133" normalizeH="0" baseline="0" noProof="0" dirty="0" err="1">
                <a:ln>
                  <a:noFill/>
                </a:ln>
                <a:solidFill>
                  <a:srgbClr val="036119"/>
                </a:solidFill>
                <a:effectLst/>
                <a:uLnTx/>
                <a:uFillTx/>
                <a:latin typeface="Nunito Black" pitchFamily="2" charset="0"/>
              </a:rPr>
              <a:t>Mùa</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hè</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lấp</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lánh</a:t>
            </a:r>
            <a:endParaRPr kumimoji="0" lang="en-US" sz="4400" b="0" i="0" u="none" strike="noStrike" kern="1200" cap="none" spc="-133" normalizeH="0" baseline="0" noProof="0" dirty="0">
              <a:ln>
                <a:noFill/>
              </a:ln>
              <a:solidFill>
                <a:srgbClr val="036119"/>
              </a:solidFill>
              <a:effectLst/>
              <a:uLnTx/>
              <a:uFillTx/>
              <a:latin typeface="Nunito Black"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15" name="TextBox 14">
            <a:extLst>
              <a:ext uri="{FF2B5EF4-FFF2-40B4-BE49-F238E27FC236}">
                <a16:creationId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sp>
        <p:nvSpPr>
          <p:cNvPr id="18" name="TextBox 17">
            <a:extLst>
              <a:ext uri="{FF2B5EF4-FFF2-40B4-BE49-F238E27FC236}">
                <a16:creationId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sp>
        <p:nvSpPr>
          <p:cNvPr id="21" name="TextBox 20">
            <a:extLst>
              <a:ext uri="{FF2B5EF4-FFF2-40B4-BE49-F238E27FC236}">
                <a16:creationId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2" name="TextBox 1">
            <a:extLst>
              <a:ext uri="{FF2B5EF4-FFF2-40B4-BE49-F238E27FC236}">
                <a16:creationId xmlns:a16="http://schemas.microsoft.com/office/drawing/2014/main" id="{2BE414C1-C919-63B9-652A-00F4C242C54A}"/>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714428027"/>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18"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505200" y="4148592"/>
            <a:ext cx="44995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9894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2438400" y="1080305"/>
            <a:ext cx="10058400" cy="861774"/>
          </a:xfrm>
          <a:prstGeom prst="rect">
            <a:avLst/>
          </a:prstGeom>
        </p:spPr>
        <p:txBody>
          <a:bodyPr wrap="square" lIns="0" tIns="0" rIns="0" bIns="0" rtlCol="0" anchor="t">
            <a:spAutoFit/>
          </a:bodyPr>
          <a:lstStyle/>
          <a:p>
            <a:r>
              <a:rPr lang="en-US" sz="2800" b="1" dirty="0">
                <a:solidFill>
                  <a:srgbClr val="FF0000"/>
                </a:solidFill>
                <a:latin typeface="Nunito Black" pitchFamily="2" charset="0"/>
              </a:rPr>
              <a:t>             </a:t>
            </a:r>
            <a:r>
              <a:rPr lang="en-US" sz="3200" b="1" dirty="0" err="1">
                <a:solidFill>
                  <a:srgbClr val="FF0000"/>
                </a:solidFill>
                <a:latin typeface="Nunito Black" pitchFamily="2" charset="0"/>
              </a:rPr>
              <a:t>Chó</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đốm</a:t>
            </a:r>
            <a:r>
              <a:rPr lang="en-US" sz="3200" b="1" dirty="0">
                <a:solidFill>
                  <a:srgbClr val="FF0000"/>
                </a:solidFill>
                <a:latin typeface="Nunito Black" pitchFamily="2" charset="0"/>
              </a:rPr>
              <a:t> con </a:t>
            </a:r>
            <a:r>
              <a:rPr lang="en-US" sz="3200" b="1" dirty="0" err="1">
                <a:solidFill>
                  <a:srgbClr val="FF0000"/>
                </a:solidFill>
                <a:latin typeface="Nunito Black" pitchFamily="2" charset="0"/>
              </a:rPr>
              <a:t>và</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mặt</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trời</a:t>
            </a:r>
            <a:endParaRPr lang="en-US" sz="3200" dirty="0">
              <a:solidFill>
                <a:srgbClr val="FF0000"/>
              </a:solidFill>
              <a:latin typeface="Nunito Black" pitchFamily="2" charset="0"/>
            </a:endParaRPr>
          </a:p>
          <a:p>
            <a:r>
              <a:rPr lang="en-US" sz="2400" i="1">
                <a:solidFill>
                  <a:srgbClr val="000000"/>
                </a:solidFill>
                <a:latin typeface="Nunito Black" pitchFamily="2" charset="0"/>
              </a:rPr>
              <a:t>                               (</a:t>
            </a:r>
            <a:r>
              <a:rPr lang="en-US" sz="2400" i="1" dirty="0">
                <a:solidFill>
                  <a:srgbClr val="000000"/>
                </a:solidFill>
                <a:latin typeface="Nunito Black" pitchFamily="2" charset="0"/>
              </a:rPr>
              <a:t>Theo 108 </a:t>
            </a:r>
            <a:r>
              <a:rPr lang="en-US" sz="2400" i="1" dirty="0" err="1">
                <a:solidFill>
                  <a:srgbClr val="000000"/>
                </a:solidFill>
                <a:latin typeface="Nunito Black" pitchFamily="2" charset="0"/>
              </a:rPr>
              <a:t>truyện</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đồng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thoại</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nhỏ</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sáng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tạo</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lớn</a:t>
            </a:r>
            <a:r>
              <a:rPr lang="en-US" sz="2400" i="1" dirty="0">
                <a:solidFill>
                  <a:srgbClr val="000000"/>
                </a:solidFill>
                <a:latin typeface="Nunito Black" pitchFamily="2" charset="0"/>
              </a:rPr>
              <a:t>)</a:t>
            </a:r>
          </a:p>
        </p:txBody>
      </p:sp>
      <p:sp>
        <p:nvSpPr>
          <p:cNvPr id="2" name="Rectangle 1"/>
          <p:cNvSpPr/>
          <p:nvPr/>
        </p:nvSpPr>
        <p:spPr>
          <a:xfrm>
            <a:off x="1066582" y="152400"/>
            <a:ext cx="5334218" cy="646331"/>
          </a:xfrm>
          <a:prstGeom prst="rect">
            <a:avLst/>
          </a:prstGeom>
        </p:spPr>
        <p:txBody>
          <a:bodyPr wrap="square">
            <a:spAutoFit/>
          </a:bodyPr>
          <a:lstStyle/>
          <a:p>
            <a:pPr algn="just"/>
            <a:r>
              <a:rPr lang="en-US" sz="3600" b="1" dirty="0">
                <a:solidFill>
                  <a:srgbClr val="00B050"/>
                </a:solidFill>
                <a:latin typeface="Nunito Black" pitchFamily="2" charset="0"/>
              </a:rPr>
              <a:t>1. </a:t>
            </a:r>
            <a:r>
              <a:rPr lang="en-US" sz="3600" b="1" dirty="0" err="1">
                <a:solidFill>
                  <a:srgbClr val="00B050"/>
                </a:solidFill>
                <a:latin typeface="Nunito Black" pitchFamily="2" charset="0"/>
              </a:rPr>
              <a:t>Nghe</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kể</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chuyện</a:t>
            </a:r>
            <a:r>
              <a:rPr lang="en-US" sz="3600" b="1" dirty="0">
                <a:solidFill>
                  <a:srgbClr val="00B050"/>
                </a:solidFill>
                <a:latin typeface="Nunito Black" pitchFamily="2" charset="0"/>
              </a:rPr>
              <a:t>.</a:t>
            </a:r>
          </a:p>
        </p:txBody>
      </p:sp>
      <p:pic>
        <p:nvPicPr>
          <p:cNvPr id="3" name="Picture 2"/>
          <p:cNvPicPr>
            <a:picLocks noChangeAspect="1"/>
          </p:cNvPicPr>
          <p:nvPr/>
        </p:nvPicPr>
        <p:blipFill>
          <a:blip r:embed="rId4"/>
          <a:stretch>
            <a:fillRect/>
          </a:stretch>
        </p:blipFill>
        <p:spPr>
          <a:xfrm>
            <a:off x="-76200" y="2057400"/>
            <a:ext cx="6258798" cy="3543795"/>
          </a:xfrm>
          <a:prstGeom prst="rect">
            <a:avLst/>
          </a:prstGeom>
        </p:spPr>
      </p:pic>
      <p:pic>
        <p:nvPicPr>
          <p:cNvPr id="4" name="Picture 3"/>
          <p:cNvPicPr>
            <a:picLocks noChangeAspect="1"/>
          </p:cNvPicPr>
          <p:nvPr/>
        </p:nvPicPr>
        <p:blipFill>
          <a:blip r:embed="rId5"/>
          <a:stretch>
            <a:fillRect/>
          </a:stretch>
        </p:blipFill>
        <p:spPr>
          <a:xfrm>
            <a:off x="6019800" y="2057400"/>
            <a:ext cx="6115904" cy="3286584"/>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pic>
        <p:nvPicPr>
          <p:cNvPr id="5" name="Picture 4"/>
          <p:cNvPicPr>
            <a:picLocks noChangeAspect="1"/>
          </p:cNvPicPr>
          <p:nvPr/>
        </p:nvPicPr>
        <p:blipFill>
          <a:blip r:embed="rId4"/>
          <a:stretch>
            <a:fillRect/>
          </a:stretch>
        </p:blipFill>
        <p:spPr>
          <a:xfrm>
            <a:off x="1048316" y="1028063"/>
            <a:ext cx="4491249" cy="4476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CCD22EC-874E-9810-7272-0254E6F7D431}"/>
              </a:ext>
            </a:extLst>
          </p:cNvPr>
          <p:cNvSpPr txBox="1"/>
          <p:nvPr/>
        </p:nvSpPr>
        <p:spPr>
          <a:xfrm>
            <a:off x="1048316" y="130320"/>
            <a:ext cx="88392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noProof="0" dirty="0" err="1">
                <a:solidFill>
                  <a:srgbClr val="036119"/>
                </a:solidFill>
                <a:latin typeface="Nunito Black" pitchFamily="2" charset="0"/>
                <a:cs typeface="Baloo 2 SemiBold" pitchFamily="2" charset="0"/>
              </a:rPr>
              <a:t>Chó</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đốm</a:t>
            </a:r>
            <a:r>
              <a:rPr lang="en-US" sz="3200" noProof="0" dirty="0">
                <a:solidFill>
                  <a:srgbClr val="036119"/>
                </a:solidFill>
                <a:latin typeface="Nunito Black" pitchFamily="2" charset="0"/>
                <a:cs typeface="Baloo 2 SemiBold" pitchFamily="2" charset="0"/>
              </a:rPr>
              <a:t> con </a:t>
            </a:r>
            <a:r>
              <a:rPr lang="en-US" sz="3200" noProof="0" dirty="0" err="1">
                <a:solidFill>
                  <a:srgbClr val="036119"/>
                </a:solidFill>
                <a:latin typeface="Nunito Black" pitchFamily="2" charset="0"/>
                <a:cs typeface="Baloo 2 SemiBold" pitchFamily="2" charset="0"/>
              </a:rPr>
              <a:t>nhìn</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thấy</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mặt</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trời</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mọc</a:t>
            </a:r>
            <a:r>
              <a:rPr lang="en-US" sz="3200" noProof="0" dirty="0">
                <a:solidFill>
                  <a:srgbClr val="036119"/>
                </a:solidFill>
                <a:latin typeface="Nunito Black" pitchFamily="2" charset="0"/>
                <a:cs typeface="Baloo 2 SemiBold" pitchFamily="2" charset="0"/>
              </a:rPr>
              <a:t> ở </a:t>
            </a:r>
            <a:r>
              <a:rPr lang="en-US" sz="3200" noProof="0" dirty="0" err="1">
                <a:solidFill>
                  <a:srgbClr val="036119"/>
                </a:solidFill>
                <a:latin typeface="Nunito Black" pitchFamily="2" charset="0"/>
                <a:cs typeface="Baloo 2 SemiBold" pitchFamily="2" charset="0"/>
              </a:rPr>
              <a:t>đâu</a:t>
            </a:r>
            <a:r>
              <a:rPr lang="en-US" sz="3200" noProof="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6477000" y="2514553"/>
            <a:ext cx="6498184" cy="1077218"/>
          </a:xfrm>
          <a:prstGeom prst="rect">
            <a:avLst/>
          </a:prstGeom>
          <a:noFill/>
        </p:spPr>
        <p:txBody>
          <a:bodyPr wrap="square">
            <a:spAutoFit/>
          </a:bodyPr>
          <a:lstStyle/>
          <a:p>
            <a:r>
              <a:rPr lang="vi-VN" sz="3200" b="1" dirty="0">
                <a:solidFill>
                  <a:srgbClr val="FF0000"/>
                </a:solidFill>
                <a:latin typeface="Nunito Black" pitchFamily="2" charset="0"/>
              </a:rPr>
              <a:t>Mặt trời </a:t>
            </a:r>
            <a:r>
              <a:rPr lang="en-US" sz="3200" b="1" dirty="0" err="1">
                <a:solidFill>
                  <a:srgbClr val="FF0000"/>
                </a:solidFill>
                <a:latin typeface="Nunito Black" pitchFamily="2" charset="0"/>
              </a:rPr>
              <a:t>mọc</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từ</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chân</a:t>
            </a:r>
            <a:r>
              <a:rPr lang="en-US" sz="3200" b="1" dirty="0">
                <a:solidFill>
                  <a:srgbClr val="FF0000"/>
                </a:solidFill>
                <a:latin typeface="Nunito Black" pitchFamily="2" charset="0"/>
              </a:rPr>
              <a:t> </a:t>
            </a:r>
            <a:r>
              <a:rPr lang="en-US" sz="3200" b="1" err="1">
                <a:solidFill>
                  <a:srgbClr val="FF0000"/>
                </a:solidFill>
                <a:latin typeface="Nunito Black" pitchFamily="2" charset="0"/>
              </a:rPr>
              <a:t>núi</a:t>
            </a:r>
            <a:r>
              <a:rPr lang="en-US" sz="3200" b="1">
                <a:solidFill>
                  <a:srgbClr val="FF0000"/>
                </a:solidFill>
                <a:latin typeface="Nunito Black" pitchFamily="2" charset="0"/>
              </a:rPr>
              <a:t> </a:t>
            </a:r>
          </a:p>
          <a:p>
            <a:pPr algn="ctr"/>
            <a:r>
              <a:rPr lang="en-US" sz="3200" b="1">
                <a:solidFill>
                  <a:srgbClr val="FF0000"/>
                </a:solidFill>
                <a:latin typeface="Nunito Black" pitchFamily="2" charset="0"/>
              </a:rPr>
              <a:t>phía </a:t>
            </a:r>
            <a:r>
              <a:rPr lang="en-US" sz="3200" b="1" dirty="0" err="1">
                <a:solidFill>
                  <a:srgbClr val="FF0000"/>
                </a:solidFill>
                <a:latin typeface="Nunito Black" pitchFamily="2" charset="0"/>
              </a:rPr>
              <a:t>đông</a:t>
            </a:r>
            <a:r>
              <a:rPr lang="en-US" sz="3200" b="1" dirty="0">
                <a:solidFill>
                  <a:srgbClr val="FF0000"/>
                </a:solidFill>
                <a:latin typeface="Nunito Black" pitchFamily="2" charset="0"/>
              </a:rPr>
              <a:t>.</a:t>
            </a:r>
          </a:p>
        </p:txBody>
      </p:sp>
      <p:sp>
        <p:nvSpPr>
          <p:cNvPr id="12" name="Arrow: Right 16">
            <a:extLst>
              <a:ext uri="{FF2B5EF4-FFF2-40B4-BE49-F238E27FC236}">
                <a16:creationId xmlns:a16="http://schemas.microsoft.com/office/drawing/2014/main" id="{20A2D69E-61A8-ECFB-AD2D-86A364EF4EC5}"/>
              </a:ext>
            </a:extLst>
          </p:cNvPr>
          <p:cNvSpPr/>
          <p:nvPr/>
        </p:nvSpPr>
        <p:spPr>
          <a:xfrm>
            <a:off x="5653334" y="28399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53445" y="3976457"/>
            <a:ext cx="3468143" cy="2881543"/>
          </a:xfrm>
          <a:prstGeom prst="rect">
            <a:avLst/>
          </a:prstGeom>
        </p:spPr>
      </p:pic>
    </p:spTree>
    <p:extLst>
      <p:ext uri="{BB962C8B-B14F-4D97-AF65-F5344CB8AC3E}">
        <p14:creationId xmlns:p14="http://schemas.microsoft.com/office/powerpoint/2010/main" val="4037937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1371600" y="304800"/>
            <a:ext cx="8915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nhìn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thấy</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mặt</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trời</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lặn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ở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đâu</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a16="http://schemas.microsoft.com/office/drawing/2014/main" id="{72394C7F-54D6-6ADA-CA74-0E777B76041C}"/>
              </a:ext>
            </a:extLst>
          </p:cNvPr>
          <p:cNvSpPr txBox="1"/>
          <p:nvPr/>
        </p:nvSpPr>
        <p:spPr>
          <a:xfrm>
            <a:off x="5791200" y="2971800"/>
            <a:ext cx="6879184" cy="1077218"/>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rPr>
              <a:t>Mặt trời </a:t>
            </a:r>
            <a:r>
              <a:rPr kumimoji="0" lang="en-US" sz="3200" b="1" i="0" u="none" strike="noStrike" kern="1200" cap="none" spc="0" normalizeH="0" baseline="0" noProof="0" dirty="0" err="1">
                <a:ln>
                  <a:noFill/>
                </a:ln>
                <a:solidFill>
                  <a:srgbClr val="FF0000"/>
                </a:solidFill>
                <a:effectLst/>
                <a:uLnTx/>
                <a:uFillTx/>
                <a:latin typeface="Nunito Black" pitchFamily="2" charset="0"/>
              </a:rPr>
              <a:t>lặn</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xuống</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err="1">
                <a:ln>
                  <a:noFill/>
                </a:ln>
                <a:solidFill>
                  <a:srgbClr val="FF0000"/>
                </a:solidFill>
                <a:effectLst/>
                <a:uLnTx/>
                <a:uFillTx/>
                <a:latin typeface="Nunito Black" pitchFamily="2" charset="0"/>
              </a:rPr>
              <a:t>dòng</a:t>
            </a:r>
            <a:r>
              <a:rPr kumimoji="0" lang="en-US" sz="3200" b="1" i="0" u="none" strike="noStrike" kern="1200" cap="none" spc="0" normalizeH="0" noProof="0">
                <a:ln>
                  <a:noFill/>
                </a:ln>
                <a:solidFill>
                  <a:srgbClr val="FF0000"/>
                </a:solidFill>
                <a:effectLst/>
                <a:uLnTx/>
                <a:uFillTx/>
                <a:latin typeface="Nunito Black" pitchFamily="2" charset="0"/>
              </a:rPr>
              <a:t> sông </a:t>
            </a:r>
            <a:r>
              <a:rPr kumimoji="0" lang="en-US" sz="3200" b="1" i="0" u="none" strike="noStrike" kern="1200" cap="none" spc="0" normalizeH="0" noProof="0" dirty="0" err="1">
                <a:ln>
                  <a:noFill/>
                </a:ln>
                <a:solidFill>
                  <a:srgbClr val="FF0000"/>
                </a:solidFill>
                <a:effectLst/>
                <a:uLnTx/>
                <a:uFillTx/>
                <a:latin typeface="Nunito Black" pitchFamily="2" charset="0"/>
              </a:rPr>
              <a:t>phía</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tây</a:t>
            </a:r>
            <a:r>
              <a:rPr kumimoji="0" lang="en-US" sz="3200" b="1" i="0" u="none" strike="noStrike" kern="1200" cap="none" spc="0" normalizeH="0" noProof="0" dirty="0">
                <a:ln>
                  <a:noFill/>
                </a:ln>
                <a:solidFill>
                  <a:srgbClr val="FF0000"/>
                </a:solidFill>
                <a:effectLst/>
                <a:uLnTx/>
                <a:uFillTx/>
                <a:latin typeface="Nunito Black" pitchFamily="2" charset="0"/>
              </a:rPr>
              <a:t>.</a:t>
            </a:r>
            <a:endParaRPr kumimoji="0" lang="en-US" sz="3200" b="1" i="0" u="none" strike="noStrike" kern="1200" cap="none" spc="0" normalizeH="0" baseline="0" noProof="0" dirty="0">
              <a:ln>
                <a:noFill/>
              </a:ln>
              <a:solidFill>
                <a:srgbClr val="FF0000"/>
              </a:solidFill>
              <a:effectLst/>
              <a:uLnTx/>
              <a:uFillTx/>
              <a:latin typeface="Nunito Black" pitchFamily="2" charset="0"/>
            </a:endParaRPr>
          </a:p>
        </p:txBody>
      </p:sp>
      <p:sp>
        <p:nvSpPr>
          <p:cNvPr id="12" name="Arrow: Right 16">
            <a:extLst>
              <a:ext uri="{FF2B5EF4-FFF2-40B4-BE49-F238E27FC236}">
                <a16:creationId xmlns:a16="http://schemas.microsoft.com/office/drawing/2014/main" id="{20A2D69E-61A8-ECFB-AD2D-86A364EF4EC5}"/>
              </a:ext>
            </a:extLst>
          </p:cNvPr>
          <p:cNvSpPr/>
          <p:nvPr/>
        </p:nvSpPr>
        <p:spPr>
          <a:xfrm>
            <a:off x="5467405" y="30685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1999" y="3976457"/>
            <a:ext cx="3239588" cy="2881543"/>
          </a:xfrm>
          <a:prstGeom prst="rect">
            <a:avLst/>
          </a:prstGeom>
        </p:spPr>
      </p:pic>
      <p:pic>
        <p:nvPicPr>
          <p:cNvPr id="2" name="Picture 1"/>
          <p:cNvPicPr>
            <a:picLocks noChangeAspect="1"/>
          </p:cNvPicPr>
          <p:nvPr/>
        </p:nvPicPr>
        <p:blipFill>
          <a:blip r:embed="rId5"/>
          <a:stretch>
            <a:fillRect/>
          </a:stretch>
        </p:blipFill>
        <p:spPr>
          <a:xfrm>
            <a:off x="1143000" y="1556058"/>
            <a:ext cx="4114800" cy="4128116"/>
          </a:xfrm>
          <a:prstGeom prst="rect">
            <a:avLst/>
          </a:prstGeom>
          <a:ln>
            <a:noFill/>
          </a:ln>
          <a:effectLst>
            <a:softEdge rad="112500"/>
          </a:effectLst>
        </p:spPr>
      </p:pic>
    </p:spTree>
    <p:extLst>
      <p:ext uri="{BB962C8B-B14F-4D97-AF65-F5344CB8AC3E}">
        <p14:creationId xmlns:p14="http://schemas.microsoft.com/office/powerpoint/2010/main" val="202607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1161065" y="232723"/>
            <a:ext cx="4724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nghĩ</a:t>
            </a:r>
            <a:r>
              <a:rPr kumimoji="0" lang="en-US" sz="3200" b="0" i="0" u="none" strike="noStrike" kern="1200" cap="none" spc="0" normalizeH="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noProof="0" dirty="0" err="1">
                <a:ln>
                  <a:noFill/>
                </a:ln>
                <a:solidFill>
                  <a:srgbClr val="036119"/>
                </a:solidFill>
                <a:effectLst/>
                <a:uLnTx/>
                <a:uFillTx/>
                <a:latin typeface="Nunito Black" pitchFamily="2" charset="0"/>
                <a:cs typeface="Baloo 2 SemiBold" pitchFamily="2" charset="0"/>
              </a:rPr>
              <a:t>gì</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a16="http://schemas.microsoft.com/office/drawing/2014/main" id="{72394C7F-54D6-6ADA-CA74-0E777B76041C}"/>
              </a:ext>
            </a:extLst>
          </p:cNvPr>
          <p:cNvSpPr txBox="1"/>
          <p:nvPr/>
        </p:nvSpPr>
        <p:spPr>
          <a:xfrm>
            <a:off x="203707" y="2630031"/>
            <a:ext cx="6207718" cy="224676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latin typeface="Nunito Black" panose="00000A00000000000000" pitchFamily="2" charset="0"/>
              </a:rPr>
              <a:t>Chó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nghĩ</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rằng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2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nhà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chân</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núi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và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dòng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song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Ngày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mai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a:t>
            </a:r>
            <a:r>
              <a:rPr lang="en-US" sz="2800" dirty="0">
                <a:solidFill>
                  <a:srgbClr val="FF0000"/>
                </a:solidFill>
                <a:latin typeface="Nunito Black" panose="00000A00000000000000" pitchFamily="2" charset="0"/>
              </a:rPr>
              <a:t>t </a:t>
            </a:r>
            <a:r>
              <a:rPr lang="en-US" sz="2800" dirty="0" err="1">
                <a:solidFill>
                  <a:srgbClr val="FF0000"/>
                </a:solidFill>
                <a:latin typeface="Nunito Black" panose="00000A00000000000000" pitchFamily="2" charset="0"/>
              </a:rPr>
              <a:t>trời</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sẽ</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mọc</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từ</a:t>
            </a:r>
            <a:r>
              <a:rPr lang="en-US" sz="2800" dirty="0">
                <a:solidFill>
                  <a:srgbClr val="FF0000"/>
                </a:solidFill>
                <a:latin typeface="Nunito Black" panose="00000A00000000000000" pitchFamily="2" charset="0"/>
              </a:rPr>
              <a:t> </a:t>
            </a:r>
            <a:r>
              <a:rPr lang="en-US" sz="2800" err="1">
                <a:solidFill>
                  <a:srgbClr val="FF0000"/>
                </a:solidFill>
                <a:latin typeface="Nunito Black" panose="00000A00000000000000" pitchFamily="2" charset="0"/>
              </a:rPr>
              <a:t>dòng</a:t>
            </a:r>
            <a:r>
              <a:rPr lang="en-US" sz="2800">
                <a:solidFill>
                  <a:srgbClr val="FF0000"/>
                </a:solidFill>
                <a:latin typeface="Nunito Black" panose="00000A00000000000000" pitchFamily="2" charset="0"/>
              </a:rPr>
              <a:t> sông </a:t>
            </a:r>
            <a:r>
              <a:rPr lang="en-US" sz="2800" dirty="0" err="1">
                <a:solidFill>
                  <a:srgbClr val="FF0000"/>
                </a:solidFill>
                <a:latin typeface="Nunito Black" panose="00000A00000000000000" pitchFamily="2" charset="0"/>
              </a:rPr>
              <a:t>phía</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tây</a:t>
            </a:r>
            <a:r>
              <a:rPr lang="en-US" sz="2800" dirty="0">
                <a:solidFill>
                  <a:srgbClr val="FF0000"/>
                </a:solidFill>
                <a:latin typeface="Nunito Black" panose="00000A00000000000000" pitchFamily="2" charset="0"/>
              </a:rPr>
              <a:t>.</a:t>
            </a:r>
            <a:endParaRPr kumimoji="0" lang="en-US" sz="2800" i="0" u="none" strike="noStrike" kern="1200" cap="none" spc="0" normalizeH="0" baseline="0" noProof="0" dirty="0">
              <a:ln>
                <a:noFill/>
              </a:ln>
              <a:solidFill>
                <a:srgbClr val="FF0000"/>
              </a:solidFill>
              <a:effectLst/>
              <a:uLnTx/>
              <a:uFillTx/>
              <a:latin typeface="Nunito Black" panose="00000A00000000000000" pitchFamily="2" charset="0"/>
            </a:endParaRPr>
          </a:p>
        </p:txBody>
      </p:sp>
      <p:sp>
        <p:nvSpPr>
          <p:cNvPr id="12" name="Arrow: Right 16">
            <a:extLst>
              <a:ext uri="{FF2B5EF4-FFF2-40B4-BE49-F238E27FC236}">
                <a16:creationId xmlns:a16="http://schemas.microsoft.com/office/drawing/2014/main" id="{20A2D69E-61A8-ECFB-AD2D-86A364EF4EC5}"/>
              </a:ext>
            </a:extLst>
          </p:cNvPr>
          <p:cNvSpPr/>
          <p:nvPr/>
        </p:nvSpPr>
        <p:spPr>
          <a:xfrm rot="5400000">
            <a:off x="3098217" y="1928248"/>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12336" y="4216143"/>
            <a:ext cx="3179664" cy="2641857"/>
          </a:xfrm>
          <a:prstGeom prst="rect">
            <a:avLst/>
          </a:prstGeom>
        </p:spPr>
      </p:pic>
      <p:pic>
        <p:nvPicPr>
          <p:cNvPr id="2" name="Picture 1"/>
          <p:cNvPicPr>
            <a:picLocks noChangeAspect="1"/>
          </p:cNvPicPr>
          <p:nvPr/>
        </p:nvPicPr>
        <p:blipFill>
          <a:blip r:embed="rId5"/>
          <a:stretch>
            <a:fillRect/>
          </a:stretch>
        </p:blipFill>
        <p:spPr>
          <a:xfrm>
            <a:off x="6411425" y="232723"/>
            <a:ext cx="4398350" cy="4441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loud 9">
            <a:extLst>
              <a:ext uri="{FF2B5EF4-FFF2-40B4-BE49-F238E27FC236}">
                <a16:creationId xmlns:a16="http://schemas.microsoft.com/office/drawing/2014/main" id="{9983C60C-E901-DAA5-AC1C-ABD9B76BCFAC}"/>
              </a:ext>
            </a:extLst>
          </p:cNvPr>
          <p:cNvSpPr/>
          <p:nvPr/>
        </p:nvSpPr>
        <p:spPr>
          <a:xfrm>
            <a:off x="6262160" y="5043785"/>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99336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593829" y="4012004"/>
            <a:ext cx="325851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1D400"/>
                </a:solidFill>
                <a:effectLst/>
                <a:uLnTx/>
                <a:uFillTx/>
                <a:latin typeface="Sigmar One" panose="00000500000000000000" pitchFamily="2" charset="0"/>
                <a:ea typeface="+mn-ea"/>
                <a:cs typeface="+mn-cs"/>
              </a:rPr>
              <a:t>Đọc</a:t>
            </a:r>
          </a:p>
        </p:txBody>
      </p:sp>
    </p:spTree>
    <p:extLst>
      <p:ext uri="{BB962C8B-B14F-4D97-AF65-F5344CB8AC3E}">
        <p14:creationId xmlns:p14="http://schemas.microsoft.com/office/powerpoint/2010/main" val="2662721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332" y="1004414"/>
            <a:ext cx="4524541" cy="4572000"/>
          </a:xfrm>
          <a:prstGeom prst="rect">
            <a:avLst/>
          </a:prstGeom>
          <a:ln>
            <a:noFill/>
          </a:ln>
          <a:effectLst>
            <a:softEdge rad="112500"/>
          </a:effec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0"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1529550" y="243959"/>
            <a:ext cx="8757449"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dirty="0" err="1">
                <a:solidFill>
                  <a:srgbClr val="036119"/>
                </a:solidFill>
                <a:latin typeface="Nunito Black" pitchFamily="2" charset="0"/>
                <a:cs typeface="Baloo 2 SemiBold" pitchFamily="2" charset="0"/>
              </a:rPr>
              <a:t>Điều</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gì</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làm</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chó</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đốm</a:t>
            </a:r>
            <a:r>
              <a:rPr lang="en-US" sz="3200" dirty="0">
                <a:solidFill>
                  <a:srgbClr val="036119"/>
                </a:solidFill>
                <a:latin typeface="Nunito Black" pitchFamily="2" charset="0"/>
                <a:cs typeface="Baloo 2 SemiBold" pitchFamily="2" charset="0"/>
              </a:rPr>
              <a:t> con </a:t>
            </a:r>
            <a:r>
              <a:rPr lang="en-US" sz="3200" dirty="0" err="1">
                <a:solidFill>
                  <a:srgbClr val="036119"/>
                </a:solidFill>
                <a:latin typeface="Nunito Black" pitchFamily="2" charset="0"/>
                <a:cs typeface="Baloo 2 SemiBold" pitchFamily="2" charset="0"/>
              </a:rPr>
              <a:t>ngạc</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nhiên</a:t>
            </a:r>
            <a:r>
              <a:rPr lang="en-US" sz="320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2" name="Arrow: Right 16">
            <a:extLst>
              <a:ext uri="{FF2B5EF4-FFF2-40B4-BE49-F238E27FC236}">
                <a16:creationId xmlns:a16="http://schemas.microsoft.com/office/drawing/2014/main" id="{20A2D69E-61A8-ECFB-AD2D-86A364EF4EC5}"/>
              </a:ext>
            </a:extLst>
          </p:cNvPr>
          <p:cNvSpPr/>
          <p:nvPr/>
        </p:nvSpPr>
        <p:spPr>
          <a:xfrm rot="158808">
            <a:off x="5738996" y="267655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13" name="Picture 12"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50336" y="4216671"/>
            <a:ext cx="3179664" cy="2641857"/>
          </a:xfrm>
          <a:prstGeom prst="rect">
            <a:avLst/>
          </a:prstGeom>
        </p:spPr>
      </p:pic>
      <p:sp>
        <p:nvSpPr>
          <p:cNvPr id="10" name="Cloud 9">
            <a:extLst>
              <a:ext uri="{FF2B5EF4-FFF2-40B4-BE49-F238E27FC236}">
                <a16:creationId xmlns:a16="http://schemas.microsoft.com/office/drawing/2014/main" id="{9983C60C-E901-DAA5-AC1C-ABD9B76BCFAC}"/>
              </a:ext>
            </a:extLst>
          </p:cNvPr>
          <p:cNvSpPr/>
          <p:nvPr/>
        </p:nvSpPr>
        <p:spPr>
          <a:xfrm>
            <a:off x="7086600" y="3163060"/>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6553200" y="2287309"/>
            <a:ext cx="5638800" cy="1384995"/>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vẫn</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cứ</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mọc</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trong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khi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chó</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đang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chờ</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a:t>
            </a:r>
            <a:endParaRPr kumimoji="0" lang="en-US" sz="2800" b="0" i="0" u="none" strike="noStrike" kern="1200" cap="none" spc="0" normalizeH="0" baseline="0" noProof="0" dirty="0">
              <a:ln>
                <a:noFill/>
              </a:ln>
              <a:solidFill>
                <a:srgbClr val="FF0000"/>
              </a:solidFill>
              <a:effectLst/>
              <a:uLnTx/>
              <a:uFillTx/>
              <a:latin typeface="Nunito Black" panose="00000A00000000000000" pitchFamily="2" charset="0"/>
            </a:endParaRPr>
          </a:p>
        </p:txBody>
      </p:sp>
    </p:spTree>
    <p:extLst>
      <p:ext uri="{BB962C8B-B14F-4D97-AF65-F5344CB8AC3E}">
        <p14:creationId xmlns:p14="http://schemas.microsoft.com/office/powerpoint/2010/main" val="221954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grpId="1" nodeType="click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0" grpId="1"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2514600" y="1295400"/>
            <a:ext cx="6705600" cy="492443"/>
          </a:xfrm>
          <a:prstGeom prst="rect">
            <a:avLst/>
          </a:prstGeom>
        </p:spPr>
        <p:txBody>
          <a:bodyPr wrap="square" lIns="0" tIns="0" rIns="0" bIns="0" rtlCol="0" anchor="t">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Chó</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đốm</a:t>
            </a:r>
            <a:r>
              <a:rPr kumimoji="0" lang="en-US" sz="3200" b="1" i="0" u="none" strike="noStrike" kern="1200" cap="none" spc="0" normalizeH="0" baseline="0" noProof="0" dirty="0">
                <a:ln>
                  <a:noFill/>
                </a:ln>
                <a:solidFill>
                  <a:srgbClr val="FF0000"/>
                </a:solidFill>
                <a:effectLst/>
                <a:uLnTx/>
                <a:uFillTx/>
                <a:latin typeface="Nunito Black" pitchFamily="2" charset="0"/>
              </a:rPr>
              <a:t> con </a:t>
            </a:r>
            <a:r>
              <a:rPr kumimoji="0" lang="en-US" sz="3200" b="1" i="0" u="none" strike="noStrike" kern="1200" cap="none" spc="0" normalizeH="0" baseline="0" noProof="0" dirty="0" err="1">
                <a:ln>
                  <a:noFill/>
                </a:ln>
                <a:solidFill>
                  <a:srgbClr val="FF0000"/>
                </a:solidFill>
                <a:effectLst/>
                <a:uLnTx/>
                <a:uFillTx/>
                <a:latin typeface="Nunito Black" pitchFamily="2" charset="0"/>
              </a:rPr>
              <a:t>và</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mặt</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trời</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2" name="Rectangle 1"/>
          <p:cNvSpPr/>
          <p:nvPr/>
        </p:nvSpPr>
        <p:spPr>
          <a:xfrm>
            <a:off x="1066582" y="515696"/>
            <a:ext cx="6548140"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2.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Kể</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lại</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toàn</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bộ</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câu</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chuyện</a:t>
            </a:r>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4"/>
          <a:stretch>
            <a:fillRect/>
          </a:stretch>
        </p:blipFill>
        <p:spPr>
          <a:xfrm>
            <a:off x="6076435" y="2107287"/>
            <a:ext cx="5810765" cy="2849949"/>
          </a:xfrm>
          <a:prstGeom prst="rect">
            <a:avLst/>
          </a:prstGeom>
        </p:spPr>
      </p:pic>
      <p:pic>
        <p:nvPicPr>
          <p:cNvPr id="6" name="Picture 5"/>
          <p:cNvPicPr>
            <a:picLocks noChangeAspect="1"/>
          </p:cNvPicPr>
          <p:nvPr/>
        </p:nvPicPr>
        <p:blipFill>
          <a:blip r:embed="rId5"/>
          <a:stretch>
            <a:fillRect/>
          </a:stretch>
        </p:blipFill>
        <p:spPr>
          <a:xfrm>
            <a:off x="299522" y="2107287"/>
            <a:ext cx="5791200" cy="2849949"/>
          </a:xfrm>
          <a:prstGeom prst="rect">
            <a:avLst/>
          </a:prstGeom>
        </p:spPr>
      </p:pic>
      <p:sp>
        <p:nvSpPr>
          <p:cNvPr id="9" name="Cloud 8">
            <a:extLst>
              <a:ext uri="{FF2B5EF4-FFF2-40B4-BE49-F238E27FC236}">
                <a16:creationId xmlns:a16="http://schemas.microsoft.com/office/drawing/2014/main" id="{9983C60C-E901-DAA5-AC1C-ABD9B76BCFAC}"/>
              </a:ext>
            </a:extLst>
          </p:cNvPr>
          <p:cNvSpPr/>
          <p:nvPr/>
        </p:nvSpPr>
        <p:spPr>
          <a:xfrm>
            <a:off x="4566722" y="5319186"/>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9Slide03 AmpleSoft Bold" panose="02000000000000000000" pitchFamily="2" charset="0"/>
                <a:ea typeface="+mn-ea"/>
                <a:cs typeface="+mn-cs"/>
              </a:rPr>
              <a:t>Kể</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nối</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tiếp</a:t>
            </a:r>
            <a:endParaRPr kumimoji="0" lang="en-US" sz="2800" b="0" i="0" u="none" strike="noStrike" kern="1200" cap="none" spc="0" normalizeH="0" baseline="0" noProof="0" dirty="0">
              <a:ln>
                <a:noFill/>
              </a:ln>
              <a:solidFill>
                <a:schemeClr val="accent6">
                  <a:lumMod val="50000"/>
                </a:schemeClr>
              </a:solidFill>
              <a:effectLst/>
              <a:uLnTx/>
              <a:uFillTx/>
              <a:latin typeface="#9Slide03 AmpleSoft Bold" panose="02000000000000000000" pitchFamily="2" charset="0"/>
              <a:ea typeface="+mn-ea"/>
              <a:cs typeface="+mn-cs"/>
            </a:endParaRPr>
          </a:p>
        </p:txBody>
      </p:sp>
      <p:sp>
        <p:nvSpPr>
          <p:cNvPr id="10" name="Cloud 9">
            <a:extLst>
              <a:ext uri="{FF2B5EF4-FFF2-40B4-BE49-F238E27FC236}">
                <a16:creationId xmlns:a16="http://schemas.microsoft.com/office/drawing/2014/main" id="{9983C60C-E901-DAA5-AC1C-ABD9B76BCFAC}"/>
              </a:ext>
            </a:extLst>
          </p:cNvPr>
          <p:cNvSpPr/>
          <p:nvPr/>
        </p:nvSpPr>
        <p:spPr>
          <a:xfrm>
            <a:off x="4532086" y="5181600"/>
            <a:ext cx="4002314" cy="1447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Nunito Black" pitchFamily="2" charset="0"/>
              </a:rPr>
              <a:t>Kể</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toàn</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bộ</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câu</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chuyện</a:t>
            </a:r>
            <a:endParaRPr kumimoji="0" lang="en-US" sz="2800" b="0" i="0" u="none" strike="noStrike" kern="1200" cap="none" spc="0" normalizeH="0" baseline="0" noProof="0" dirty="0">
              <a:ln>
                <a:noFill/>
              </a:ln>
              <a:solidFill>
                <a:srgbClr val="036119"/>
              </a:solidFill>
              <a:effectLst/>
              <a:uLnTx/>
              <a:uFillTx/>
              <a:latin typeface="Nunito Black" pitchFamily="2" charset="0"/>
            </a:endParaRPr>
          </a:p>
        </p:txBody>
      </p:sp>
    </p:spTree>
    <p:extLst>
      <p:ext uri="{BB962C8B-B14F-4D97-AF65-F5344CB8AC3E}">
        <p14:creationId xmlns:p14="http://schemas.microsoft.com/office/powerpoint/2010/main" val="161839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52400" y="2042"/>
            <a:ext cx="12542525" cy="6855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2" name="Cloud 1"/>
          <p:cNvSpPr/>
          <p:nvPr/>
        </p:nvSpPr>
        <p:spPr>
          <a:xfrm>
            <a:off x="1905000" y="1981200"/>
            <a:ext cx="5387475" cy="2438400"/>
          </a:xfrm>
          <a:prstGeom prst="cloud">
            <a:avLst/>
          </a:prstGeom>
          <a:solidFill>
            <a:srgbClr val="ADE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75BEB2-DD79-A8F3-CE64-9ECC2ECDD691}"/>
              </a:ext>
            </a:extLst>
          </p:cNvPr>
          <p:cNvSpPr txBox="1"/>
          <p:nvPr/>
        </p:nvSpPr>
        <p:spPr>
          <a:xfrm>
            <a:off x="1680891" y="2276566"/>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Tiết</a:t>
            </a:r>
            <a:r>
              <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3</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6600" dirty="0" err="1">
                <a:solidFill>
                  <a:srgbClr val="FF0000"/>
                </a:solidFill>
                <a:latin typeface="Sigmar One" panose="00000500000000000000" pitchFamily="2" charset="0"/>
              </a:rPr>
              <a:t>Viết</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13018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op 13 Bài văn tả cảnh mùa hè hay nhất - Toplist.vn">
            <a:extLst>
              <a:ext uri="{FF2B5EF4-FFF2-40B4-BE49-F238E27FC236}">
                <a16:creationId xmlns:a16="http://schemas.microsoft.com/office/drawing/2014/main" id="{9318CDAD-85B9-2202-25D7-2777F5D6B0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5" r="10261"/>
          <a:stretch/>
        </p:blipFill>
        <p:spPr bwMode="auto">
          <a:xfrm>
            <a:off x="3502153" y="10"/>
            <a:ext cx="8686798"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A1E6F4-41DE-AE5D-6A46-F888BB99B838}"/>
              </a:ext>
            </a:extLst>
          </p:cNvPr>
          <p:cNvSpPr/>
          <p:nvPr/>
        </p:nvSpPr>
        <p:spPr>
          <a:xfrm>
            <a:off x="-301752" y="363905"/>
            <a:ext cx="5334000" cy="6586418"/>
          </a:xfrm>
          <a:prstGeom prst="rect">
            <a:avLst/>
          </a:prstGeom>
        </p:spPr>
        <p:txBody>
          <a:bodyPr wrap="square">
            <a:spAutoFit/>
          </a:bodyPr>
          <a:lstStyle/>
          <a:p>
            <a:pPr algn="ctr"/>
            <a:r>
              <a:rPr lang="vi-VN" sz="3600" b="1" dirty="0">
                <a:solidFill>
                  <a:srgbClr val="00B0F0"/>
                </a:solidFill>
                <a:latin typeface="Nunito Black" panose="00000A00000000000000" pitchFamily="2" charset="0"/>
              </a:rPr>
              <a:t>Mùa hè lấp lánh</a:t>
            </a:r>
            <a:endParaRPr lang="en-US" sz="3600" b="1" dirty="0">
              <a:solidFill>
                <a:srgbClr val="00B0F0"/>
              </a:solidFill>
              <a:latin typeface="Nunito Black" panose="00000A00000000000000" pitchFamily="2" charset="0"/>
            </a:endParaRPr>
          </a:p>
          <a:p>
            <a:pPr algn="ctr"/>
            <a:endParaRPr lang="vi-VN" sz="2600" dirty="0">
              <a:solidFill>
                <a:schemeClr val="tx2"/>
              </a:solidFill>
              <a:latin typeface="Nunito Black" panose="00000A00000000000000" pitchFamily="2" charset="0"/>
            </a:endParaRPr>
          </a:p>
          <a:p>
            <a:r>
              <a:rPr lang="en-US" sz="2600" dirty="0">
                <a:solidFill>
                  <a:srgbClr val="0070C0"/>
                </a:solidFill>
                <a:latin typeface="Nunito Black" panose="00000A00000000000000" pitchFamily="2" charset="0"/>
              </a:rPr>
              <a:t>	</a:t>
            </a:r>
            <a:r>
              <a:rPr lang="vi-VN" sz="2600" dirty="0">
                <a:solidFill>
                  <a:srgbClr val="036119"/>
                </a:solidFill>
                <a:latin typeface="Nunito Black" panose="00000A00000000000000" pitchFamily="2" charset="0"/>
              </a:rPr>
              <a:t>Sớm nay em thức dậy</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Trời sáng tự bao giờ</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Mùa hè kì lạ chưa</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Mặt trời ưa dậy sớm.</a:t>
            </a:r>
            <a:endParaRPr lang="en-US" sz="2600" dirty="0">
              <a:solidFill>
                <a:srgbClr val="036119"/>
              </a:solidFill>
              <a:latin typeface="Nunito Black" panose="00000A00000000000000" pitchFamily="2" charset="0"/>
            </a:endParaRPr>
          </a:p>
          <a:p>
            <a:endParaRPr lang="vi-VN" sz="2600" dirty="0">
              <a:solidFill>
                <a:srgbClr val="036119"/>
              </a:solidFill>
              <a:latin typeface="Nunito Black" panose="00000A00000000000000" pitchFamily="2" charset="0"/>
            </a:endParaRP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Nắng cho cây chóng lớn</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Cho hoa lá thêm màu</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Cho mình chơi thật lâu</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Ngày hè dài bất tận.</a:t>
            </a:r>
            <a:endParaRPr lang="en-US" sz="2600" dirty="0">
              <a:solidFill>
                <a:srgbClr val="036119"/>
              </a:solidFill>
              <a:latin typeface="Nunito Black" panose="00000A00000000000000" pitchFamily="2" charset="0"/>
            </a:endParaRPr>
          </a:p>
          <a:p>
            <a:endParaRPr lang="en-US" sz="2600" dirty="0">
              <a:solidFill>
                <a:srgbClr val="036119"/>
              </a:solidFill>
              <a:latin typeface="Nunito Black" panose="00000A00000000000000" pitchFamily="2" charset="0"/>
            </a:endParaRP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Buổi chiều trôi thật chậm</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Mặt trời mải rong chơi</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Đủng đỉnh mãi chân trời</a:t>
            </a:r>
          </a:p>
          <a:p>
            <a:r>
              <a:rPr lang="en-US" sz="2600" dirty="0">
                <a:solidFill>
                  <a:srgbClr val="036119"/>
                </a:solidFill>
                <a:latin typeface="Nunito Black" panose="00000A00000000000000" pitchFamily="2" charset="0"/>
              </a:rPr>
              <a:t>	</a:t>
            </a:r>
            <a:r>
              <a:rPr lang="vi-VN" sz="2600" dirty="0">
                <a:solidFill>
                  <a:srgbClr val="036119"/>
                </a:solidFill>
                <a:latin typeface="Nunito Black" panose="00000A00000000000000" pitchFamily="2" charset="0"/>
              </a:rPr>
              <a:t>Mà vẫn chưa lặn xuống.</a:t>
            </a:r>
          </a:p>
        </p:txBody>
      </p:sp>
      <p:sp>
        <p:nvSpPr>
          <p:cNvPr id="2" name="TextBox 1">
            <a:extLst>
              <a:ext uri="{FF2B5EF4-FFF2-40B4-BE49-F238E27FC236}">
                <a16:creationId xmlns:a16="http://schemas.microsoft.com/office/drawing/2014/main" id="{8F1503DB-30D8-92ED-6B5F-81C1C62B170F}"/>
              </a:ext>
            </a:extLst>
          </p:cNvPr>
          <p:cNvSpPr txBox="1"/>
          <p:nvPr/>
        </p:nvSpPr>
        <p:spPr>
          <a:xfrm>
            <a:off x="9448800" y="152400"/>
            <a:ext cx="2601191" cy="578882"/>
          </a:xfrm>
          <a:prstGeom prst="roundRect">
            <a:avLst/>
          </a:prstGeom>
          <a:solidFill>
            <a:schemeClr val="accent3">
              <a:lumMod val="50000"/>
            </a:schemeClr>
          </a:solidFill>
          <a:ln w="28575">
            <a:solidFill>
              <a:srgbClr val="217875"/>
            </a:solidFill>
            <a:prstDash val="sysDash"/>
          </a:ln>
        </p:spPr>
        <p:txBody>
          <a:bodyPr wrap="square">
            <a:spAutoFit/>
          </a:bodyPr>
          <a:lstStyle/>
          <a:p>
            <a:pPr lvl="0">
              <a:defRPr/>
            </a:pPr>
            <a:r>
              <a:rPr lang="en-US" sz="2800" b="1" i="1" dirty="0">
                <a:solidFill>
                  <a:schemeClr val="bg1"/>
                </a:solidFill>
                <a:latin typeface="OpenSans"/>
              </a:rPr>
              <a:t>1. </a:t>
            </a:r>
            <a:r>
              <a:rPr lang="en-US" sz="2800" b="1" i="1" dirty="0" err="1">
                <a:solidFill>
                  <a:schemeClr val="bg1"/>
                </a:solidFill>
                <a:latin typeface="OpenSans"/>
              </a:rPr>
              <a:t>Nghe</a:t>
            </a:r>
            <a:r>
              <a:rPr lang="en-US" sz="2800" b="1" i="1" dirty="0">
                <a:solidFill>
                  <a:schemeClr val="bg1"/>
                </a:solidFill>
                <a:latin typeface="OpenSans"/>
              </a:rPr>
              <a:t> – </a:t>
            </a:r>
            <a:r>
              <a:rPr lang="en-US" sz="2800" b="1" i="1" dirty="0" err="1">
                <a:solidFill>
                  <a:schemeClr val="bg1"/>
                </a:solidFill>
                <a:latin typeface="OpenSans"/>
              </a:rPr>
              <a:t>viết</a:t>
            </a:r>
            <a:endParaRPr lang="en-US" sz="2800" b="1" i="1" dirty="0">
              <a:solidFill>
                <a:schemeClr val="bg1"/>
              </a:solidFill>
              <a:latin typeface="OpenSans"/>
            </a:endParaRPr>
          </a:p>
        </p:txBody>
      </p:sp>
    </p:spTree>
    <p:extLst>
      <p:ext uri="{BB962C8B-B14F-4D97-AF65-F5344CB8AC3E}">
        <p14:creationId xmlns:p14="http://schemas.microsoft.com/office/powerpoint/2010/main" val="188923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ular Callout 2"/>
          <p:cNvSpPr/>
          <p:nvPr/>
        </p:nvSpPr>
        <p:spPr>
          <a:xfrm>
            <a:off x="1143000" y="1684369"/>
            <a:ext cx="7848600" cy="2840429"/>
          </a:xfrm>
          <a:prstGeom prst="wedgeRoundRectCallout">
            <a:avLst>
              <a:gd name="adj1" fmla="val 50658"/>
              <a:gd name="adj2" fmla="val 73231"/>
              <a:gd name="adj3" fmla="val 16667"/>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unito Black" pitchFamily="2" charset="0"/>
            </a:endParaRPr>
          </a:p>
        </p:txBody>
      </p:sp>
      <p:sp>
        <p:nvSpPr>
          <p:cNvPr id="4" name="TextBox 3"/>
          <p:cNvSpPr txBox="1"/>
          <p:nvPr/>
        </p:nvSpPr>
        <p:spPr>
          <a:xfrm>
            <a:off x="1676400" y="1981200"/>
            <a:ext cx="7491412" cy="2246769"/>
          </a:xfrm>
          <a:prstGeom prst="rect">
            <a:avLst/>
          </a:prstGeom>
          <a:noFill/>
        </p:spPr>
        <p:txBody>
          <a:bodyPr wrap="square" rtlCol="0">
            <a:spAutoFit/>
          </a:bodyPr>
          <a:lstStyle/>
          <a:p>
            <a:r>
              <a:rPr lang="vi-VN" sz="2800" dirty="0">
                <a:solidFill>
                  <a:srgbClr val="0070C0"/>
                </a:solidFill>
                <a:latin typeface="Nunito Black" pitchFamily="2" charset="0"/>
                <a:ea typeface="Open Sans" panose="020B0606030504020204" pitchFamily="34" charset="0"/>
                <a:cs typeface="Open Sans" panose="020B0606030504020204" pitchFamily="34" charset="0"/>
              </a:rPr>
              <a:t>- Viết đúng chính tả</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Viết hoa các chữ cái đầu dòng</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Sau mỗi khổ thơ, cách ra một dòng</a:t>
            </a:r>
            <a:endParaRPr lang="en-US"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Chữ</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dễ</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sai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chính</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tả</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trời</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kì</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lạ</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dậy</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sớm</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bất</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tận</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rong</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chơi</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lặn</a:t>
            </a:r>
            <a:r>
              <a:rPr lang="en-US" sz="2800"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C00000"/>
                </a:solidFill>
                <a:latin typeface="Nunito Black" pitchFamily="2" charset="0"/>
                <a:ea typeface="Open Sans" panose="020B0606030504020204" pitchFamily="34" charset="0"/>
                <a:cs typeface="Open Sans" panose="020B0606030504020204" pitchFamily="34" charset="0"/>
              </a:rPr>
              <a:t>xuống</a:t>
            </a:r>
            <a:r>
              <a:rPr lang="en-US" sz="2800" dirty="0">
                <a:solidFill>
                  <a:srgbClr val="C00000"/>
                </a:solidFill>
                <a:latin typeface="Nunito Black" pitchFamily="2" charset="0"/>
                <a:ea typeface="Open Sans" panose="020B0606030504020204" pitchFamily="34" charset="0"/>
                <a:cs typeface="Open Sans" panose="020B0606030504020204" pitchFamily="34" charset="0"/>
              </a:rPr>
              <a:t>,…</a:t>
            </a:r>
            <a:endParaRPr lang="vi-VN" sz="2800" dirty="0">
              <a:solidFill>
                <a:srgbClr val="C00000"/>
              </a:solidFill>
              <a:latin typeface="Nunito Black" pitchFamily="2" charset="0"/>
              <a:ea typeface="Open Sans" panose="020B0606030504020204" pitchFamily="34" charset="0"/>
              <a:cs typeface="Open Sans" panose="020B0606030504020204" pitchFamily="34" charset="0"/>
            </a:endParaRPr>
          </a:p>
        </p:txBody>
      </p:sp>
      <p:sp>
        <p:nvSpPr>
          <p:cNvPr id="7" name="Right Triangle 6"/>
          <p:cNvSpPr/>
          <p:nvPr/>
        </p:nvSpPr>
        <p:spPr>
          <a:xfrm rot="16200000">
            <a:off x="9372600" y="3962400"/>
            <a:ext cx="2514600" cy="2819400"/>
          </a:xfrm>
          <a:prstGeom prst="rtTriangl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CD22EC-874E-9810-7272-0254E6F7D431}"/>
              </a:ext>
            </a:extLst>
          </p:cNvPr>
          <p:cNvSpPr txBox="1"/>
          <p:nvPr/>
        </p:nvSpPr>
        <p:spPr>
          <a:xfrm>
            <a:off x="762000" y="381000"/>
            <a:ext cx="2895600" cy="715089"/>
          </a:xfrm>
          <a:prstGeom prst="roundRect">
            <a:avLst/>
          </a:prstGeom>
          <a:solidFill>
            <a:srgbClr val="FFFFCC"/>
          </a:solidFill>
          <a:ln w="28575">
            <a:solidFill>
              <a:srgbClr val="217875"/>
            </a:solidFill>
            <a:prstDash val="sysDash"/>
          </a:ln>
        </p:spPr>
        <p:txBody>
          <a:bodyPr wrap="square">
            <a:spAutoFit/>
          </a:bodyPr>
          <a:lstStyle/>
          <a:p>
            <a:pPr lvl="0">
              <a:defRPr/>
            </a:pPr>
            <a:r>
              <a:rPr lang="en-US" sz="3600" b="1" i="1">
                <a:solidFill>
                  <a:srgbClr val="036119"/>
                </a:solidFill>
                <a:latin typeface="Nunito Black" pitchFamily="2" charset="0"/>
              </a:rPr>
              <a:t>     Lưu ý:</a:t>
            </a:r>
            <a:endParaRPr lang="en-US" sz="3600" b="1" i="1" dirty="0">
              <a:solidFill>
                <a:srgbClr val="036119"/>
              </a:solidFill>
              <a:latin typeface="Nunito Black" pitchFamily="2" charset="0"/>
            </a:endParaRPr>
          </a:p>
        </p:txBody>
      </p:sp>
      <p:pic>
        <p:nvPicPr>
          <p:cNvPr id="2" name="Picture 2" descr="Tổng Hợp] 909+ hình ảnh suy nghĩ rối bời dễ thương nhất">
            <a:extLst>
              <a:ext uri="{FF2B5EF4-FFF2-40B4-BE49-F238E27FC236}">
                <a16:creationId xmlns:a16="http://schemas.microsoft.com/office/drawing/2014/main" id="{3390B67B-3B11-B852-CB37-458D0C86DF9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4375" y1="41992" x2="46973" y2="41992"/>
                        <a14:foregroundMark x1="49219" y1="40820" x2="41797" y2="45313"/>
                        <a14:foregroundMark x1="54199" y1="33105" x2="63965" y2="39063"/>
                        <a14:foregroundMark x1="40332" y1="32324" x2="38770" y2="42285"/>
                        <a14:foregroundMark x1="42578" y1="38086" x2="45801" y2="41309"/>
                        <a14:foregroundMark x1="42285" y1="30859" x2="42285" y2="4306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82000" y="2819400"/>
            <a:ext cx="3124200" cy="422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6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906000" y="455676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828800" y="1504880"/>
            <a:ext cx="8229599" cy="4778828"/>
          </a:xfrm>
          <a:prstGeom prst="rect">
            <a:avLst/>
          </a:prstGeom>
        </p:spPr>
      </p:pic>
      <p:sp>
        <p:nvSpPr>
          <p:cNvPr id="5" name="TextBox 4">
            <a:extLst>
              <a:ext uri="{FF2B5EF4-FFF2-40B4-BE49-F238E27FC236}">
                <a16:creationId xmlns:a16="http://schemas.microsoft.com/office/drawing/2014/main" id="{7CCD22EC-874E-9810-7272-0254E6F7D431}"/>
              </a:ext>
            </a:extLst>
          </p:cNvPr>
          <p:cNvSpPr txBox="1"/>
          <p:nvPr/>
        </p:nvSpPr>
        <p:spPr>
          <a:xfrm>
            <a:off x="304800" y="241463"/>
            <a:ext cx="10744200" cy="1191816"/>
          </a:xfrm>
          <a:prstGeom prst="roundRect">
            <a:avLst/>
          </a:prstGeom>
          <a:solidFill>
            <a:srgbClr val="FFFFCC"/>
          </a:solidFill>
          <a:ln w="28575">
            <a:solidFill>
              <a:srgbClr val="217875"/>
            </a:solidFill>
            <a:prstDash val="sysDash"/>
          </a:ln>
        </p:spPr>
        <p:txBody>
          <a:bodyPr wrap="square">
            <a:spAutoFit/>
          </a:bodyPr>
          <a:lstStyle/>
          <a:p>
            <a:pPr lvl="0"/>
            <a:r>
              <a:rPr lang="en-US" sz="3200" i="1" dirty="0">
                <a:solidFill>
                  <a:srgbClr val="14960A"/>
                </a:solidFill>
                <a:latin typeface="Nunito Black" pitchFamily="2" charset="0"/>
                <a:ea typeface="Tahoma" panose="020B0604030504040204" pitchFamily="34" charset="0"/>
                <a:cs typeface="Tahoma" panose="020B0604030504040204" pitchFamily="34" charset="0"/>
              </a:rPr>
              <a:t>2.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Ghép</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các</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tiếng</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phù</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hợp</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với</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pitchFamily="2" charset="0"/>
                <a:ea typeface="Tahoma" panose="020B0604030504040204" pitchFamily="34" charset="0"/>
                <a:cs typeface="Tahoma" panose="020B0604030504040204" pitchFamily="34" charset="0"/>
              </a:rPr>
              <a:t>chung</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hoặc</a:t>
            </a:r>
            <a:r>
              <a:rPr lang="en-US" sz="3200" i="1" dirty="0">
                <a:solidFill>
                  <a:srgbClr val="14960A"/>
                </a:solidFill>
                <a:latin typeface="Nunito Black" pitchFamily="2" charset="0"/>
                <a:ea typeface="Tahoma" panose="020B0604030504040204" pitchFamily="34" charset="0"/>
                <a:cs typeface="Tahoma" panose="020B0604030504040204" pitchFamily="34" charset="0"/>
              </a:rPr>
              <a:t> </a:t>
            </a:r>
            <a:r>
              <a:rPr lang="en-US" sz="3200" i="1" err="1">
                <a:solidFill>
                  <a:srgbClr val="14960A"/>
                </a:solidFill>
                <a:latin typeface="Nunito" pitchFamily="2" charset="0"/>
                <a:ea typeface="Tahoma" panose="020B0604030504040204" pitchFamily="34" charset="0"/>
                <a:cs typeface="Tahoma" panose="020B0604030504040204" pitchFamily="34" charset="0"/>
              </a:rPr>
              <a:t>trung</a:t>
            </a:r>
            <a:r>
              <a:rPr lang="en-US" sz="3200" i="1">
                <a:solidFill>
                  <a:srgbClr val="14960A"/>
                </a:solidFill>
                <a:latin typeface="Nunito Black" pitchFamily="2" charset="0"/>
                <a:ea typeface="Tahoma" panose="020B0604030504040204" pitchFamily="34" charset="0"/>
                <a:cs typeface="Tahoma" panose="020B0604030504040204" pitchFamily="34" charset="0"/>
              </a:rPr>
              <a:t> để</a:t>
            </a:r>
          </a:p>
          <a:p>
            <a:pPr lvl="0"/>
            <a:r>
              <a:rPr lang="en-US" sz="3200" i="1">
                <a:solidFill>
                  <a:srgbClr val="14960A"/>
                </a:solidFill>
                <a:latin typeface="Nunito Black" pitchFamily="2" charset="0"/>
                <a:ea typeface="Tahoma" panose="020B0604030504040204" pitchFamily="34" charset="0"/>
                <a:cs typeface="Tahoma" panose="020B0604030504040204" pitchFamily="34" charset="0"/>
              </a:rPr>
              <a:t>           tạo </a:t>
            </a:r>
            <a:r>
              <a:rPr lang="en-US" sz="3200" i="1" dirty="0" err="1">
                <a:solidFill>
                  <a:srgbClr val="14960A"/>
                </a:solidFill>
                <a:latin typeface="Nunito Black" pitchFamily="2" charset="0"/>
                <a:ea typeface="Tahoma" panose="020B0604030504040204" pitchFamily="34" charset="0"/>
                <a:cs typeface="Tahoma" panose="020B0604030504040204" pitchFamily="34" charset="0"/>
              </a:rPr>
              <a:t>từ</a:t>
            </a:r>
            <a:r>
              <a:rPr lang="en-US" sz="3200" i="1" dirty="0">
                <a:solidFill>
                  <a:srgbClr val="14960A"/>
                </a:solidFill>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0823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08222" y="990600"/>
            <a:ext cx="6975556" cy="4481766"/>
          </a:xfrm>
          <a:prstGeom prst="rect">
            <a:avLst/>
          </a:prstGeom>
          <a:ln>
            <a:noFill/>
          </a:ln>
          <a:effectLst>
            <a:softEdge rad="112500"/>
          </a:effectLst>
        </p:spPr>
      </p:pic>
      <p:sp>
        <p:nvSpPr>
          <p:cNvPr id="5" name="Rectangle 4"/>
          <p:cNvSpPr/>
          <p:nvPr/>
        </p:nvSpPr>
        <p:spPr>
          <a:xfrm>
            <a:off x="2514600" y="5331827"/>
            <a:ext cx="9829800" cy="1384995"/>
          </a:xfrm>
          <a:prstGeom prst="rect">
            <a:avLst/>
          </a:prstGeom>
        </p:spPr>
        <p:txBody>
          <a:bodyPr wrap="square">
            <a:spAutoFit/>
          </a:bodyPr>
          <a:lstStyle/>
          <a:p>
            <a:r>
              <a:rPr lang="vi-VN" sz="2800" dirty="0">
                <a:solidFill>
                  <a:srgbClr val="0000CC"/>
                </a:solidFill>
                <a:latin typeface="Nunito Black" pitchFamily="2" charset="0"/>
              </a:rPr>
              <a:t>Các từ ngữ ghép được là: </a:t>
            </a:r>
            <a:endParaRPr lang="en-US" sz="2800" dirty="0">
              <a:solidFill>
                <a:srgbClr val="0000CC"/>
              </a:solidFill>
              <a:latin typeface="Nunito Black" pitchFamily="2" charset="0"/>
            </a:endParaRPr>
          </a:p>
          <a:p>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vi-VN" sz="2800" dirty="0">
                <a:solidFill>
                  <a:srgbClr val="FF0000"/>
                </a:solidFill>
                <a:latin typeface="Nunito Black" pitchFamily="2" charset="0"/>
              </a:rPr>
              <a:t>chung cư, chung thủy, </a:t>
            </a:r>
            <a:endParaRPr lang="en-US" sz="2800" dirty="0">
              <a:solidFill>
                <a:srgbClr val="FF0000"/>
              </a:solidFill>
              <a:latin typeface="Nunito Black" pitchFamily="2" charset="0"/>
            </a:endParaRPr>
          </a:p>
          <a:p>
            <a:r>
              <a:rPr lang="en-US" sz="2800" dirty="0">
                <a:solidFill>
                  <a:srgbClr val="FF0000"/>
                </a:solidFill>
                <a:latin typeface="Nunito Black" pitchFamily="2" charset="0"/>
              </a:rPr>
              <a:t>- </a:t>
            </a:r>
            <a:r>
              <a:rPr lang="en-US" sz="2800" dirty="0" err="1">
                <a:solidFill>
                  <a:srgbClr val="FF0000"/>
                </a:solidFill>
                <a:latin typeface="Nunito Black" pitchFamily="2" charset="0"/>
              </a:rPr>
              <a:t>trung</a:t>
            </a:r>
            <a:r>
              <a:rPr lang="en-US" sz="2800" dirty="0">
                <a:solidFill>
                  <a:srgbClr val="FF0000"/>
                </a:solidFill>
                <a:latin typeface="Nunito Black" pitchFamily="2" charset="0"/>
              </a:rPr>
              <a:t>: </a:t>
            </a:r>
            <a:r>
              <a:rPr lang="vi-VN" sz="2800" dirty="0">
                <a:solidFill>
                  <a:srgbClr val="FF0000"/>
                </a:solidFill>
                <a:latin typeface="Nunito Black" pitchFamily="2" charset="0"/>
              </a:rPr>
              <a:t>trung thành, trung bình, trung </a:t>
            </a:r>
            <a:r>
              <a:rPr lang="en-US" sz="2800" dirty="0" err="1">
                <a:solidFill>
                  <a:srgbClr val="FF0000"/>
                </a:solidFill>
                <a:latin typeface="Nunito Black" pitchFamily="2" charset="0"/>
              </a:rPr>
              <a:t>thực</a:t>
            </a:r>
            <a:r>
              <a:rPr lang="vi-VN" sz="2800" dirty="0">
                <a:solidFill>
                  <a:srgbClr val="FF0000"/>
                </a:solidFill>
                <a:latin typeface="Nunito Black" pitchFamily="2" charset="0"/>
              </a:rPr>
              <a:t>, </a:t>
            </a:r>
            <a:r>
              <a:rPr lang="en-US" sz="2800" dirty="0" err="1">
                <a:solidFill>
                  <a:srgbClr val="FF0000"/>
                </a:solidFill>
                <a:latin typeface="Nunito Black" pitchFamily="2" charset="0"/>
              </a:rPr>
              <a:t>trung</a:t>
            </a:r>
            <a:r>
              <a:rPr lang="en-US" sz="2800" dirty="0">
                <a:solidFill>
                  <a:srgbClr val="FF0000"/>
                </a:solidFill>
                <a:latin typeface="Nunito Black" pitchFamily="2" charset="0"/>
              </a:rPr>
              <a:t> </a:t>
            </a:r>
            <a:r>
              <a:rPr lang="en-US" sz="2800" dirty="0" err="1">
                <a:solidFill>
                  <a:srgbClr val="FF0000"/>
                </a:solidFill>
                <a:latin typeface="Nunito Black" pitchFamily="2" charset="0"/>
              </a:rPr>
              <a:t>tâm</a:t>
            </a:r>
            <a:endParaRPr lang="en-US" sz="2800" dirty="0">
              <a:solidFill>
                <a:srgbClr val="FF0000"/>
              </a:solidFill>
              <a:latin typeface="Nunito Black" pitchFamily="2" charset="0"/>
            </a:endParaRPr>
          </a:p>
        </p:txBody>
      </p:sp>
      <p:sp>
        <p:nvSpPr>
          <p:cNvPr id="6" name="TextBox 5">
            <a:extLst>
              <a:ext uri="{FF2B5EF4-FFF2-40B4-BE49-F238E27FC236}">
                <a16:creationId xmlns:a16="http://schemas.microsoft.com/office/drawing/2014/main" id="{7CCD22EC-874E-9810-7272-0254E6F7D431}"/>
              </a:ext>
            </a:extLst>
          </p:cNvPr>
          <p:cNvSpPr txBox="1"/>
          <p:nvPr/>
        </p:nvSpPr>
        <p:spPr>
          <a:xfrm>
            <a:off x="381000" y="304800"/>
            <a:ext cx="10744200" cy="578882"/>
          </a:xfrm>
          <a:prstGeom prst="roundRect">
            <a:avLst/>
          </a:prstGeom>
          <a:solidFill>
            <a:srgbClr val="FFFFCC"/>
          </a:solidFill>
          <a:ln w="28575">
            <a:solidFill>
              <a:srgbClr val="217875"/>
            </a:solidFill>
            <a:prstDash val="sysDash"/>
          </a:ln>
        </p:spPr>
        <p:txBody>
          <a:bodyPr wrap="square">
            <a:spAutoFit/>
          </a:bodyPr>
          <a:lstStyle/>
          <a:p>
            <a:pPr lvl="0"/>
            <a:r>
              <a:rPr lang="en-US" sz="2800" b="1" i="1" dirty="0">
                <a:solidFill>
                  <a:srgbClr val="14960A"/>
                </a:solidFill>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Ghép</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tiếng</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phù</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với</a:t>
            </a:r>
            <a:r>
              <a:rPr lang="en-US" sz="2800" b="1" i="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14960A"/>
                </a:solidFill>
                <a:latin typeface="Tahoma" panose="020B0604030504040204" pitchFamily="34" charset="0"/>
                <a:ea typeface="Tahoma" panose="020B0604030504040204" pitchFamily="34" charset="0"/>
                <a:cs typeface="Tahoma" panose="020B0604030504040204" pitchFamily="34" charset="0"/>
              </a:rPr>
              <a:t>chung</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14960A"/>
                </a:solidFill>
                <a:latin typeface="Tahoma" panose="020B0604030504040204" pitchFamily="34" charset="0"/>
                <a:ea typeface="Tahoma" panose="020B0604030504040204" pitchFamily="34" charset="0"/>
                <a:cs typeface="Tahoma" panose="020B0604030504040204" pitchFamily="34" charset="0"/>
              </a:rPr>
              <a:t>trung</a:t>
            </a:r>
            <a:r>
              <a:rPr lang="en-US" sz="2800" b="1" i="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tạo</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14960A"/>
                </a:solidFill>
                <a:latin typeface="Tahoma" panose="020B0604030504040204" pitchFamily="34" charset="0"/>
                <a:ea typeface="Tahoma" panose="020B0604030504040204" pitchFamily="34" charset="0"/>
                <a:cs typeface="Tahoma" panose="020B0604030504040204" pitchFamily="34" charset="0"/>
              </a:rPr>
              <a:t>từ</a:t>
            </a:r>
            <a:r>
              <a:rPr lang="en-US" sz="2800" b="1" dirty="0">
                <a:solidFill>
                  <a:srgbClr val="14960A"/>
                </a:solidFill>
                <a:latin typeface="Tahoma" panose="020B0604030504040204" pitchFamily="34" charset="0"/>
                <a:ea typeface="Tahoma" panose="020B0604030504040204" pitchFamily="34" charset="0"/>
                <a:cs typeface="Tahoma" panose="020B0604030504040204" pitchFamily="34" charset="0"/>
              </a:rPr>
              <a:t>.</a:t>
            </a:r>
            <a:endParaRPr lang="en-US" sz="2800" b="1" i="1" dirty="0">
              <a:solidFill>
                <a:srgbClr val="14960A"/>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58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ảnh báo mưa lớn ở Tây Nguyên và Nam Bộ">
            <a:extLst>
              <a:ext uri="{FF2B5EF4-FFF2-40B4-BE49-F238E27FC236}">
                <a16:creationId xmlns:a16="http://schemas.microsoft.com/office/drawing/2014/main" id="{2DFDD7B1-6BAF-8909-66A2-307EA6C0EE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73" r="12174" b="-1"/>
          <a:stretch/>
        </p:blipFill>
        <p:spPr bwMode="auto">
          <a:xfrm>
            <a:off x="6400800" y="10"/>
            <a:ext cx="57896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9E3FA3-FD81-2971-65FD-EE87B4B35571}"/>
              </a:ext>
            </a:extLst>
          </p:cNvPr>
          <p:cNvSpPr/>
          <p:nvPr/>
        </p:nvSpPr>
        <p:spPr>
          <a:xfrm>
            <a:off x="0" y="1066800"/>
            <a:ext cx="7696200" cy="5755422"/>
          </a:xfrm>
          <a:prstGeom prst="rect">
            <a:avLst/>
          </a:prstGeom>
        </p:spPr>
        <p:txBody>
          <a:bodyPr wrap="square">
            <a:spAutoFit/>
          </a:bodyPr>
          <a:lstStyle/>
          <a:p>
            <a:pPr algn="just"/>
            <a:r>
              <a:rPr lang="vi-VN" sz="2800" b="1" dirty="0">
                <a:solidFill>
                  <a:srgbClr val="002060"/>
                </a:solidFill>
                <a:latin typeface="OpenSans"/>
              </a:rPr>
              <a:t>a. Chọn ch hoặc tr thay cho ô vuông.</a:t>
            </a:r>
            <a:endParaRPr lang="vi-VN" sz="2800" dirty="0">
              <a:solidFill>
                <a:srgbClr val="002060"/>
              </a:solidFill>
              <a:latin typeface="OpenSans"/>
            </a:endParaRPr>
          </a:p>
          <a:p>
            <a:pPr algn="just"/>
            <a:r>
              <a:rPr lang="vi-VN" sz="2800" dirty="0">
                <a:solidFill>
                  <a:srgbClr val="002060"/>
                </a:solidFill>
                <a:latin typeface="OpenSans"/>
              </a:rPr>
              <a:t>Chị mây vừa kéo đến</a:t>
            </a:r>
          </a:p>
          <a:p>
            <a:pPr algn="just"/>
            <a:r>
              <a:rPr lang="vi-VN" sz="4000" dirty="0">
                <a:solidFill>
                  <a:srgbClr val="FF0000"/>
                </a:solidFill>
                <a:latin typeface="OpenSans"/>
              </a:rPr>
              <a:t>□</a:t>
            </a:r>
            <a:r>
              <a:rPr lang="vi-VN" sz="2800" dirty="0">
                <a:solidFill>
                  <a:srgbClr val="002060"/>
                </a:solidFill>
                <a:latin typeface="OpenSans"/>
              </a:rPr>
              <a:t>ăng sao </a:t>
            </a:r>
            <a:r>
              <a:rPr lang="vi-VN" sz="4000" dirty="0">
                <a:solidFill>
                  <a:srgbClr val="FF0000"/>
                </a:solidFill>
                <a:latin typeface="OpenSans"/>
              </a:rPr>
              <a:t>□</a:t>
            </a:r>
            <a:r>
              <a:rPr lang="vi-VN" sz="2800" dirty="0">
                <a:solidFill>
                  <a:srgbClr val="002060"/>
                </a:solidFill>
                <a:latin typeface="OpenSans"/>
              </a:rPr>
              <a:t>ốn cả rồi</a:t>
            </a:r>
          </a:p>
          <a:p>
            <a:pPr algn="just"/>
            <a:r>
              <a:rPr lang="vi-VN" sz="2800" dirty="0">
                <a:solidFill>
                  <a:srgbClr val="002060"/>
                </a:solidFill>
                <a:latin typeface="OpenSans"/>
              </a:rPr>
              <a:t>Đất nóng lòng </a:t>
            </a:r>
            <a:r>
              <a:rPr lang="vi-VN" sz="4000" dirty="0">
                <a:solidFill>
                  <a:srgbClr val="FF0000"/>
                </a:solidFill>
                <a:latin typeface="OpenSans"/>
              </a:rPr>
              <a:t>□</a:t>
            </a:r>
            <a:r>
              <a:rPr lang="vi-VN" sz="2800" dirty="0">
                <a:solidFill>
                  <a:srgbClr val="002060"/>
                </a:solidFill>
                <a:latin typeface="OpenSans"/>
              </a:rPr>
              <a:t>ờ đợi</a:t>
            </a:r>
          </a:p>
          <a:p>
            <a:pPr algn="just"/>
            <a:r>
              <a:rPr lang="vi-VN" sz="2800" dirty="0">
                <a:solidFill>
                  <a:srgbClr val="002060"/>
                </a:solidFill>
                <a:latin typeface="OpenSans"/>
              </a:rPr>
              <a:t>Xuống đi nào, mưa ơi!</a:t>
            </a:r>
          </a:p>
          <a:p>
            <a:pPr algn="just"/>
            <a:r>
              <a:rPr lang="vi-VN" sz="2800" dirty="0">
                <a:solidFill>
                  <a:srgbClr val="002060"/>
                </a:solidFill>
                <a:latin typeface="OpenSans"/>
              </a:rPr>
              <a:t>Chớp bỗng lòe </a:t>
            </a:r>
            <a:r>
              <a:rPr lang="vi-VN" sz="4000" dirty="0">
                <a:solidFill>
                  <a:srgbClr val="FF0000"/>
                </a:solidFill>
                <a:latin typeface="OpenSans"/>
              </a:rPr>
              <a:t>□</a:t>
            </a:r>
            <a:r>
              <a:rPr lang="vi-VN" sz="2800" dirty="0">
                <a:solidFill>
                  <a:srgbClr val="002060"/>
                </a:solidFill>
                <a:latin typeface="OpenSans"/>
              </a:rPr>
              <a:t>ói mắt</a:t>
            </a:r>
          </a:p>
          <a:p>
            <a:pPr algn="just"/>
            <a:r>
              <a:rPr lang="vi-VN" sz="2800" dirty="0">
                <a:solidFill>
                  <a:srgbClr val="002060"/>
                </a:solidFill>
                <a:latin typeface="OpenSans"/>
              </a:rPr>
              <a:t>Soi sáng khắp ruộng vườn</a:t>
            </a:r>
          </a:p>
          <a:p>
            <a:pPr algn="just"/>
            <a:r>
              <a:rPr lang="vi-VN" sz="2800" dirty="0">
                <a:solidFill>
                  <a:srgbClr val="002060"/>
                </a:solidFill>
                <a:latin typeface="OpenSans"/>
              </a:rPr>
              <a:t>Ơ! Ông </a:t>
            </a:r>
            <a:r>
              <a:rPr lang="vi-VN" sz="4000" dirty="0">
                <a:solidFill>
                  <a:srgbClr val="FF0000"/>
                </a:solidFill>
                <a:latin typeface="OpenSans"/>
              </a:rPr>
              <a:t>□</a:t>
            </a:r>
            <a:r>
              <a:rPr lang="vi-VN" sz="2800" dirty="0">
                <a:solidFill>
                  <a:srgbClr val="002060"/>
                </a:solidFill>
                <a:latin typeface="OpenSans"/>
              </a:rPr>
              <a:t>ời bật lửa</a:t>
            </a:r>
          </a:p>
          <a:p>
            <a:pPr algn="just"/>
            <a:r>
              <a:rPr lang="vi-VN" sz="2800" dirty="0">
                <a:solidFill>
                  <a:srgbClr val="002060"/>
                </a:solidFill>
                <a:latin typeface="OpenSans"/>
              </a:rPr>
              <a:t>Xem lúa vừa </a:t>
            </a:r>
            <a:r>
              <a:rPr lang="vi-VN" sz="4000" dirty="0">
                <a:solidFill>
                  <a:srgbClr val="FF0000"/>
                </a:solidFill>
                <a:latin typeface="OpenSans"/>
              </a:rPr>
              <a:t>□</a:t>
            </a:r>
            <a:r>
              <a:rPr lang="vi-VN" sz="2800" dirty="0">
                <a:solidFill>
                  <a:srgbClr val="002060"/>
                </a:solidFill>
                <a:latin typeface="OpenSans"/>
              </a:rPr>
              <a:t>ổ bông.</a:t>
            </a:r>
          </a:p>
          <a:p>
            <a:pPr algn="just"/>
            <a:r>
              <a:rPr lang="en-US" sz="2800" dirty="0">
                <a:solidFill>
                  <a:srgbClr val="002060"/>
                </a:solidFill>
                <a:latin typeface="OpenSans"/>
              </a:rPr>
              <a:t>              </a:t>
            </a:r>
            <a:r>
              <a:rPr lang="vi-VN" sz="2800" dirty="0">
                <a:solidFill>
                  <a:srgbClr val="002060"/>
                </a:solidFill>
                <a:latin typeface="OpenSans"/>
              </a:rPr>
              <a:t>(Theo Đỗ Xuân Thanh)</a:t>
            </a:r>
          </a:p>
          <a:p>
            <a:endParaRPr lang="en-US" sz="2800" dirty="0">
              <a:solidFill>
                <a:srgbClr val="002060"/>
              </a:solidFill>
            </a:endParaRPr>
          </a:p>
        </p:txBody>
      </p:sp>
      <p:sp>
        <p:nvSpPr>
          <p:cNvPr id="5" name="TextBox 4">
            <a:extLst>
              <a:ext uri="{FF2B5EF4-FFF2-40B4-BE49-F238E27FC236}">
                <a16:creationId xmlns:a16="http://schemas.microsoft.com/office/drawing/2014/main" id="{30620FF1-DF91-4C1E-A2DE-A8235C8E3F57}"/>
              </a:ext>
            </a:extLst>
          </p:cNvPr>
          <p:cNvSpPr txBox="1"/>
          <p:nvPr/>
        </p:nvSpPr>
        <p:spPr>
          <a:xfrm>
            <a:off x="381000" y="199311"/>
            <a:ext cx="5638800" cy="715089"/>
          </a:xfrm>
          <a:prstGeom prst="roundRect">
            <a:avLst/>
          </a:prstGeom>
          <a:solidFill>
            <a:srgbClr val="FFFFCC"/>
          </a:solidFill>
          <a:ln w="28575">
            <a:solidFill>
              <a:srgbClr val="217875"/>
            </a:solidFill>
            <a:prstDash val="sysDash"/>
          </a:ln>
        </p:spPr>
        <p:txBody>
          <a:bodyPr wrap="square">
            <a:spAutoFit/>
          </a:bodyPr>
          <a:lstStyle/>
          <a:p>
            <a:pPr algn="just"/>
            <a:r>
              <a:rPr lang="en-US" sz="3600" b="1" i="1" dirty="0">
                <a:solidFill>
                  <a:srgbClr val="14960A"/>
                </a:solidFill>
                <a:latin typeface="Nunito Black" pitchFamily="2" charset="0"/>
              </a:rPr>
              <a:t>3. </a:t>
            </a:r>
            <a:r>
              <a:rPr lang="vi-VN" sz="3600" b="1" dirty="0">
                <a:solidFill>
                  <a:srgbClr val="14960A"/>
                </a:solidFill>
                <a:latin typeface="Nunito Black" pitchFamily="2" charset="0"/>
              </a:rPr>
              <a:t>Làm bài tập a hoặc b.</a:t>
            </a:r>
            <a:endParaRPr lang="vi-VN" sz="3600" dirty="0">
              <a:solidFill>
                <a:srgbClr val="14960A"/>
              </a:solidFill>
              <a:latin typeface="Nunito Black" pitchFamily="2" charset="0"/>
            </a:endParaRPr>
          </a:p>
        </p:txBody>
      </p:sp>
    </p:spTree>
    <p:extLst>
      <p:ext uri="{BB962C8B-B14F-4D97-AF65-F5344CB8AC3E}">
        <p14:creationId xmlns:p14="http://schemas.microsoft.com/office/powerpoint/2010/main" val="6421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ảnh báo mưa lớn ở Tây Nguyên và Nam Bộ">
            <a:extLst>
              <a:ext uri="{FF2B5EF4-FFF2-40B4-BE49-F238E27FC236}">
                <a16:creationId xmlns:a16="http://schemas.microsoft.com/office/drawing/2014/main" id="{2DFDD7B1-6BAF-8909-66A2-307EA6C0EE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73" r="12174" b="-1"/>
          <a:stretch/>
        </p:blipFill>
        <p:spPr bwMode="auto">
          <a:xfrm>
            <a:off x="6551677" y="10"/>
            <a:ext cx="563880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620FF1-DF91-4C1E-A2DE-A8235C8E3F57}"/>
              </a:ext>
            </a:extLst>
          </p:cNvPr>
          <p:cNvSpPr txBox="1"/>
          <p:nvPr/>
        </p:nvSpPr>
        <p:spPr>
          <a:xfrm>
            <a:off x="457200" y="423707"/>
            <a:ext cx="5638800" cy="715089"/>
          </a:xfrm>
          <a:prstGeom prst="roundRect">
            <a:avLst/>
          </a:prstGeom>
          <a:solidFill>
            <a:srgbClr val="FFFFCC"/>
          </a:solidFill>
          <a:ln w="28575">
            <a:solidFill>
              <a:srgbClr val="217875"/>
            </a:solidFill>
            <a:prstDash val="sysDash"/>
          </a:ln>
        </p:spPr>
        <p:txBody>
          <a:bodyPr wrap="square">
            <a:spAutoFit/>
          </a:bodyPr>
          <a:lstStyle/>
          <a:p>
            <a:pPr algn="just"/>
            <a:r>
              <a:rPr lang="en-US" sz="3600" b="1" i="1" dirty="0">
                <a:solidFill>
                  <a:srgbClr val="14960A"/>
                </a:solidFill>
                <a:latin typeface="Nunito Black" pitchFamily="2" charset="0"/>
              </a:rPr>
              <a:t>3. </a:t>
            </a:r>
            <a:r>
              <a:rPr lang="vi-VN" sz="3600" b="1" dirty="0">
                <a:solidFill>
                  <a:srgbClr val="14960A"/>
                </a:solidFill>
                <a:latin typeface="Nunito Black" pitchFamily="2" charset="0"/>
              </a:rPr>
              <a:t>Làm bài tập a hoặc b.</a:t>
            </a:r>
            <a:endParaRPr lang="vi-VN" sz="3600" dirty="0">
              <a:solidFill>
                <a:srgbClr val="14960A"/>
              </a:solidFill>
              <a:latin typeface="Nunito Black" pitchFamily="2" charset="0"/>
            </a:endParaRPr>
          </a:p>
        </p:txBody>
      </p:sp>
      <p:sp>
        <p:nvSpPr>
          <p:cNvPr id="2" name="Rectangle 1">
            <a:extLst>
              <a:ext uri="{FF2B5EF4-FFF2-40B4-BE49-F238E27FC236}">
                <a16:creationId xmlns:a16="http://schemas.microsoft.com/office/drawing/2014/main" id="{988BA80A-8854-8D15-BEF0-12A66006CFC4}"/>
              </a:ext>
            </a:extLst>
          </p:cNvPr>
          <p:cNvSpPr/>
          <p:nvPr/>
        </p:nvSpPr>
        <p:spPr>
          <a:xfrm>
            <a:off x="23884" y="1752600"/>
            <a:ext cx="7162800" cy="4401205"/>
          </a:xfrm>
          <a:prstGeom prst="rect">
            <a:avLst/>
          </a:prstGeom>
        </p:spPr>
        <p:txBody>
          <a:bodyPr wrap="square">
            <a:spAutoFit/>
          </a:bodyPr>
          <a:lstStyle/>
          <a:p>
            <a:pPr algn="just"/>
            <a:r>
              <a:rPr lang="vi-VN" sz="2800" b="1" dirty="0">
                <a:solidFill>
                  <a:srgbClr val="002060"/>
                </a:solidFill>
                <a:latin typeface="OpenSans"/>
              </a:rPr>
              <a:t>a. Chọn ch hoặc tr thay cho ô vuông.</a:t>
            </a:r>
            <a:endParaRPr lang="vi-VN" sz="2800" dirty="0">
              <a:solidFill>
                <a:srgbClr val="002060"/>
              </a:solidFill>
              <a:latin typeface="OpenSans"/>
            </a:endParaRPr>
          </a:p>
          <a:p>
            <a:pPr algn="just"/>
            <a:r>
              <a:rPr lang="en-US" sz="2800" dirty="0">
                <a:solidFill>
                  <a:srgbClr val="002060"/>
                </a:solidFill>
                <a:latin typeface="OpenSans"/>
              </a:rPr>
              <a:t>	</a:t>
            </a:r>
            <a:r>
              <a:rPr lang="vi-VN" sz="2800" dirty="0">
                <a:solidFill>
                  <a:srgbClr val="002060"/>
                </a:solidFill>
                <a:latin typeface="OpenSans"/>
              </a:rPr>
              <a:t>Chị mây vừa kéo đến</a:t>
            </a:r>
          </a:p>
          <a:p>
            <a:pPr algn="just"/>
            <a:r>
              <a:rPr lang="en-US" sz="2800" b="1" dirty="0">
                <a:solidFill>
                  <a:srgbClr val="002060"/>
                </a:solidFill>
                <a:latin typeface="OpenSans"/>
              </a:rPr>
              <a:t>	</a:t>
            </a:r>
            <a:r>
              <a:rPr lang="vi-VN" sz="2800" b="1" dirty="0">
                <a:solidFill>
                  <a:srgbClr val="FF0000"/>
                </a:solidFill>
                <a:latin typeface="OpenSans"/>
              </a:rPr>
              <a:t>Tr</a:t>
            </a:r>
            <a:r>
              <a:rPr lang="vi-VN" sz="2800" dirty="0">
                <a:solidFill>
                  <a:srgbClr val="002060"/>
                </a:solidFill>
                <a:latin typeface="OpenSans"/>
              </a:rPr>
              <a:t>ăng sao </a:t>
            </a:r>
            <a:r>
              <a:rPr lang="vi-VN" sz="2800" b="1" dirty="0">
                <a:solidFill>
                  <a:srgbClr val="FF0000"/>
                </a:solidFill>
                <a:latin typeface="OpenSans"/>
              </a:rPr>
              <a:t>tr</a:t>
            </a:r>
            <a:r>
              <a:rPr lang="vi-VN" sz="2800" dirty="0">
                <a:solidFill>
                  <a:srgbClr val="002060"/>
                </a:solidFill>
                <a:latin typeface="OpenSans"/>
              </a:rPr>
              <a:t>ốn cả rồi</a:t>
            </a:r>
          </a:p>
          <a:p>
            <a:pPr algn="just"/>
            <a:r>
              <a:rPr lang="en-US" sz="2800" dirty="0">
                <a:solidFill>
                  <a:srgbClr val="002060"/>
                </a:solidFill>
                <a:latin typeface="OpenSans"/>
              </a:rPr>
              <a:t>	</a:t>
            </a:r>
            <a:r>
              <a:rPr lang="vi-VN" sz="2800" dirty="0">
                <a:solidFill>
                  <a:srgbClr val="002060"/>
                </a:solidFill>
                <a:latin typeface="OpenSans"/>
              </a:rPr>
              <a:t>Đất nóng lòng </a:t>
            </a:r>
            <a:r>
              <a:rPr lang="vi-VN" sz="2800" b="1" dirty="0">
                <a:solidFill>
                  <a:srgbClr val="FF0000"/>
                </a:solidFill>
                <a:latin typeface="OpenSans"/>
              </a:rPr>
              <a:t>ch</a:t>
            </a:r>
            <a:r>
              <a:rPr lang="vi-VN" sz="2800" dirty="0">
                <a:solidFill>
                  <a:srgbClr val="002060"/>
                </a:solidFill>
                <a:latin typeface="OpenSans"/>
              </a:rPr>
              <a:t>ờ đợi</a:t>
            </a:r>
          </a:p>
          <a:p>
            <a:pPr algn="just"/>
            <a:r>
              <a:rPr lang="en-US" sz="2800" dirty="0">
                <a:solidFill>
                  <a:srgbClr val="002060"/>
                </a:solidFill>
                <a:latin typeface="OpenSans"/>
              </a:rPr>
              <a:t>	</a:t>
            </a:r>
            <a:r>
              <a:rPr lang="vi-VN" sz="2800" dirty="0">
                <a:solidFill>
                  <a:srgbClr val="002060"/>
                </a:solidFill>
                <a:latin typeface="OpenSans"/>
              </a:rPr>
              <a:t>Xuống đi nào, mưa ơi!</a:t>
            </a:r>
          </a:p>
          <a:p>
            <a:pPr algn="just"/>
            <a:r>
              <a:rPr lang="en-US" sz="2800" dirty="0">
                <a:solidFill>
                  <a:srgbClr val="002060"/>
                </a:solidFill>
                <a:latin typeface="OpenSans"/>
              </a:rPr>
              <a:t>	</a:t>
            </a:r>
            <a:r>
              <a:rPr lang="vi-VN" sz="2800" dirty="0">
                <a:solidFill>
                  <a:srgbClr val="002060"/>
                </a:solidFill>
                <a:latin typeface="OpenSans"/>
              </a:rPr>
              <a:t>Chợp bỗng lòe </a:t>
            </a:r>
            <a:r>
              <a:rPr lang="vi-VN" sz="2800" b="1" dirty="0">
                <a:solidFill>
                  <a:srgbClr val="FF0000"/>
                </a:solidFill>
                <a:latin typeface="OpenSans"/>
              </a:rPr>
              <a:t>ch</a:t>
            </a:r>
            <a:r>
              <a:rPr lang="vi-VN" sz="2800" dirty="0">
                <a:solidFill>
                  <a:srgbClr val="002060"/>
                </a:solidFill>
                <a:latin typeface="OpenSans"/>
              </a:rPr>
              <a:t>ói mắt</a:t>
            </a:r>
          </a:p>
          <a:p>
            <a:pPr algn="just"/>
            <a:r>
              <a:rPr lang="en-US" sz="2800" dirty="0">
                <a:solidFill>
                  <a:srgbClr val="002060"/>
                </a:solidFill>
                <a:latin typeface="OpenSans"/>
              </a:rPr>
              <a:t>	</a:t>
            </a:r>
            <a:r>
              <a:rPr lang="vi-VN" sz="2800" dirty="0">
                <a:solidFill>
                  <a:srgbClr val="002060"/>
                </a:solidFill>
                <a:latin typeface="OpenSans"/>
              </a:rPr>
              <a:t>Soi sáng khắp ruộng vườn</a:t>
            </a:r>
          </a:p>
          <a:p>
            <a:pPr algn="just"/>
            <a:r>
              <a:rPr lang="en-US" sz="2800" dirty="0">
                <a:solidFill>
                  <a:srgbClr val="002060"/>
                </a:solidFill>
                <a:latin typeface="OpenSans"/>
              </a:rPr>
              <a:t>	</a:t>
            </a:r>
            <a:r>
              <a:rPr lang="vi-VN" sz="2800" dirty="0">
                <a:solidFill>
                  <a:srgbClr val="002060"/>
                </a:solidFill>
                <a:latin typeface="OpenSans"/>
              </a:rPr>
              <a:t>Ơ! Ông </a:t>
            </a:r>
            <a:r>
              <a:rPr lang="vi-VN" sz="2800" b="1" dirty="0">
                <a:solidFill>
                  <a:srgbClr val="FF0000"/>
                </a:solidFill>
                <a:latin typeface="OpenSans"/>
              </a:rPr>
              <a:t>tr</a:t>
            </a:r>
            <a:r>
              <a:rPr lang="vi-VN" sz="2800" dirty="0">
                <a:solidFill>
                  <a:srgbClr val="002060"/>
                </a:solidFill>
                <a:latin typeface="OpenSans"/>
              </a:rPr>
              <a:t>ời bật lửa</a:t>
            </a:r>
          </a:p>
          <a:p>
            <a:pPr algn="just"/>
            <a:r>
              <a:rPr lang="en-US" sz="2800" dirty="0">
                <a:solidFill>
                  <a:srgbClr val="002060"/>
                </a:solidFill>
                <a:latin typeface="OpenSans"/>
              </a:rPr>
              <a:t>	</a:t>
            </a:r>
            <a:r>
              <a:rPr lang="vi-VN" sz="2800" dirty="0">
                <a:solidFill>
                  <a:srgbClr val="002060"/>
                </a:solidFill>
                <a:latin typeface="OpenSans"/>
              </a:rPr>
              <a:t>Xem lúa vừa </a:t>
            </a:r>
            <a:r>
              <a:rPr lang="vi-VN" sz="2800" b="1" dirty="0">
                <a:solidFill>
                  <a:srgbClr val="FF0000"/>
                </a:solidFill>
                <a:latin typeface="OpenSans"/>
              </a:rPr>
              <a:t>tr</a:t>
            </a:r>
            <a:r>
              <a:rPr lang="vi-VN" sz="2800" dirty="0">
                <a:solidFill>
                  <a:srgbClr val="002060"/>
                </a:solidFill>
                <a:latin typeface="OpenSans"/>
              </a:rPr>
              <a:t>ổ bông.</a:t>
            </a:r>
          </a:p>
          <a:p>
            <a:pPr algn="just"/>
            <a:r>
              <a:rPr lang="en-US" sz="2800" dirty="0">
                <a:solidFill>
                  <a:srgbClr val="002060"/>
                </a:solidFill>
                <a:latin typeface="OpenSans"/>
              </a:rPr>
              <a:t>		</a:t>
            </a:r>
            <a:r>
              <a:rPr lang="en-US" sz="2800">
                <a:solidFill>
                  <a:srgbClr val="002060"/>
                </a:solidFill>
                <a:latin typeface="OpenSans"/>
              </a:rPr>
              <a:t>	</a:t>
            </a:r>
            <a:r>
              <a:rPr lang="vi-VN" sz="2800">
                <a:solidFill>
                  <a:srgbClr val="002060"/>
                </a:solidFill>
                <a:latin typeface="OpenSans"/>
              </a:rPr>
              <a:t>(</a:t>
            </a:r>
            <a:r>
              <a:rPr lang="vi-VN" sz="2800" dirty="0">
                <a:solidFill>
                  <a:srgbClr val="002060"/>
                </a:solidFill>
                <a:latin typeface="OpenSans"/>
              </a:rPr>
              <a:t>Theo Đỗ Xuân Thanh)</a:t>
            </a:r>
          </a:p>
        </p:txBody>
      </p:sp>
    </p:spTree>
    <p:extLst>
      <p:ext uri="{BB962C8B-B14F-4D97-AF65-F5344CB8AC3E}">
        <p14:creationId xmlns:p14="http://schemas.microsoft.com/office/powerpoint/2010/main" val="1314757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85800" y="1129803"/>
            <a:ext cx="9975273" cy="3293209"/>
          </a:xfrm>
          <a:prstGeom prst="rect">
            <a:avLst/>
          </a:prstGeom>
        </p:spPr>
        <p:txBody>
          <a:bodyPr wrap="square">
            <a:spAutoFit/>
          </a:bodyPr>
          <a:lstStyle/>
          <a:p>
            <a:pPr algn="just"/>
            <a:r>
              <a:rPr lang="vi-VN" sz="2800" b="1" dirty="0">
                <a:solidFill>
                  <a:srgbClr val="002060"/>
                </a:solidFill>
                <a:latin typeface="OpenSans"/>
              </a:rPr>
              <a:t>b. Chọn v hoặc d thay cho ô vuông.</a:t>
            </a:r>
            <a:endParaRPr lang="vi-VN" sz="2800" dirty="0">
              <a:solidFill>
                <a:srgbClr val="002060"/>
              </a:solidFill>
              <a:latin typeface="OpenSans"/>
            </a:endParaRPr>
          </a:p>
          <a:p>
            <a:pPr algn="just"/>
            <a:r>
              <a:rPr lang="vi-VN" sz="2800" dirty="0">
                <a:solidFill>
                  <a:srgbClr val="002060"/>
                </a:solidFill>
                <a:latin typeface="OpenSans"/>
              </a:rPr>
              <a:t>Con tàu </a:t>
            </a:r>
            <a:r>
              <a:rPr lang="vi-VN" sz="4000" dirty="0">
                <a:solidFill>
                  <a:srgbClr val="FF0000"/>
                </a:solidFill>
                <a:latin typeface="OpenSans"/>
              </a:rPr>
              <a:t>□</a:t>
            </a:r>
            <a:r>
              <a:rPr lang="vi-VN" sz="2800" dirty="0">
                <a:solidFill>
                  <a:srgbClr val="002060"/>
                </a:solidFill>
                <a:latin typeface="OpenSans"/>
              </a:rPr>
              <a:t>ào ga, vừa chạy</a:t>
            </a:r>
            <a:r>
              <a:rPr lang="en-US" sz="2800" dirty="0">
                <a:solidFill>
                  <a:srgbClr val="002060"/>
                </a:solidFill>
                <a:latin typeface="OpenSans"/>
              </a:rPr>
              <a:t> </a:t>
            </a:r>
            <a:r>
              <a:rPr lang="vi-VN" sz="4000" dirty="0">
                <a:solidFill>
                  <a:srgbClr val="FF0000"/>
                </a:solidFill>
                <a:latin typeface="OpenSans"/>
              </a:rPr>
              <a:t>□</a:t>
            </a:r>
            <a:r>
              <a:rPr lang="vi-VN" sz="2800" dirty="0">
                <a:solidFill>
                  <a:srgbClr val="002060"/>
                </a:solidFill>
                <a:latin typeface="OpenSans"/>
              </a:rPr>
              <a:t>ừa “tu tu” </a:t>
            </a:r>
            <a:r>
              <a:rPr lang="vi-VN" sz="2800">
                <a:solidFill>
                  <a:srgbClr val="002060"/>
                </a:solidFill>
                <a:latin typeface="OpenSans"/>
              </a:rPr>
              <a:t>một hồi</a:t>
            </a:r>
            <a:r>
              <a:rPr lang="vi-VN" sz="4400">
                <a:solidFill>
                  <a:srgbClr val="FF0000"/>
                </a:solidFill>
                <a:latin typeface="OpenSans"/>
              </a:rPr>
              <a:t> □</a:t>
            </a:r>
            <a:r>
              <a:rPr lang="vi-VN" sz="2800">
                <a:solidFill>
                  <a:srgbClr val="002060"/>
                </a:solidFill>
                <a:latin typeface="OpenSans"/>
              </a:rPr>
              <a:t>ài</a:t>
            </a:r>
            <a:r>
              <a:rPr lang="vi-VN" sz="2800" dirty="0">
                <a:solidFill>
                  <a:srgbClr val="002060"/>
                </a:solidFill>
                <a:latin typeface="OpenSans"/>
              </a:rPr>
              <a:t>. Sân ga bỗng chốc nhộn nhịp </a:t>
            </a:r>
            <a:r>
              <a:rPr lang="vi-VN" sz="4000" b="1" dirty="0">
                <a:solidFill>
                  <a:srgbClr val="FF0000"/>
                </a:solidFill>
                <a:latin typeface="OpenSans"/>
              </a:rPr>
              <a:t>□</a:t>
            </a:r>
            <a:r>
              <a:rPr lang="vi-VN" sz="2800" dirty="0">
                <a:solidFill>
                  <a:srgbClr val="002060"/>
                </a:solidFill>
                <a:latin typeface="OpenSans"/>
              </a:rPr>
              <a:t>à náo nhiệt hẳn lên. Phía cửa ga, nhiều cánh tay giơ lên </a:t>
            </a:r>
            <a:r>
              <a:rPr lang="vi-VN" sz="4000" b="1" dirty="0">
                <a:solidFill>
                  <a:srgbClr val="FF0000"/>
                </a:solidFill>
                <a:latin typeface="OpenSans"/>
              </a:rPr>
              <a:t>□</a:t>
            </a:r>
            <a:r>
              <a:rPr lang="vi-VN" sz="2800" dirty="0">
                <a:solidFill>
                  <a:srgbClr val="002060"/>
                </a:solidFill>
                <a:latin typeface="OpenSans"/>
              </a:rPr>
              <a:t>ẫy gọi người thân.</a:t>
            </a:r>
          </a:p>
          <a:p>
            <a:pPr algn="r"/>
            <a:r>
              <a:rPr lang="vi-VN" sz="2800" dirty="0">
                <a:solidFill>
                  <a:srgbClr val="002060"/>
                </a:solidFill>
                <a:latin typeface="OpenSans"/>
              </a:rPr>
              <a:t>(Trung Nguyên)</a:t>
            </a:r>
          </a:p>
          <a:p>
            <a:endParaRPr lang="en-US" sz="2800" dirty="0"/>
          </a:p>
        </p:txBody>
      </p:sp>
      <p:sp>
        <p:nvSpPr>
          <p:cNvPr id="11" name="TextBox 10">
            <a:extLst>
              <a:ext uri="{FF2B5EF4-FFF2-40B4-BE49-F238E27FC236}">
                <a16:creationId xmlns:a16="http://schemas.microsoft.com/office/drawing/2014/main" id="{7CCD22EC-874E-9810-7272-0254E6F7D431}"/>
              </a:ext>
            </a:extLst>
          </p:cNvPr>
          <p:cNvSpPr txBox="1"/>
          <p:nvPr/>
        </p:nvSpPr>
        <p:spPr>
          <a:xfrm>
            <a:off x="533400" y="401746"/>
            <a:ext cx="6172200" cy="715089"/>
          </a:xfrm>
          <a:prstGeom prst="roundRect">
            <a:avLst/>
          </a:prstGeom>
          <a:solidFill>
            <a:srgbClr val="FFFFCC"/>
          </a:solidFill>
          <a:ln w="28575">
            <a:solidFill>
              <a:srgbClr val="217875"/>
            </a:solidFill>
            <a:prstDash val="sysDash"/>
          </a:ln>
        </p:spPr>
        <p:txBody>
          <a:bodyPr wrap="square">
            <a:spAutoFit/>
          </a:bodyPr>
          <a:lstStyle/>
          <a:p>
            <a:pPr algn="just"/>
            <a:r>
              <a:rPr lang="en-US" sz="3600" b="1" i="1" dirty="0">
                <a:solidFill>
                  <a:srgbClr val="14960A"/>
                </a:solidFill>
                <a:latin typeface="Nunito Black" pitchFamily="2" charset="0"/>
              </a:rPr>
              <a:t>3. </a:t>
            </a:r>
            <a:r>
              <a:rPr lang="vi-VN" sz="3600" b="1" dirty="0">
                <a:solidFill>
                  <a:srgbClr val="14960A"/>
                </a:solidFill>
                <a:latin typeface="Nunito Black" pitchFamily="2" charset="0"/>
              </a:rPr>
              <a:t>Làm bài tập a hoặc b.</a:t>
            </a:r>
            <a:endParaRPr lang="vi-VN" sz="3600" dirty="0">
              <a:solidFill>
                <a:srgbClr val="14960A"/>
              </a:solidFill>
              <a:latin typeface="Nunito Black" pitchFamily="2" charset="0"/>
            </a:endParaRPr>
          </a:p>
        </p:txBody>
      </p:sp>
      <p:pic>
        <p:nvPicPr>
          <p:cNvPr id="3074" name="Picture 2" descr="Phim Hoạt Hình Vẽ Tay Xe Lửa Minh Họa Hình ảnh | Định dạng hình ảnh PSD  610980879| vn.lovepik.com">
            <a:extLst>
              <a:ext uri="{FF2B5EF4-FFF2-40B4-BE49-F238E27FC236}">
                <a16:creationId xmlns:a16="http://schemas.microsoft.com/office/drawing/2014/main" id="{67A80A65-C227-BC26-20DE-C86BFF9038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61634" y="1905000"/>
            <a:ext cx="9829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6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343997" y="4316804"/>
            <a:ext cx="655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1D40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583473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09600" y="1447800"/>
            <a:ext cx="9975273" cy="3046988"/>
          </a:xfrm>
          <a:prstGeom prst="rect">
            <a:avLst/>
          </a:prstGeom>
        </p:spPr>
        <p:txBody>
          <a:bodyPr wrap="square">
            <a:spAutoFit/>
          </a:bodyPr>
          <a:lstStyle/>
          <a:p>
            <a:pPr algn="just"/>
            <a:r>
              <a:rPr lang="vi-VN" sz="3200" b="1" dirty="0">
                <a:solidFill>
                  <a:srgbClr val="002060"/>
                </a:solidFill>
                <a:latin typeface="OpenSans"/>
              </a:rPr>
              <a:t>b. Chọn v hoặc d thay cho ô vuông.</a:t>
            </a:r>
            <a:endParaRPr lang="vi-VN" sz="3200" dirty="0">
              <a:solidFill>
                <a:srgbClr val="002060"/>
              </a:solidFill>
              <a:latin typeface="OpenSans"/>
            </a:endParaRPr>
          </a:p>
          <a:p>
            <a:pPr algn="just"/>
            <a:r>
              <a:rPr lang="en-US" sz="3200">
                <a:solidFill>
                  <a:srgbClr val="002060"/>
                </a:solidFill>
                <a:latin typeface="OpenSans"/>
              </a:rPr>
              <a:t>       </a:t>
            </a:r>
            <a:r>
              <a:rPr lang="vi-VN" sz="3200">
                <a:solidFill>
                  <a:srgbClr val="002060"/>
                </a:solidFill>
                <a:latin typeface="OpenSans"/>
              </a:rPr>
              <a:t>Con </a:t>
            </a:r>
            <a:r>
              <a:rPr lang="vi-VN" sz="3200" dirty="0">
                <a:solidFill>
                  <a:srgbClr val="002060"/>
                </a:solidFill>
                <a:latin typeface="OpenSans"/>
              </a:rPr>
              <a:t>tàu </a:t>
            </a:r>
            <a:r>
              <a:rPr lang="en-US" sz="3200" b="1" dirty="0">
                <a:solidFill>
                  <a:srgbClr val="FF0000"/>
                </a:solidFill>
                <a:latin typeface="OpenSans"/>
              </a:rPr>
              <a:t>v</a:t>
            </a:r>
            <a:r>
              <a:rPr lang="vi-VN" sz="3200" dirty="0">
                <a:solidFill>
                  <a:srgbClr val="002060"/>
                </a:solidFill>
                <a:latin typeface="OpenSans"/>
              </a:rPr>
              <a:t>ào ga, vừa chạy </a:t>
            </a:r>
            <a:r>
              <a:rPr lang="en-US" sz="3200" b="1" dirty="0">
                <a:solidFill>
                  <a:srgbClr val="FF0000"/>
                </a:solidFill>
                <a:latin typeface="OpenSans"/>
              </a:rPr>
              <a:t>v</a:t>
            </a:r>
            <a:r>
              <a:rPr lang="vi-VN" sz="3200" dirty="0">
                <a:solidFill>
                  <a:srgbClr val="002060"/>
                </a:solidFill>
                <a:latin typeface="OpenSans"/>
              </a:rPr>
              <a:t>ừa “tu tu” một hồi </a:t>
            </a:r>
            <a:r>
              <a:rPr lang="en-US" sz="3200" b="1" dirty="0">
                <a:solidFill>
                  <a:srgbClr val="FF0000"/>
                </a:solidFill>
                <a:latin typeface="OpenSans"/>
              </a:rPr>
              <a:t>d</a:t>
            </a:r>
            <a:r>
              <a:rPr lang="vi-VN" sz="3200" dirty="0">
                <a:solidFill>
                  <a:srgbClr val="002060"/>
                </a:solidFill>
                <a:latin typeface="OpenSans"/>
              </a:rPr>
              <a:t>ài. Sân ga bỗng chốc nhộn nhịp </a:t>
            </a:r>
            <a:r>
              <a:rPr lang="en-US" sz="3200" b="1" dirty="0">
                <a:solidFill>
                  <a:srgbClr val="FF0000"/>
                </a:solidFill>
                <a:latin typeface="OpenSans"/>
              </a:rPr>
              <a:t>v</a:t>
            </a:r>
            <a:r>
              <a:rPr lang="vi-VN" sz="3200" dirty="0">
                <a:solidFill>
                  <a:srgbClr val="002060"/>
                </a:solidFill>
                <a:latin typeface="OpenSans"/>
              </a:rPr>
              <a:t>à náo nhiệt hẳn lên. Phía cửa ga, nhiều cánh tay giơ lên </a:t>
            </a:r>
            <a:r>
              <a:rPr lang="en-US" sz="3200" b="1" dirty="0">
                <a:solidFill>
                  <a:srgbClr val="FF0000"/>
                </a:solidFill>
                <a:latin typeface="OpenSans"/>
              </a:rPr>
              <a:t>v</a:t>
            </a:r>
            <a:r>
              <a:rPr lang="vi-VN" sz="3200" dirty="0">
                <a:solidFill>
                  <a:srgbClr val="002060"/>
                </a:solidFill>
                <a:latin typeface="OpenSans"/>
              </a:rPr>
              <a:t>ẫy gọi người thân.</a:t>
            </a:r>
          </a:p>
          <a:p>
            <a:pPr algn="r"/>
            <a:r>
              <a:rPr lang="vi-VN" sz="3200" dirty="0">
                <a:solidFill>
                  <a:srgbClr val="002060"/>
                </a:solidFill>
                <a:latin typeface="OpenSans"/>
              </a:rPr>
              <a:t>(Trung Nguyên)</a:t>
            </a:r>
          </a:p>
          <a:p>
            <a:endParaRPr lang="en-US" sz="3200" dirty="0"/>
          </a:p>
        </p:txBody>
      </p:sp>
      <p:sp>
        <p:nvSpPr>
          <p:cNvPr id="5" name="TextBox 4">
            <a:extLst>
              <a:ext uri="{FF2B5EF4-FFF2-40B4-BE49-F238E27FC236}">
                <a16:creationId xmlns:a16="http://schemas.microsoft.com/office/drawing/2014/main" id="{7CCD22EC-874E-9810-7272-0254E6F7D431}"/>
              </a:ext>
            </a:extLst>
          </p:cNvPr>
          <p:cNvSpPr txBox="1"/>
          <p:nvPr/>
        </p:nvSpPr>
        <p:spPr>
          <a:xfrm>
            <a:off x="762000" y="457200"/>
            <a:ext cx="6324600" cy="715089"/>
          </a:xfrm>
          <a:prstGeom prst="roundRect">
            <a:avLst/>
          </a:prstGeom>
          <a:solidFill>
            <a:srgbClr val="FFFFCC"/>
          </a:solidFill>
          <a:ln w="28575">
            <a:solidFill>
              <a:srgbClr val="217875"/>
            </a:solidFill>
            <a:prstDash val="sysDash"/>
          </a:ln>
        </p:spPr>
        <p:txBody>
          <a:bodyPr wrap="square">
            <a:spAutoFit/>
          </a:bodyPr>
          <a:lstStyle/>
          <a:p>
            <a:pPr algn="just"/>
            <a:r>
              <a:rPr lang="en-US" sz="3600" b="1" i="1" dirty="0">
                <a:solidFill>
                  <a:srgbClr val="14960A"/>
                </a:solidFill>
                <a:latin typeface="Nunito Black" pitchFamily="2" charset="0"/>
              </a:rPr>
              <a:t>3. </a:t>
            </a:r>
            <a:r>
              <a:rPr lang="vi-VN" sz="3600" b="1" dirty="0">
                <a:solidFill>
                  <a:srgbClr val="14960A"/>
                </a:solidFill>
                <a:latin typeface="Nunito Black" pitchFamily="2" charset="0"/>
              </a:rPr>
              <a:t>Làm bài tập a hoặc b.</a:t>
            </a:r>
            <a:endParaRPr lang="vi-VN" sz="3600" dirty="0">
              <a:solidFill>
                <a:srgbClr val="14960A"/>
              </a:solidFill>
              <a:latin typeface="Nunito Black" pitchFamily="2" charset="0"/>
            </a:endParaRPr>
          </a:p>
        </p:txBody>
      </p:sp>
      <p:pic>
        <p:nvPicPr>
          <p:cNvPr id="2" name="Picture 2" descr="Phim Hoạt Hình Vẽ Tay Xe Lửa Minh Họa Hình ảnh | Định dạng hình ảnh PSD  610980879| vn.lovepik.com">
            <a:extLst>
              <a:ext uri="{FF2B5EF4-FFF2-40B4-BE49-F238E27FC236}">
                <a16:creationId xmlns:a16="http://schemas.microsoft.com/office/drawing/2014/main" id="{9DDC5988-0107-E2A3-5F01-F4B19C315A1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286000" y="1793974"/>
            <a:ext cx="895303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0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rot="1384271">
            <a:off x="-81108" y="-14392"/>
            <a:ext cx="3661403" cy="3055641"/>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352800" y="1676400"/>
            <a:ext cx="5861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Vận</a:t>
            </a:r>
            <a:r>
              <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dụng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393269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9954" y="4419600"/>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3792020" y="2578666"/>
            <a:ext cx="4607959"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7CCD22EC-874E-9810-7272-0254E6F7D431}"/>
              </a:ext>
            </a:extLst>
          </p:cNvPr>
          <p:cNvSpPr txBox="1"/>
          <p:nvPr/>
        </p:nvSpPr>
        <p:spPr>
          <a:xfrm>
            <a:off x="1143000" y="685800"/>
            <a:ext cx="9753599" cy="577166"/>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Kể chuyện Chó đốm con và mặt trời cho người thân nghe.</a:t>
            </a:r>
            <a:endParaRPr lang="en-US" sz="2800" b="1" dirty="0">
              <a:solidFill>
                <a:srgbClr val="036119"/>
              </a:solidFill>
              <a:latin typeface="Nunito" pitchFamily="2" charset="0"/>
            </a:endParaRPr>
          </a:p>
        </p:txBody>
      </p:sp>
      <p:sp>
        <p:nvSpPr>
          <p:cNvPr id="7" name="TextBox 6">
            <a:extLst>
              <a:ext uri="{FF2B5EF4-FFF2-40B4-BE49-F238E27FC236}">
                <a16:creationId xmlns:a16="http://schemas.microsoft.com/office/drawing/2014/main" id="{7CCD22EC-874E-9810-7272-0254E6F7D431}"/>
              </a:ext>
            </a:extLst>
          </p:cNvPr>
          <p:cNvSpPr txBox="1"/>
          <p:nvPr/>
        </p:nvSpPr>
        <p:spPr>
          <a:xfrm>
            <a:off x="838200" y="1719253"/>
            <a:ext cx="9753599" cy="578882"/>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Hỏi thêm người thân về hiện tượng mặt trời mọc và lặn.</a:t>
            </a:r>
            <a:endParaRPr lang="en-US" sz="2800" b="1" dirty="0">
              <a:solidFill>
                <a:srgbClr val="036119"/>
              </a:solidFill>
              <a:latin typeface="Nunito" pitchFamily="2" charset="0"/>
            </a:endParaRPr>
          </a:p>
        </p:txBody>
      </p:sp>
    </p:spTree>
    <p:extLst>
      <p:ext uri="{BB962C8B-B14F-4D97-AF65-F5344CB8AC3E}">
        <p14:creationId xmlns:p14="http://schemas.microsoft.com/office/powerpoint/2010/main" val="3525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rot="2582138">
            <a:off x="470422" y="-395597"/>
            <a:ext cx="3645675" cy="3494719"/>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810000" y="1828800"/>
            <a:ext cx="4953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Củng</a:t>
            </a:r>
            <a:r>
              <a:rPr kumimoji="0" lang="en-US" sz="66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cố</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5853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143000" y="5334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9137531" y="1652546"/>
            <a:ext cx="2701543" cy="1328023"/>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C00000"/>
                </a:solidFill>
                <a:latin typeface="#9Slide03 AmpleSoft Bold" panose="02000000000000000000" pitchFamily="2" charset="0"/>
              </a:rPr>
              <a:t>Thảo</a:t>
            </a:r>
            <a:r>
              <a:rPr lang="en-US" sz="2800" b="1" dirty="0">
                <a:solidFill>
                  <a:srgbClr val="C00000"/>
                </a:solidFill>
                <a:latin typeface="#9Slide03 AmpleSoft Bold" panose="02000000000000000000" pitchFamily="2" charset="0"/>
              </a:rPr>
              <a:t> </a:t>
            </a:r>
            <a:r>
              <a:rPr lang="en-US" sz="2800" b="1" dirty="0" err="1">
                <a:solidFill>
                  <a:srgbClr val="C00000"/>
                </a:solidFill>
                <a:latin typeface="#9Slide03 AmpleSoft Bold" panose="02000000000000000000" pitchFamily="2" charset="0"/>
              </a:rPr>
              <a:t>luận</a:t>
            </a:r>
            <a:r>
              <a:rPr lang="en-US" sz="2800" b="1" dirty="0">
                <a:solidFill>
                  <a:srgbClr val="C00000"/>
                </a:solidFill>
                <a:latin typeface="#9Slide03 AmpleSoft Bold" panose="02000000000000000000" pitchFamily="2" charset="0"/>
              </a:rPr>
              <a:t> </a:t>
            </a:r>
            <a:r>
              <a:rPr lang="en-US" sz="2800" b="1" dirty="0" err="1">
                <a:solidFill>
                  <a:srgbClr val="C00000"/>
                </a:solidFill>
                <a:latin typeface="#9Slide03 AmpleSoft Bold" panose="02000000000000000000" pitchFamily="2" charset="0"/>
              </a:rPr>
              <a:t>nhóm</a:t>
            </a:r>
            <a:endParaRPr lang="en-US" sz="2800" b="1"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br>
              <a:rPr lang="vi-VN" dirty="0">
                <a:solidFill>
                  <a:srgbClr val="000000"/>
                </a:solidFill>
                <a:latin typeface="OpenSans"/>
              </a:rPr>
            </a:br>
            <a:br>
              <a:rPr lang="vi-VN" dirty="0">
                <a:solidFill>
                  <a:srgbClr val="000000"/>
                </a:solidFill>
                <a:latin typeface="OpenSans"/>
              </a:rPr>
            </a:br>
            <a:endParaRPr lang="en-US" dirty="0"/>
          </a:p>
        </p:txBody>
      </p:sp>
      <p:sp>
        <p:nvSpPr>
          <p:cNvPr id="9" name="TextBox 8">
            <a:extLst>
              <a:ext uri="{FF2B5EF4-FFF2-40B4-BE49-F238E27FC236}">
                <a16:creationId xmlns:a16="http://schemas.microsoft.com/office/drawing/2014/main" id="{874923DD-2CD3-2D7E-2162-E433FE8F2CFE}"/>
              </a:ext>
            </a:extLst>
          </p:cNvPr>
          <p:cNvSpPr txBox="1"/>
          <p:nvPr/>
        </p:nvSpPr>
        <p:spPr>
          <a:xfrm>
            <a:off x="2438400" y="808911"/>
            <a:ext cx="5081122" cy="715089"/>
          </a:xfrm>
          <a:prstGeom prst="roundRect">
            <a:avLst/>
          </a:prstGeom>
          <a:solidFill>
            <a:srgbClr val="FFFFCC"/>
          </a:solidFill>
          <a:ln w="28575">
            <a:solidFill>
              <a:srgbClr val="217875"/>
            </a:solidFill>
            <a:prstDash val="sysDash"/>
          </a:ln>
        </p:spPr>
        <p:txBody>
          <a:bodyPr wrap="square">
            <a:spAutoFit/>
          </a:bodyPr>
          <a:lstStyle/>
          <a:p>
            <a:r>
              <a:rPr lang="en-US" sz="3600" b="1" dirty="0" err="1">
                <a:solidFill>
                  <a:srgbClr val="00B050"/>
                </a:solidFill>
                <a:latin typeface="Nunito Black" pitchFamily="2" charset="0"/>
              </a:rPr>
              <a:t>Mùa</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hè</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có</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gì</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thú</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vị</a:t>
            </a:r>
            <a:r>
              <a:rPr lang="en-US" sz="3600" b="1" dirty="0">
                <a:solidFill>
                  <a:srgbClr val="00B050"/>
                </a:solidFill>
                <a:latin typeface="Nunito Black" pitchFamily="2" charset="0"/>
              </a:rPr>
              <a:t>?</a:t>
            </a:r>
            <a:endParaRPr lang="en-US" sz="3600" dirty="0">
              <a:solidFill>
                <a:srgbClr val="00B050"/>
              </a:solidFill>
              <a:latin typeface="Nunito Black" pitchFamily="2" charset="0"/>
            </a:endParaRPr>
          </a:p>
        </p:txBody>
      </p:sp>
      <p:sp>
        <p:nvSpPr>
          <p:cNvPr id="10" name="TextBox 9">
            <a:extLst>
              <a:ext uri="{FF2B5EF4-FFF2-40B4-BE49-F238E27FC236}">
                <a16:creationId xmlns:a16="http://schemas.microsoft.com/office/drawing/2014/main" id="{874923DD-2CD3-2D7E-2162-E433FE8F2CFE}"/>
              </a:ext>
            </a:extLst>
          </p:cNvPr>
          <p:cNvSpPr txBox="1"/>
          <p:nvPr/>
        </p:nvSpPr>
        <p:spPr>
          <a:xfrm>
            <a:off x="427606" y="1981200"/>
            <a:ext cx="8451257" cy="3439239"/>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Những điều thú vị của mùa hè:</a:t>
            </a:r>
          </a:p>
          <a:p>
            <a:pPr algn="just"/>
            <a:r>
              <a:rPr lang="vi-VN" sz="2800" dirty="0">
                <a:solidFill>
                  <a:srgbClr val="FF0000"/>
                </a:solidFill>
                <a:latin typeface="Nunito Black" pitchFamily="2" charset="0"/>
              </a:rPr>
              <a:t>- Học sinh được nghỉ học, không phải đến trường</a:t>
            </a:r>
          </a:p>
          <a:p>
            <a:pPr algn="just"/>
            <a:r>
              <a:rPr lang="vi-VN" sz="2800" dirty="0">
                <a:solidFill>
                  <a:srgbClr val="FF0000"/>
                </a:solidFill>
                <a:latin typeface="Nunito Black" pitchFamily="2" charset="0"/>
              </a:rPr>
              <a:t>- Có nhiều loại trái cây ngon</a:t>
            </a:r>
          </a:p>
          <a:p>
            <a:pPr algn="just"/>
            <a:r>
              <a:rPr lang="vi-VN" sz="2800" dirty="0">
                <a:solidFill>
                  <a:srgbClr val="FF0000"/>
                </a:solidFill>
                <a:latin typeface="Nunito Black" pitchFamily="2" charset="0"/>
              </a:rPr>
              <a:t>- Được đi du lịch, đi chơi cùng gia đình</a:t>
            </a:r>
          </a:p>
          <a:p>
            <a:pPr algn="just"/>
            <a:r>
              <a:rPr lang="vi-VN" sz="2800" dirty="0">
                <a:solidFill>
                  <a:srgbClr val="FF0000"/>
                </a:solidFill>
                <a:latin typeface="Nunito Black" pitchFamily="2" charset="0"/>
              </a:rPr>
              <a:t>- Có nắng đẹp</a:t>
            </a:r>
            <a:endParaRPr lang="en-US" sz="2800" dirty="0">
              <a:solidFill>
                <a:srgbClr val="FF0000"/>
              </a:solidFill>
              <a:latin typeface="Nunito Black" pitchFamily="2" charset="0"/>
            </a:endParaRPr>
          </a:p>
          <a:p>
            <a:pPr algn="just"/>
            <a:r>
              <a:rPr lang="en-US" sz="2800" dirty="0">
                <a:solidFill>
                  <a:srgbClr val="FF0000"/>
                </a:solidFill>
                <a:latin typeface="Nunito Black" pitchFamily="2" charset="0"/>
              </a:rPr>
              <a:t>…</a:t>
            </a:r>
            <a:endParaRPr lang="vi-VN" sz="2800" dirty="0">
              <a:solidFill>
                <a:srgbClr val="FF0000"/>
              </a:solidFill>
              <a:latin typeface="Nunito Black" pitchFamily="2"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50DBD4-D982-05AA-0BB1-800BC3889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12171947" cy="689190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26">
            <a:extLst>
              <a:ext uri="{FF2B5EF4-FFF2-40B4-BE49-F238E27FC236}">
                <a16:creationId xmlns:a16="http://schemas.microsoft.com/office/drawing/2014/main" id="{37F6B9D2-2DC5-DE63-02A5-2ED8DDCDD0DA}"/>
              </a:ext>
            </a:extLst>
          </p:cNvPr>
          <p:cNvSpPr/>
          <p:nvPr/>
        </p:nvSpPr>
        <p:spPr>
          <a:xfrm>
            <a:off x="1235804" y="381000"/>
            <a:ext cx="9740444"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Thứ</a:t>
            </a:r>
            <a:r>
              <a:rPr kumimoji="0" lang="en-US" altLang="zh-CN" sz="40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 … </a:t>
            </a:r>
            <a:r>
              <a:rPr kumimoji="0" lang="en-US" altLang="zh-CN" sz="4000" b="1" i="1"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ngày</a:t>
            </a:r>
            <a:r>
              <a:rPr kumimoji="0" lang="en-US" altLang="zh-CN" sz="40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a:t>
            </a:r>
            <a:r>
              <a:rPr kumimoji="0" lang="en-US" altLang="zh-CN" sz="4000" b="1" i="1"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tháng</a:t>
            </a:r>
            <a:r>
              <a:rPr kumimoji="0" lang="en-US" altLang="zh-CN" sz="40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a:t>
            </a:r>
            <a:r>
              <a:rPr kumimoji="0" lang="en-US" altLang="zh-CN" sz="4000" b="1" i="1"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năm</a:t>
            </a:r>
            <a:r>
              <a:rPr kumimoji="0" lang="en-US" altLang="zh-CN" sz="4000" b="1" i="1"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 2022</a:t>
            </a:r>
            <a:endParaRPr kumimoji="0" lang="zh-CN" altLang="en-US" sz="4000" b="1" i="1" u="none" strike="noStrike" kern="1200" cap="none" spc="0" normalizeH="0" baseline="0" noProof="0" dirty="0">
              <a:ln>
                <a:noFill/>
              </a:ln>
              <a:solidFill>
                <a:srgbClr val="FF0000"/>
              </a:solidFill>
              <a:effectLst/>
              <a:uLnTx/>
              <a:uFillTx/>
              <a:latin typeface="Open Sans" panose="020B0606030504020204" pitchFamily="34" charset="0"/>
              <a:ea typeface="宋体" panose="02010600030101010101" pitchFamily="2" charset="-122"/>
              <a:cs typeface="Open Sans" panose="020B0606030504020204" pitchFamily="34" charset="0"/>
              <a:sym typeface="+mn-lt"/>
            </a:endParaRPr>
          </a:p>
        </p:txBody>
      </p:sp>
      <p:sp>
        <p:nvSpPr>
          <p:cNvPr id="11" name="TextBox 29">
            <a:extLst>
              <a:ext uri="{FF2B5EF4-FFF2-40B4-BE49-F238E27FC236}">
                <a16:creationId xmlns:a16="http://schemas.microsoft.com/office/drawing/2014/main" id="{E64AE5AA-0D42-C94E-0B66-35F1F2A9D24A}"/>
              </a:ext>
            </a:extLst>
          </p:cNvPr>
          <p:cNvSpPr txBox="1"/>
          <p:nvPr/>
        </p:nvSpPr>
        <p:spPr>
          <a:xfrm>
            <a:off x="1649870" y="1066800"/>
            <a:ext cx="8912311" cy="1641475"/>
          </a:xfrm>
          <a:prstGeom prst="rect">
            <a:avLst/>
          </a:prstGeom>
        </p:spPr>
        <p:txBody>
          <a:bodyPr lIns="0" tIns="0" rIns="0" bIns="0" rtlCol="0" anchor="t">
            <a:spAutoFit/>
          </a:bodyPr>
          <a:lstStyle/>
          <a:p>
            <a:pPr algn="ctr">
              <a:lnSpc>
                <a:spcPts val="6400"/>
              </a:lnSpc>
              <a:spcBef>
                <a:spcPct val="0"/>
              </a:spcBef>
            </a:pPr>
            <a:r>
              <a:rPr lang="en-US" sz="5334" b="1" spc="-133" err="1">
                <a:solidFill>
                  <a:srgbClr val="73C532"/>
                </a:solidFill>
                <a:latin typeface="Sriracha"/>
              </a:rPr>
              <a:t>Tiếng</a:t>
            </a:r>
            <a:r>
              <a:rPr lang="en-US" sz="5334" b="1" spc="-133">
                <a:solidFill>
                  <a:srgbClr val="73C532"/>
                </a:solidFill>
                <a:latin typeface="Sriracha"/>
              </a:rPr>
              <a:t> Việt</a:t>
            </a:r>
          </a:p>
          <a:p>
            <a:pPr algn="ctr">
              <a:lnSpc>
                <a:spcPts val="6400"/>
              </a:lnSpc>
              <a:spcBef>
                <a:spcPct val="0"/>
              </a:spcBef>
            </a:pPr>
            <a:r>
              <a:rPr lang="en-US" sz="4800" b="1" spc="-133">
                <a:solidFill>
                  <a:srgbClr val="7030A0"/>
                </a:solidFill>
                <a:latin typeface="Sigmar One" panose="00000500000000000000" pitchFamily="2" charset="0"/>
              </a:rPr>
              <a:t>TUẦN 4</a:t>
            </a:r>
            <a:endParaRPr lang="en-US" sz="4800" b="1" spc="-133" dirty="0">
              <a:solidFill>
                <a:srgbClr val="7030A0"/>
              </a:solidFill>
              <a:latin typeface="Sigmar One" panose="00000500000000000000" pitchFamily="2" charset="0"/>
            </a:endParaRPr>
          </a:p>
        </p:txBody>
      </p:sp>
      <p:sp>
        <p:nvSpPr>
          <p:cNvPr id="13" name="TextBox 29">
            <a:extLst>
              <a:ext uri="{FF2B5EF4-FFF2-40B4-BE49-F238E27FC236}">
                <a16:creationId xmlns:a16="http://schemas.microsoft.com/office/drawing/2014/main" id="{909F1AAB-EC29-A0E7-13EA-3DEF951439F9}"/>
              </a:ext>
            </a:extLst>
          </p:cNvPr>
          <p:cNvSpPr txBox="1"/>
          <p:nvPr/>
        </p:nvSpPr>
        <p:spPr>
          <a:xfrm>
            <a:off x="1649870" y="2743200"/>
            <a:ext cx="8912311" cy="820738"/>
          </a:xfrm>
          <a:prstGeom prst="rect">
            <a:avLst/>
          </a:prstGeom>
        </p:spPr>
        <p:txBody>
          <a:bodyPr lIns="0" tIns="0" rIns="0" bIns="0" rtlCol="0" anchor="t">
            <a:spAutoFit/>
          </a:bodyPr>
          <a:lstStyle/>
          <a:p>
            <a:pPr algn="ctr">
              <a:lnSpc>
                <a:spcPts val="6400"/>
              </a:lnSpc>
              <a:spcBef>
                <a:spcPct val="0"/>
              </a:spcBef>
            </a:pPr>
            <a:r>
              <a:rPr lang="en-US" sz="5334" b="1" spc="-133">
                <a:solidFill>
                  <a:srgbClr val="036119"/>
                </a:solidFill>
                <a:latin typeface="Sriracha"/>
              </a:rPr>
              <a:t>BÀI 7: MÙA HÈ LẤP LÁNH</a:t>
            </a:r>
            <a:endParaRPr lang="en-US" sz="5334" b="1" spc="-133" dirty="0">
              <a:solidFill>
                <a:srgbClr val="036119"/>
              </a:solidFill>
              <a:latin typeface="Sriracha"/>
            </a:endParaRPr>
          </a:p>
        </p:txBody>
      </p:sp>
      <p:sp>
        <p:nvSpPr>
          <p:cNvPr id="14" name="Freeform 10">
            <a:extLst>
              <a:ext uri="{FF2B5EF4-FFF2-40B4-BE49-F238E27FC236}">
                <a16:creationId xmlns:a16="http://schemas.microsoft.com/office/drawing/2014/main" id="{95A11BAE-E044-1009-D16D-FEA09BD69F0A}"/>
              </a:ext>
            </a:extLst>
          </p:cNvPr>
          <p:cNvSpPr/>
          <p:nvPr/>
        </p:nvSpPr>
        <p:spPr>
          <a:xfrm>
            <a:off x="11073061" y="0"/>
            <a:ext cx="1133530" cy="1112336"/>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spTree>
    <p:extLst>
      <p:ext uri="{BB962C8B-B14F-4D97-AF65-F5344CB8AC3E}">
        <p14:creationId xmlns:p14="http://schemas.microsoft.com/office/powerpoint/2010/main" val="7460746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728689" y="2294751"/>
            <a:ext cx="4434464"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4400">
                <a:solidFill>
                  <a:srgbClr val="0000CC"/>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169862"/>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Mùa</a:t>
            </a:r>
            <a:r>
              <a:rPr lang="en-US" sz="4400" spc="-133" dirty="0">
                <a:solidFill>
                  <a:srgbClr val="FF0000"/>
                </a:solidFill>
                <a:latin typeface="Sriracha"/>
              </a:rPr>
              <a:t> </a:t>
            </a:r>
            <a:r>
              <a:rPr lang="en-US" sz="4400" spc="-133" dirty="0" err="1">
                <a:solidFill>
                  <a:srgbClr val="FF0000"/>
                </a:solidFill>
                <a:latin typeface="Sriracha"/>
              </a:rPr>
              <a:t>hè</a:t>
            </a:r>
            <a:r>
              <a:rPr lang="en-US" sz="4400" spc="-133" dirty="0">
                <a:solidFill>
                  <a:srgbClr val="FF0000"/>
                </a:solidFill>
                <a:latin typeface="Sriracha"/>
              </a:rPr>
              <a:t> </a:t>
            </a:r>
            <a:r>
              <a:rPr lang="en-US" sz="4400" spc="-133" dirty="0" err="1">
                <a:solidFill>
                  <a:srgbClr val="FF0000"/>
                </a:solidFill>
                <a:latin typeface="Sriracha"/>
              </a:rPr>
              <a:t>lấp</a:t>
            </a:r>
            <a:r>
              <a:rPr lang="en-US" sz="4400" spc="-133" dirty="0">
                <a:solidFill>
                  <a:srgbClr val="FF0000"/>
                </a:solidFill>
                <a:latin typeface="Sriracha"/>
              </a:rPr>
              <a:t> </a:t>
            </a:r>
            <a:r>
              <a:rPr lang="en-US" sz="4400" spc="-133" dirty="0" err="1">
                <a:solidFill>
                  <a:srgbClr val="FF0000"/>
                </a:solidFill>
                <a:latin typeface="Sriracha"/>
              </a:rPr>
              <a:t>lánh</a:t>
            </a:r>
            <a:endParaRPr lang="en-US" sz="4400" spc="-133" dirty="0">
              <a:solidFill>
                <a:srgbClr val="FF0000"/>
              </a:solidFill>
              <a:latin typeface="Sriracha"/>
            </a:endParaRPr>
          </a:p>
        </p:txBody>
      </p:sp>
      <p:graphicFrame>
        <p:nvGraphicFramePr>
          <p:cNvPr id="5" name="Table 4"/>
          <p:cNvGraphicFramePr>
            <a:graphicFrameLocks noGrp="1"/>
          </p:cNvGraphicFramePr>
          <p:nvPr>
            <p:extLst>
              <p:ext uri="{D42A27DB-BD31-4B8C-83A1-F6EECF244321}">
                <p14:modId xmlns:p14="http://schemas.microsoft.com/office/powerpoint/2010/main" val="971946089"/>
              </p:ext>
            </p:extLst>
          </p:nvPr>
        </p:nvGraphicFramePr>
        <p:xfrm>
          <a:off x="1752600" y="1186244"/>
          <a:ext cx="9296400" cy="4985956"/>
        </p:xfrm>
        <a:graphic>
          <a:graphicData uri="http://schemas.openxmlformats.org/drawingml/2006/table">
            <a:tbl>
              <a:tblPr/>
              <a:tblGrid>
                <a:gridCol w="4648200">
                  <a:extLst>
                    <a:ext uri="{9D8B030D-6E8A-4147-A177-3AD203B41FA5}">
                      <a16:colId xmlns:a16="http://schemas.microsoft.com/office/drawing/2014/main" val="3787484525"/>
                    </a:ext>
                  </a:extLst>
                </a:gridCol>
                <a:gridCol w="4648200">
                  <a:extLst>
                    <a:ext uri="{9D8B030D-6E8A-4147-A177-3AD203B41FA5}">
                      <a16:colId xmlns:a16="http://schemas.microsoft.com/office/drawing/2014/main" val="2627846932"/>
                    </a:ext>
                  </a:extLst>
                </a:gridCol>
              </a:tblGrid>
              <a:tr h="1227851">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Sớm nay em thức dậy</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Trời sáng tự bao giờ</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Mùa hè kì lạ chưa</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Mặt trời ưa dậy sớm.</a:t>
                      </a:r>
                      <a:endParaRPr lang="en-US" sz="2800" b="0" dirty="0">
                        <a:solidFill>
                          <a:srgbClr val="002060"/>
                        </a:solidFill>
                        <a:effectLst/>
                        <a:latin typeface="#9Slide03 Arima Madurai Black" panose="020B0604020202020204" charset="0"/>
                        <a:cs typeface="#9Slide03 Arima Madurai Black" panose="020B0604020202020204" charset="0"/>
                      </a:endParaRPr>
                    </a:p>
                    <a:p>
                      <a:pPr marL="72000" fontAlgn="t">
                        <a:lnSpc>
                          <a:spcPct val="100000"/>
                        </a:lnSpc>
                        <a:spcBef>
                          <a:spcPts val="600"/>
                        </a:spcBef>
                      </a:pPr>
                      <a:endParaRPr lang="vi-VN" sz="2800" b="0" dirty="0">
                        <a:solidFill>
                          <a:srgbClr val="002060"/>
                        </a:solidFill>
                        <a:effectLst/>
                        <a:latin typeface="#9Slide03 Arima Madurai Black" panose="020B0604020202020204" charset="0"/>
                        <a:cs typeface="#9Slide03 Arima Madurai Black" panose="020B0604020202020204" charset="0"/>
                      </a:endParaRPr>
                    </a:p>
                  </a:txBody>
                  <a:tcPr marL="27289" marR="27289" marT="27289" marB="27289">
                    <a:lnL>
                      <a:noFill/>
                    </a:lnL>
                    <a:lnR>
                      <a:noFill/>
                    </a:lnR>
                    <a:lnT>
                      <a:noFill/>
                    </a:lnT>
                    <a:lnB>
                      <a:noFill/>
                    </a:lnB>
                    <a:solidFill>
                      <a:srgbClr val="EAF9FF"/>
                    </a:solidFill>
                  </a:tcPr>
                </a:tc>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Buổi chiều trôi thật chậm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Mặt trời mải rong chơi</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Đủng đỉnh mãi chân trời</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Mà vẫn chưa lặn xuống.</a:t>
                      </a:r>
                    </a:p>
                  </a:txBody>
                  <a:tcPr marL="27289" marR="27289" marT="27289" marB="27289">
                    <a:lnL>
                      <a:noFill/>
                    </a:lnL>
                    <a:lnR>
                      <a:noFill/>
                    </a:lnR>
                    <a:lnT>
                      <a:noFill/>
                    </a:lnT>
                    <a:lnB>
                      <a:noFill/>
                    </a:lnB>
                    <a:solidFill>
                      <a:srgbClr val="EAF9FF"/>
                    </a:solidFill>
                  </a:tcPr>
                </a:tc>
                <a:extLst>
                  <a:ext uri="{0D108BD9-81ED-4DB2-BD59-A6C34878D82A}">
                    <a16:rowId xmlns:a16="http://schemas.microsoft.com/office/drawing/2014/main" val="3623405757"/>
                  </a:ext>
                </a:extLst>
              </a:tr>
              <a:tr h="1804876">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Nắng cho cây chóng lớn</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Cho hoa lá thêm màu</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Cho mình chơi thật lâu</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Ngày hè dài bất tận.</a:t>
                      </a:r>
                    </a:p>
                  </a:txBody>
                  <a:tcPr marL="27289" marR="27289" marT="27289" marB="27289">
                    <a:lnL>
                      <a:noFill/>
                    </a:lnL>
                    <a:lnR>
                      <a:noFill/>
                    </a:lnR>
                    <a:lnT>
                      <a:noFill/>
                    </a:lnT>
                    <a:lnB>
                      <a:noFill/>
                    </a:lnB>
                    <a:solidFill>
                      <a:srgbClr val="EAF9FF"/>
                    </a:solidFill>
                  </a:tcPr>
                </a:tc>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 Mùa hè thật sung sướng</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Có nắng lại có kem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Có những cơn gió êm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Và ngày dài lấp lánh.</a:t>
                      </a:r>
                    </a:p>
                    <a:p>
                      <a:pPr marL="72000" algn="r"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(Nguyễn Quỳnh Mai)</a:t>
                      </a:r>
                    </a:p>
                  </a:txBody>
                  <a:tcPr marL="27289" marR="27289" marT="27289" marB="27289">
                    <a:lnL>
                      <a:noFill/>
                    </a:lnL>
                    <a:lnR>
                      <a:noFill/>
                    </a:lnR>
                    <a:lnT>
                      <a:noFill/>
                    </a:lnT>
                    <a:lnB>
                      <a:noFill/>
                    </a:lnB>
                    <a:solidFill>
                      <a:srgbClr val="EAF9FF"/>
                    </a:solidFill>
                  </a:tcPr>
                </a:tc>
                <a:extLst>
                  <a:ext uri="{0D108BD9-81ED-4DB2-BD59-A6C34878D82A}">
                    <a16:rowId xmlns:a16="http://schemas.microsoft.com/office/drawing/2014/main" val="2847077212"/>
                  </a:ext>
                </a:extLst>
              </a:tr>
            </a:tbl>
          </a:graphicData>
        </a:graphic>
      </p:graphicFrame>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E69A463A-DCD8-4DEE-6A73-044F7B90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33608"/>
            <a:ext cx="6096000" cy="50043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556358A-1221-1B33-9605-636BF1844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0" y="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6862011" y="413111"/>
            <a:ext cx="3352800" cy="1464231"/>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4000" b="1" dirty="0" err="1">
                <a:solidFill>
                  <a:srgbClr val="FF0000"/>
                </a:solidFill>
                <a:latin typeface="Nunito Black" pitchFamily="2" charset="0"/>
                <a:cs typeface="Baloo 2 SemiBold" pitchFamily="2" charset="0"/>
              </a:rPr>
              <a:t>Luyện</a:t>
            </a:r>
            <a:r>
              <a:rPr lang="en-US" sz="4000" b="1" dirty="0">
                <a:solidFill>
                  <a:srgbClr val="FF0000"/>
                </a:solidFill>
                <a:latin typeface="Nunito Black" pitchFamily="2" charset="0"/>
                <a:cs typeface="Baloo 2 SemiBold" pitchFamily="2" charset="0"/>
              </a:rPr>
              <a:t> </a:t>
            </a:r>
            <a:r>
              <a:rPr lang="en-US" sz="4000" b="1" err="1">
                <a:solidFill>
                  <a:srgbClr val="FF0000"/>
                </a:solidFill>
                <a:latin typeface="Nunito Black" pitchFamily="2" charset="0"/>
                <a:cs typeface="Baloo 2 SemiBold" pitchFamily="2" charset="0"/>
              </a:rPr>
              <a:t>đọc</a:t>
            </a:r>
            <a:r>
              <a:rPr lang="en-US" sz="4000" b="1">
                <a:solidFill>
                  <a:srgbClr val="FF0000"/>
                </a:solidFill>
                <a:latin typeface="Nunito Black" pitchFamily="2" charset="0"/>
                <a:cs typeface="Baloo 2 SemiBold" pitchFamily="2" charset="0"/>
              </a:rPr>
              <a:t> </a:t>
            </a:r>
          </a:p>
          <a:p>
            <a:pPr algn="ctr"/>
            <a:r>
              <a:rPr lang="en-US" sz="4000" b="1">
                <a:solidFill>
                  <a:srgbClr val="FF0000"/>
                </a:solidFill>
                <a:latin typeface="Nunito Black" pitchFamily="2" charset="0"/>
                <a:cs typeface="Baloo 2 SemiBold" pitchFamily="2" charset="0"/>
              </a:rPr>
              <a:t>từ </a:t>
            </a:r>
            <a:r>
              <a:rPr lang="en-US" sz="4000" b="1" dirty="0" err="1">
                <a:solidFill>
                  <a:srgbClr val="FF0000"/>
                </a:solidFill>
                <a:latin typeface="Nunito Black" pitchFamily="2" charset="0"/>
                <a:cs typeface="Baloo 2 SemiBold" pitchFamily="2" charset="0"/>
              </a:rPr>
              <a:t>khó</a:t>
            </a:r>
            <a:endParaRPr lang="en-US" sz="4000" b="1" dirty="0">
              <a:solidFill>
                <a:srgbClr val="FF000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2937F43F-4D76-833B-A6BF-5D0E3A3ACA5C}"/>
              </a:ext>
            </a:extLst>
          </p:cNvPr>
          <p:cNvSpPr txBox="1"/>
          <p:nvPr/>
        </p:nvSpPr>
        <p:spPr>
          <a:xfrm>
            <a:off x="2823411" y="424345"/>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Kì lạ</a:t>
            </a:r>
            <a:endParaRPr lang="en-US" sz="32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56B26E00-652F-D8FE-6E9F-9238A04177ED}"/>
              </a:ext>
            </a:extLst>
          </p:cNvPr>
          <p:cNvSpPr txBox="1"/>
          <p:nvPr/>
        </p:nvSpPr>
        <p:spPr>
          <a:xfrm>
            <a:off x="2823411" y="1935172"/>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Đủng đỉnh</a:t>
            </a:r>
            <a:endParaRPr lang="en-US" sz="3200" dirty="0">
              <a:solidFill>
                <a:srgbClr val="002060"/>
              </a:solidFill>
              <a:latin typeface="Nunito Black" pitchFamily="2" charset="0"/>
              <a:cs typeface="Baloo 2 SemiBold" pitchFamily="2" charset="0"/>
            </a:endParaRPr>
          </a:p>
        </p:txBody>
      </p:sp>
      <p:sp>
        <p:nvSpPr>
          <p:cNvPr id="15" name="TextBox 14">
            <a:extLst>
              <a:ext uri="{FF2B5EF4-FFF2-40B4-BE49-F238E27FC236}">
                <a16:creationId xmlns:a16="http://schemas.microsoft.com/office/drawing/2014/main" id="{DFF9164D-DCAB-8727-B1AB-CA77E5515FA2}"/>
              </a:ext>
            </a:extLst>
          </p:cNvPr>
          <p:cNvSpPr txBox="1"/>
          <p:nvPr/>
        </p:nvSpPr>
        <p:spPr>
          <a:xfrm>
            <a:off x="2899611" y="5029200"/>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lấp lánh</a:t>
            </a:r>
            <a:endParaRPr lang="en-US" sz="3200" dirty="0">
              <a:solidFill>
                <a:srgbClr val="002060"/>
              </a:solidFill>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DF9F3DDC-B052-5EF1-C01C-BF81D8400C34}"/>
              </a:ext>
            </a:extLst>
          </p:cNvPr>
          <p:cNvSpPr txBox="1"/>
          <p:nvPr/>
        </p:nvSpPr>
        <p:spPr>
          <a:xfrm>
            <a:off x="2975811" y="3585985"/>
            <a:ext cx="2739189" cy="584775"/>
          </a:xfrm>
          <a:prstGeom prst="rect">
            <a:avLst/>
          </a:prstGeom>
          <a:noFill/>
        </p:spPr>
        <p:txBody>
          <a:bodyPr wrap="square">
            <a:spAutoFit/>
          </a:bodyPr>
          <a:lstStyle/>
          <a:p>
            <a:pPr algn="ctr"/>
            <a:r>
              <a:rPr lang="en-US" sz="3100">
                <a:solidFill>
                  <a:srgbClr val="002060"/>
                </a:solidFill>
                <a:latin typeface="Nunito Black" pitchFamily="2" charset="0"/>
                <a:cs typeface="Baloo 2 SemiBold" pitchFamily="2" charset="0"/>
              </a:rPr>
              <a:t>Sung sướng</a:t>
            </a:r>
            <a:endParaRPr lang="en-US" sz="3100" dirty="0">
              <a:solidFill>
                <a:srgbClr val="002060"/>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1745</Words>
  <Application>Microsoft Office PowerPoint</Application>
  <PresentationFormat>Widescreen</PresentationFormat>
  <Paragraphs>267</Paragraphs>
  <Slides>44</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44</vt:i4>
      </vt:variant>
    </vt:vector>
  </HeadingPairs>
  <TitlesOfParts>
    <vt:vector size="62" baseType="lpstr">
      <vt:lpstr>Nunito Black</vt:lpstr>
      <vt:lpstr>Calibri</vt:lpstr>
      <vt:lpstr>Open Sans Extrabold</vt:lpstr>
      <vt:lpstr>#9Slide03 Arima Madurai Black</vt:lpstr>
      <vt:lpstr>OpenSans</vt:lpstr>
      <vt:lpstr>Open Sans</vt:lpstr>
      <vt:lpstr>Baloo 2 SemiBold</vt:lpstr>
      <vt:lpstr>Tahoma</vt:lpstr>
      <vt:lpstr>Sigmar One</vt:lpstr>
      <vt:lpstr>KaiTi</vt:lpstr>
      <vt:lpstr>#9Slide03 AmpleSoft Bold</vt:lpstr>
      <vt:lpstr>SimSun</vt:lpstr>
      <vt:lpstr>Arial</vt:lpstr>
      <vt:lpstr>Nunito</vt:lpstr>
      <vt:lpstr>Sriracha</vt:lpstr>
      <vt:lpstr>Office Theme</vt:lpstr>
      <vt:lpstr>Theme1</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Mr Manh</cp:lastModifiedBy>
  <cp:revision>85</cp:revision>
  <dcterms:created xsi:type="dcterms:W3CDTF">2006-08-16T00:00:00Z</dcterms:created>
  <dcterms:modified xsi:type="dcterms:W3CDTF">2022-07-23T14:08:28Z</dcterms:modified>
  <dc:identifier>DAFDiO2oNAs</dc:identifier>
</cp:coreProperties>
</file>