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0"/>
  </p:notesMasterIdLst>
  <p:handoutMasterIdLst>
    <p:handoutMasterId r:id="rId11"/>
  </p:handoutMasterIdLst>
  <p:sldIdLst>
    <p:sldId id="276" r:id="rId2"/>
    <p:sldId id="267" r:id="rId3"/>
    <p:sldId id="268" r:id="rId4"/>
    <p:sldId id="269" r:id="rId5"/>
    <p:sldId id="272" r:id="rId6"/>
    <p:sldId id="273" r:id="rId7"/>
    <p:sldId id="274" r:id="rId8"/>
    <p:sldId id="275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.Vn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.Vn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.Vn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.Vn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.VnArial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.VnArial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.VnArial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.VnArial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.Vn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showPr showNarration="1">
    <p:present/>
    <p:sldAll/>
    <p:penClr>
      <a:schemeClr val="tx1"/>
    </p:penClr>
  </p:showPr>
  <p:clrMru>
    <a:srgbClr val="FFFF66"/>
    <a:srgbClr val="FFCC00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7965" autoAdjust="0"/>
    <p:restoredTop sz="94660"/>
  </p:normalViewPr>
  <p:slideViewPr>
    <p:cSldViewPr>
      <p:cViewPr varScale="1">
        <p:scale>
          <a:sx n="41" d="100"/>
          <a:sy n="41" d="100"/>
        </p:scale>
        <p:origin x="-15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64" y="-6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D36CA512-C11C-499B-9218-5EF8ECBC9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1E18B661-821D-425A-932C-29AA22C1A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5" name="Freeform 1027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rc 1028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T0" fmla="*/ 8474 w 43200"/>
                <a:gd name="T1" fmla="*/ 3400 h 43200"/>
                <a:gd name="T2" fmla="*/ 4900 w 43200"/>
                <a:gd name="T3" fmla="*/ 42 h 43200"/>
                <a:gd name="T4" fmla="*/ 4237 w 43200"/>
                <a:gd name="T5" fmla="*/ 340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485" name="Rectangle 1029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86" name="Rectangle 10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D4CF2-DB94-4968-B18F-08ED9E5B382A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8" name="Rectangle 1032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>
                <a:latin typeface="+mn-lt"/>
              </a:defRPr>
            </a:lvl2pPr>
          </a:lstStyle>
          <a:p>
            <a:pPr lvl="1">
              <a:defRPr/>
            </a:pPr>
            <a:fld id="{54A17D37-8F5B-4139-BADF-0C14E5C63413}" type="slidenum">
              <a:rPr lang="en-US"/>
              <a:pPr lvl="1"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45D61-690C-405A-AEC8-9B2FAF2B9E78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Rectangle 20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EE0966B6-FF97-47BA-8448-815E33BBF926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F4051-23D9-4003-BB06-4D1AD4E5CD6C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Rectangle 20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759451C4-ED38-454F-BD45-0952ED7C6394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46917-4A17-49ED-A6C9-A04FC4B9E254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Rectangle 20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EB6DD11E-8CA5-46A1-B367-9B049CAF4647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EC8AA-73C0-437B-8C35-03B1BDE8C614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Rectangle 20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EC04DE0F-92B3-411D-A434-3347B0C03E4B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64DDB-418F-4EE6-88FE-D9AC7848155F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6" name="Rectangle 20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0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53A6F34-08C1-4437-BD07-FFFA272C383F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0A747-3E18-4E2F-88A0-760C49F267B5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8" name="Rectangle 20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0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AB9A8E5-E804-41A7-8609-F17D2E3C413A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FFC75-7CC6-49CD-A653-527B2AAA4FA4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4" name="Rectangle 20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5F4ED4DC-3505-4319-B7DB-863767D975D5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C9AFB-7719-429E-A91E-C77AE7B7BA4F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3" name="Rectangle 20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3C9191C-4368-4A0E-867B-5C4AE49DD5F0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C33ED-BD12-4EDA-B346-567039452752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6" name="Rectangle 20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0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DA231EB-45A0-4E74-BE29-054F5A5E649C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6DA2A-EFB2-4643-9BB0-036A501F1B4F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6" name="Rectangle 20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0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C68699F8-E44B-477F-95A4-FEDAA9E3561B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50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19459" name="Freeform 2051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Arc 2052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T0" fmla="*/ 10596 w 43200"/>
                <a:gd name="T1" fmla="*/ 4312 h 43200"/>
                <a:gd name="T2" fmla="*/ 5298 w 43200"/>
                <a:gd name="T3" fmla="*/ 0 h 43200"/>
                <a:gd name="T4" fmla="*/ 5298 w 43200"/>
                <a:gd name="T5" fmla="*/ 431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9461" name="Rectangle 2053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20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3" name="Rectangle 20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13DDE236-F9EC-47EE-9390-86284A8D1121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19464" name="Rectangle 20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5" name="Rectangle 20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>
              <a:defRPr sz="1400" b="0">
                <a:latin typeface="+mj-lt"/>
              </a:defRPr>
            </a:lvl2pPr>
          </a:lstStyle>
          <a:p>
            <a:pPr lvl="1">
              <a:defRPr/>
            </a:pPr>
            <a:fld id="{99B747F0-6B1D-417D-AAB4-4947D38DC9B5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2819400" y="914400"/>
            <a:ext cx="3810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KỂ CHUYỆN: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600200" y="2209800"/>
            <a:ext cx="5638800" cy="10382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ÔNG NGUYỄN KHOA ĐĂNG</a:t>
            </a:r>
            <a:endParaRPr lang="en-US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7EE4242-F207-4362-9547-5E621F23032B}" type="datetime1">
              <a:rPr lang="en-US" smtClean="0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03F957FD-3BF1-412C-AF23-725150A2CF7C}" type="slidenum">
              <a:rPr lang="en-US" smtClean="0"/>
              <a:pPr lvl="1"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ha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4175"/>
            <a:ext cx="8305800" cy="61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1"/>
          <p:cNvSpPr txBox="1">
            <a:spLocks noChangeArrowheads="1"/>
          </p:cNvSpPr>
          <p:nvPr/>
        </p:nvSpPr>
        <p:spPr bwMode="auto">
          <a:xfrm>
            <a:off x="2422525" y="1966913"/>
            <a:ext cx="18415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5123" name="Line 22"/>
          <p:cNvSpPr>
            <a:spLocks noChangeShapeType="1"/>
          </p:cNvSpPr>
          <p:nvPr/>
        </p:nvSpPr>
        <p:spPr bwMode="auto">
          <a:xfrm>
            <a:off x="2133600" y="33528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5124" name="Picture 24" descr="ha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20688"/>
            <a:ext cx="8305800" cy="62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/>
          <p:cNvSpPr txBox="1">
            <a:spLocks noChangeArrowheads="1"/>
          </p:cNvSpPr>
          <p:nvPr/>
        </p:nvSpPr>
        <p:spPr bwMode="auto">
          <a:xfrm>
            <a:off x="2498725" y="4329113"/>
            <a:ext cx="18415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6147" name="Text Box 11"/>
          <p:cNvSpPr txBox="1">
            <a:spLocks noChangeArrowheads="1"/>
          </p:cNvSpPr>
          <p:nvPr/>
        </p:nvSpPr>
        <p:spPr bwMode="auto">
          <a:xfrm>
            <a:off x="2651125" y="4557713"/>
            <a:ext cx="18415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6148" name="Text Box 13"/>
          <p:cNvSpPr txBox="1">
            <a:spLocks noChangeArrowheads="1"/>
          </p:cNvSpPr>
          <p:nvPr/>
        </p:nvSpPr>
        <p:spPr bwMode="auto">
          <a:xfrm>
            <a:off x="7086600" y="381000"/>
            <a:ext cx="382588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5</a:t>
            </a:r>
          </a:p>
        </p:txBody>
      </p:sp>
      <p:pic>
        <p:nvPicPr>
          <p:cNvPr id="6149" name="Picture 15" descr="ha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610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7"/>
          <p:cNvSpPr txBox="1">
            <a:spLocks noChangeArrowheads="1"/>
          </p:cNvSpPr>
          <p:nvPr/>
        </p:nvSpPr>
        <p:spPr bwMode="auto">
          <a:xfrm>
            <a:off x="2422525" y="1966913"/>
            <a:ext cx="18415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7171" name="Line 11"/>
          <p:cNvSpPr>
            <a:spLocks noChangeShapeType="1"/>
          </p:cNvSpPr>
          <p:nvPr/>
        </p:nvSpPr>
        <p:spPr bwMode="auto">
          <a:xfrm>
            <a:off x="2133600" y="33528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172" name="Text Box 12"/>
          <p:cNvSpPr txBox="1">
            <a:spLocks noChangeArrowheads="1"/>
          </p:cNvSpPr>
          <p:nvPr/>
        </p:nvSpPr>
        <p:spPr bwMode="auto">
          <a:xfrm>
            <a:off x="1660525" y="5853113"/>
            <a:ext cx="18415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>
              <a:latin typeface="Arial" charset="0"/>
            </a:endParaRPr>
          </a:p>
        </p:txBody>
      </p:sp>
      <p:pic>
        <p:nvPicPr>
          <p:cNvPr id="7173" name="Picture 17" descr="ha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153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422525" y="1966913"/>
            <a:ext cx="18415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2133600" y="33528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660525" y="5853113"/>
            <a:ext cx="18415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1295400" y="1447800"/>
            <a:ext cx="6569075" cy="30813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hlink"/>
                </a:solidFill>
                <a:latin typeface="Arial" charset="0"/>
              </a:rPr>
              <a:t>Truông</a:t>
            </a:r>
            <a:r>
              <a:rPr lang="en-US">
                <a:latin typeface="Arial" charset="0"/>
              </a:rPr>
              <a:t>: vùng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ất hoang, rộng, có nhiều cây cỏ.</a:t>
            </a:r>
          </a:p>
          <a:p>
            <a:r>
              <a:rPr lang="en-US">
                <a:solidFill>
                  <a:schemeClr val="hlink"/>
                </a:solidFill>
                <a:latin typeface="Arial" charset="0"/>
              </a:rPr>
              <a:t>Sào huyệt</a:t>
            </a:r>
            <a:r>
              <a:rPr lang="en-US">
                <a:latin typeface="Arial" charset="0"/>
              </a:rPr>
              <a:t>: ổ của bọn trộm c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ớp , tội phạm.</a:t>
            </a:r>
          </a:p>
          <a:p>
            <a:r>
              <a:rPr lang="en-US">
                <a:solidFill>
                  <a:schemeClr val="hlink"/>
                </a:solidFill>
                <a:latin typeface="Arial" charset="0"/>
              </a:rPr>
              <a:t>Phục binh</a:t>
            </a:r>
            <a:r>
              <a:rPr lang="en-US">
                <a:latin typeface="Arial" charset="0"/>
              </a:rPr>
              <a:t>:quân lính nấp, rình, ở những chỗ kín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áo, chờ lệnh là xông ra tấn công.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381000" y="3200400"/>
            <a:ext cx="3789363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Ng</a:t>
            </a:r>
            <a:r>
              <a:rPr lang="vi-VN" sz="2400">
                <a:latin typeface="Arial" charset="0"/>
              </a:rPr>
              <a:t>ư</a:t>
            </a:r>
            <a:r>
              <a:rPr lang="en-US" sz="2400">
                <a:latin typeface="Arial" charset="0"/>
              </a:rPr>
              <a:t>ời này ra sức chối…</a:t>
            </a: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4078288" y="3200400"/>
            <a:ext cx="5248275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Quan</a:t>
            </a:r>
            <a:r>
              <a:rPr lang="en-US">
                <a:latin typeface="Arial" charset="0"/>
              </a:rPr>
              <a:t> </a:t>
            </a:r>
            <a:r>
              <a:rPr lang="en-US" sz="2400">
                <a:latin typeface="Arial" charset="0"/>
              </a:rPr>
              <a:t>sai ng</a:t>
            </a:r>
            <a:r>
              <a:rPr lang="vi-VN" sz="2400">
                <a:latin typeface="Arial" charset="0"/>
              </a:rPr>
              <a:t>ư</a:t>
            </a:r>
            <a:r>
              <a:rPr lang="en-US" sz="2400">
                <a:latin typeface="Arial" charset="0"/>
              </a:rPr>
              <a:t>ời múc 1 chậu n</a:t>
            </a:r>
            <a:r>
              <a:rPr lang="vi-VN" sz="2400">
                <a:latin typeface="Arial" charset="0"/>
              </a:rPr>
              <a:t>ư</a:t>
            </a:r>
            <a:r>
              <a:rPr lang="en-US" sz="2400">
                <a:latin typeface="Arial" charset="0"/>
              </a:rPr>
              <a:t>ớc</a:t>
            </a:r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0" y="6400800"/>
            <a:ext cx="493395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Quân sĩ cải trang thành dân phu</a:t>
            </a:r>
          </a:p>
        </p:txBody>
      </p:sp>
      <p:sp>
        <p:nvSpPr>
          <p:cNvPr id="83982" name="Text Box 14"/>
          <p:cNvSpPr txBox="1">
            <a:spLocks noChangeArrowheads="1"/>
          </p:cNvSpPr>
          <p:nvPr/>
        </p:nvSpPr>
        <p:spPr bwMode="auto">
          <a:xfrm>
            <a:off x="4876800" y="6400800"/>
            <a:ext cx="3941763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Các võ sĩ bất ngờ xông ra</a:t>
            </a:r>
          </a:p>
        </p:txBody>
      </p:sp>
      <p:pic>
        <p:nvPicPr>
          <p:cNvPr id="83992" name="Picture 24" descr="ha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3352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93" name="Picture 25" descr="ha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04800"/>
            <a:ext cx="3886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94" name="Picture 26" descr="ha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733800"/>
            <a:ext cx="32766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95" name="Picture 27" descr="ha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733800"/>
            <a:ext cx="3729038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3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3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39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39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3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3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3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3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3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3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3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3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9" grpId="0"/>
      <p:bldP spid="83980" grpId="0"/>
      <p:bldP spid="83981" grpId="0"/>
      <p:bldP spid="839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422525" y="1966913"/>
            <a:ext cx="18415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2133600" y="33528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660525" y="5853113"/>
            <a:ext cx="18415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914400" y="3505200"/>
            <a:ext cx="8221663" cy="9540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-Giọng hồi hộp, hào hứng thể hiện </a:t>
            </a:r>
            <a:r>
              <a:rPr lang="vi-VN">
                <a:latin typeface="Arial" charset="0"/>
              </a:rPr>
              <a:t>đư</a:t>
            </a:r>
            <a:r>
              <a:rPr lang="en-US">
                <a:latin typeface="Arial" charset="0"/>
              </a:rPr>
              <a:t>ợc niềm </a:t>
            </a:r>
          </a:p>
          <a:p>
            <a:r>
              <a:rPr lang="en-US">
                <a:latin typeface="Arial" charset="0"/>
              </a:rPr>
              <a:t>khâm phục về tài trí của ông quan án.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990600" y="4343400"/>
            <a:ext cx="5800725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-Chú ý giọng của từng nhân vật.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304800" y="2895600"/>
            <a:ext cx="2005013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hlink"/>
                </a:solidFill>
                <a:latin typeface="Arial" charset="0"/>
              </a:rPr>
              <a:t>- Cách kể</a:t>
            </a:r>
          </a:p>
        </p:txBody>
      </p:sp>
      <p:pic>
        <p:nvPicPr>
          <p:cNvPr id="10248" name="Picture 9" descr="ha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0"/>
            <a:ext cx="2514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0" descr="ha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1" descr="ha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2362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2" descr="ha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609600" y="5410200"/>
            <a:ext cx="8151813" cy="1816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CC00"/>
                </a:solidFill>
                <a:latin typeface="Arial" charset="0"/>
              </a:rPr>
              <a:t>Ca ngợi ông Nguyễn Khoa Đ</a:t>
            </a:r>
            <a:r>
              <a:rPr lang="vi-VN">
                <a:solidFill>
                  <a:srgbClr val="FFCC00"/>
                </a:solidFill>
                <a:latin typeface="Arial" charset="0"/>
              </a:rPr>
              <a:t>ă</a:t>
            </a:r>
            <a:r>
              <a:rPr lang="en-US">
                <a:solidFill>
                  <a:srgbClr val="FFCC00"/>
                </a:solidFill>
                <a:latin typeface="Arial" charset="0"/>
              </a:rPr>
              <a:t>ng thông minh, </a:t>
            </a:r>
          </a:p>
          <a:p>
            <a:r>
              <a:rPr lang="en-US">
                <a:solidFill>
                  <a:srgbClr val="FFCC00"/>
                </a:solidFill>
                <a:latin typeface="Arial" charset="0"/>
              </a:rPr>
              <a:t>tài trí , giỏi xét xử các vụ án, có công trừng trị</a:t>
            </a:r>
          </a:p>
          <a:p>
            <a:r>
              <a:rPr lang="en-US">
                <a:solidFill>
                  <a:srgbClr val="FFCC00"/>
                </a:solidFill>
                <a:latin typeface="Arial" charset="0"/>
              </a:rPr>
              <a:t>bọn c</a:t>
            </a:r>
            <a:r>
              <a:rPr lang="vi-VN">
                <a:solidFill>
                  <a:srgbClr val="FFCC00"/>
                </a:solidFill>
                <a:latin typeface="Arial" charset="0"/>
              </a:rPr>
              <a:t>ư</a:t>
            </a:r>
            <a:r>
              <a:rPr lang="en-US">
                <a:solidFill>
                  <a:srgbClr val="FFCC00"/>
                </a:solidFill>
                <a:latin typeface="Arial" charset="0"/>
              </a:rPr>
              <a:t>ớp, bảo vệ cuộc sống yên bình.</a:t>
            </a:r>
          </a:p>
          <a:p>
            <a:endParaRPr lang="en-US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533400" y="4953000"/>
            <a:ext cx="1563688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  <a:latin typeface="Arial" charset="0"/>
              </a:rPr>
              <a:t>-ý nghĩa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400" decel="1000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400" decel="1000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00" decel="1000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00" decel="1000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/>
      <p:bldP spid="84998" grpId="1"/>
      <p:bldP spid="84999" grpId="0"/>
      <p:bldP spid="84999" grpId="1"/>
      <p:bldP spid="85000" grpId="0"/>
      <p:bldP spid="85000" grpId="1"/>
      <p:bldP spid="85005" grpId="0"/>
      <p:bldP spid="85005" grpId="1"/>
      <p:bldP spid="85006" grpId="0"/>
      <p:bldP spid="85006" grpId="1"/>
    </p:bldLst>
  </p:timing>
</p:sld>
</file>

<file path=ppt/theme/theme1.xml><?xml version="1.0" encoding="utf-8"?>
<a:theme xmlns:a="http://schemas.openxmlformats.org/drawingml/2006/main" name="Training">
  <a:themeElements>
    <a:clrScheme name="Train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Office\Templates\1033\Training.pot</Template>
  <TotalTime>1099</TotalTime>
  <Words>167</Words>
  <Application>Microsoft PowerPoint 7.0</Application>
  <PresentationFormat>On-screen Show (4:3)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.VnArial</vt:lpstr>
      <vt:lpstr>Arial</vt:lpstr>
      <vt:lpstr>Times New Roman</vt:lpstr>
      <vt:lpstr>Wingdings</vt:lpstr>
      <vt:lpstr>Training</vt:lpstr>
      <vt:lpstr>KỂ CHUYỆN: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CSTeam</cp:lastModifiedBy>
  <cp:revision>42</cp:revision>
  <cp:lastPrinted>1601-01-01T00:00:00Z</cp:lastPrinted>
  <dcterms:created xsi:type="dcterms:W3CDTF">1601-01-01T00:00:00Z</dcterms:created>
  <dcterms:modified xsi:type="dcterms:W3CDTF">2016-06-30T03:18:26Z</dcterms:modified>
</cp:coreProperties>
</file>