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70" r:id="rId8"/>
    <p:sldId id="271" r:id="rId9"/>
    <p:sldId id="272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00"/>
    <a:srgbClr val="0000FF"/>
    <a:srgbClr val="CC00FF"/>
    <a:srgbClr val="FF66FF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44A9-EA59-4CD7-9770-08AB699F0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9C2F-069E-405B-98D2-6EA86AE3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CBB3-D810-4A0E-B7AD-60F372A91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AB75-3380-4E18-9737-D669C5B02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972C-EF62-47B3-9949-478DAE270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7E2E-A234-4F21-9B3B-ED565A13E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038FF-BBF7-48A1-AD3F-4DE447EF6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A2531-3AB9-403E-85A2-EEC626783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C0524-A65D-4541-AE28-975141FB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60B02-7FB0-44BD-B319-67681B05F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0CE8-590B-4BF8-9650-2DAF81529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3AB665-3942-4DA2-A346-C1ED02D41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81153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6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 Khoa Học</a:t>
            </a:r>
          </a:p>
        </p:txBody>
      </p:sp>
      <p:sp>
        <p:nvSpPr>
          <p:cNvPr id="2051" name="WordArt 10"/>
          <p:cNvSpPr>
            <a:spLocks noChangeArrowheads="1" noChangeShapeType="1" noTextEdit="1"/>
          </p:cNvSpPr>
          <p:nvPr/>
        </p:nvSpPr>
        <p:spPr bwMode="auto">
          <a:xfrm>
            <a:off x="2590800" y="2667000"/>
            <a:ext cx="39624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Bài: Sự sinh sản của thú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5218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nhiều con</a:t>
            </a:r>
          </a:p>
        </p:txBody>
      </p:sp>
      <p:pic>
        <p:nvPicPr>
          <p:cNvPr id="11269" name="Picture 7" descr="12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1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12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gau tru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05250"/>
            <a:ext cx="4419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62000" y="35052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Lợn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934200" y="33528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Hổ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28600" y="63246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Chó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400800" y="63246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Gấu trúc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6" grpId="0" animBg="1"/>
      <p:bldP spid="11277" grpId="0" animBg="1"/>
      <p:bldP spid="112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5218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nhiều con</a:t>
            </a:r>
          </a:p>
        </p:txBody>
      </p:sp>
      <p:pic>
        <p:nvPicPr>
          <p:cNvPr id="12293" name="Picture 6" descr="bao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49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28600" y="6172200"/>
            <a:ext cx="1219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Báo gấm</a:t>
            </a:r>
          </a:p>
        </p:txBody>
      </p:sp>
      <p:pic>
        <p:nvPicPr>
          <p:cNvPr id="2" name="Picture 8" descr="¸cu 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229600" y="64008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FF"/>
                </a:solidFill>
                <a:latin typeface="Arial" charset="0"/>
              </a:rPr>
              <a:t>S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04800" y="1524000"/>
            <a:ext cx="766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 và sự sinh sản của chim có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iểm gì giống và </a:t>
            </a:r>
          </a:p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khác nhau?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638800" y="533400"/>
            <a:ext cx="2514600" cy="990600"/>
          </a:xfrm>
          <a:prstGeom prst="wedgeEllipseCallout">
            <a:avLst>
              <a:gd name="adj1" fmla="val -47727"/>
              <a:gd name="adj2" fmla="val 62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Thảo luận nhóm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ôi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04800" y="2590800"/>
            <a:ext cx="83058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u="sng">
                <a:solidFill>
                  <a:srgbClr val="CC00FF"/>
                </a:solidFill>
                <a:latin typeface="Arial" charset="0"/>
              </a:rPr>
              <a:t>Đáp án: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Sự sinh sản của thú và chim có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iểm giống và khác nhau:</a:t>
            </a:r>
          </a:p>
          <a:p>
            <a:r>
              <a:rPr lang="en-US" sz="2000" b="1" u="sng">
                <a:solidFill>
                  <a:srgbClr val="FF66FF"/>
                </a:solidFill>
                <a:latin typeface="Arial" charset="0"/>
              </a:rPr>
              <a:t>Khác nhau: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Chim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trứng và ấp trứng sau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ó trứng nở thành con;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thú thì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con và nuôi con bằng sữa.</a:t>
            </a:r>
          </a:p>
          <a:p>
            <a:r>
              <a:rPr lang="en-US" sz="2000" b="1" u="sng">
                <a:solidFill>
                  <a:srgbClr val="FF66FF"/>
                </a:solidFill>
                <a:latin typeface="Arial" charset="0"/>
              </a:rPr>
              <a:t>Giống nhau: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Con của thú và chim sinh ra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ều có hình dạng giống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nh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bố mẹ và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ều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bố mẹ nuôi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 có thể tự kiếm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667000" y="609600"/>
            <a:ext cx="4867275" cy="8905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AI THÔNG MINH HƠN?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600" y="1600200"/>
            <a:ext cx="777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>
                <a:solidFill>
                  <a:srgbClr val="CC00FF"/>
                </a:solidFill>
                <a:latin typeface="Arial" charset="0"/>
              </a:rPr>
              <a:t>Câu 1: Thú là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ộng vật: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Đẻ trứng và nuôi con bằng sữa.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Đẻ con và nuôi con bằng sữa.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Cả hai ph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ng án trên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828800" y="327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19812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28600" y="3124200"/>
            <a:ext cx="8953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solidFill>
                  <a:srgbClr val="CC00FF"/>
                </a:solidFill>
                <a:latin typeface="Arial" charset="0"/>
              </a:rPr>
              <a:t>Câu 2: Thú là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ộng vật: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Đẻ mỗi lứa nhiều con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Đẻ mỗi lứa 1 con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Có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con; có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nhiều con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Không có ph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ng án nào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úng.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228600" y="2362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228600" y="42672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Arial" charset="0"/>
              </a:rPr>
              <a:t>C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36538" y="4940300"/>
            <a:ext cx="70786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solidFill>
                  <a:srgbClr val="CC00FF"/>
                </a:solidFill>
                <a:latin typeface="Arial" charset="0"/>
              </a:rPr>
              <a:t>Câu 3: Thú con mới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đư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ợc sinh ra có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ặc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iểm gì?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Có hình dạng giống nh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 thú tr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ởng thành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Có hình dạng khác với thú mẹ và bố.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Có thể tự kiếm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</a:t>
            </a:r>
          </a:p>
          <a:p>
            <a:pPr marL="342900" indent="-342900">
              <a:buFontTx/>
              <a:buAutoNum type="alphaUcPeriod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Cả 3 ph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ng án trên</a:t>
            </a:r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228600" y="5334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9" grpId="0" animBg="1"/>
      <p:bldP spid="14350" grpId="0" animBg="1"/>
      <p:bldP spid="143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79438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Câu 4: Hãy xếp các loài 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ộng vật </a:t>
            </a:r>
            <a:r>
              <a:rPr lang="en-US" sz="2400" i="1">
                <a:solidFill>
                  <a:srgbClr val="CC00FF"/>
                </a:solidFill>
                <a:latin typeface="Arial" charset="0"/>
              </a:rPr>
              <a:t>Hổ, lợn, mèo, ngựa vằn, trâu, </a:t>
            </a:r>
          </a:p>
          <a:p>
            <a:r>
              <a:rPr lang="en-US" sz="2400" i="1">
                <a:solidFill>
                  <a:srgbClr val="CC00FF"/>
                </a:solidFill>
                <a:latin typeface="Arial" charset="0"/>
              </a:rPr>
              <a:t>chuột, voi, khỉ 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vào hai nhóm sau:</a:t>
            </a:r>
          </a:p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Nhóm 1: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 gồm: </a:t>
            </a:r>
            <a:endParaRPr lang="en-US" sz="2400">
              <a:solidFill>
                <a:srgbClr val="CC00FF"/>
              </a:solidFill>
              <a:latin typeface="Arial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Nhóm 2: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nhiều con gồm: </a:t>
            </a:r>
          </a:p>
        </p:txBody>
      </p:sp>
      <p:sp>
        <p:nvSpPr>
          <p:cNvPr id="2" name="WordArt 15"/>
          <p:cNvSpPr>
            <a:spLocks noChangeArrowheads="1" noChangeShapeType="1" noTextEdit="1"/>
          </p:cNvSpPr>
          <p:nvPr/>
        </p:nvSpPr>
        <p:spPr bwMode="auto">
          <a:xfrm>
            <a:off x="1981200" y="1295400"/>
            <a:ext cx="4867275" cy="8905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AI THÔNG MINH HƠN?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330825" y="3810000"/>
            <a:ext cx="3432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Ngựa vằn, trâu, voi, khỉ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954713" y="4191000"/>
            <a:ext cx="2884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Hổ, lợn, mèo, chuột</a:t>
            </a:r>
          </a:p>
        </p:txBody>
      </p:sp>
      <p:sp>
        <p:nvSpPr>
          <p:cNvPr id="15382" name="WordArt 22"/>
          <p:cNvSpPr>
            <a:spLocks noChangeArrowheads="1" noChangeShapeType="1" noTextEdit="1"/>
          </p:cNvSpPr>
          <p:nvPr/>
        </p:nvSpPr>
        <p:spPr bwMode="auto">
          <a:xfrm>
            <a:off x="609600" y="5105400"/>
            <a:ext cx="5334000" cy="8032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CHÚC MỪNG CHIẾN THẮNG</a:t>
            </a:r>
          </a:p>
        </p:txBody>
      </p:sp>
      <p:pic>
        <p:nvPicPr>
          <p:cNvPr id="15383" name="Picture 5" descr="E:\hanh hue\hinh anh\hoa hong\CAMBWPEZ.jpg"/>
          <p:cNvPicPr>
            <a:picLocks noChangeAspect="1" noChangeArrowheads="1"/>
          </p:cNvPicPr>
          <p:nvPr/>
        </p:nvPicPr>
        <p:blipFill>
          <a:blip r:embed="rId2"/>
          <a:srcRect b="11864"/>
          <a:stretch>
            <a:fillRect/>
          </a:stretch>
        </p:blipFill>
        <p:spPr bwMode="auto">
          <a:xfrm>
            <a:off x="6172200" y="4953000"/>
            <a:ext cx="15922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1.Sự sinh sản của thú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269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2.Sự nuôi con của thú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447800" y="1905000"/>
            <a:ext cx="562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Thú sinh sản và nuôi con nh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 thế nào?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57200" y="1981200"/>
            <a:ext cx="7924800" cy="3124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ë các loài thú, trứng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thụ tinh thành hợp tử phát triển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thành phôi rồi thành thai trong c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thể thú mẹ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ra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ời. Thú con mới sinh ra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ã có hình dạng nh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thú tr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ởng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thành và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thú mẹ nuôi bằng sữa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 có thể tự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kiếm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57200" y="5181600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Hiện nay có rất nhiều loài thú hoang dã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ang có nguy c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 </a:t>
            </a:r>
          </a:p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tuyệt chủng do bị s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n bắt quá mức và mất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i môi tr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ờng sống, theo em chúng ta phải làm gì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ể bảo vệ chúng?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5240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1000" y="914400"/>
            <a:ext cx="2743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Arial" charset="0"/>
              </a:rPr>
              <a:t>Kiểm tra bài cũ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1000" y="1755775"/>
            <a:ext cx="756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CC00FF"/>
                </a:solidFill>
                <a:latin typeface="Arial" charset="0"/>
              </a:rPr>
              <a:t>Câu hỏi: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 Trong tự nhiên, chim sinh sản và nuôi con nh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 thế nào?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838200" y="2438400"/>
            <a:ext cx="7772400" cy="2514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u="sng">
                <a:solidFill>
                  <a:srgbClr val="0000FF"/>
                </a:solidFill>
                <a:latin typeface="Arial" charset="0"/>
              </a:rPr>
              <a:t>Đáp án: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Trong tự nhiên, chim sống theo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àn hoặc theo cặp.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Chim mái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trứng rồi ấp trứng; trứng nở thành chim non.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Chim non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bố mẹ nuôi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 có thể tự kiếm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n.</a:t>
            </a:r>
            <a:endParaRPr lang="en-US" sz="2000" u="sng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5240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pic>
        <p:nvPicPr>
          <p:cNvPr id="4099" name="Picture 7" descr="dan hu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6482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dan ng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449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8600" y="6019800"/>
            <a:ext cx="853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Nhờ sự sinh sản mà số l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ợng các thành viên trong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àn thú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t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ng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lên và duy trì từ thế hệ này sang thế hệ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106680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1.Sự sinh sản của thú</a:t>
            </a:r>
          </a:p>
        </p:txBody>
      </p:sp>
      <p:pic>
        <p:nvPicPr>
          <p:cNvPr id="8202" name="Picture 10" descr="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12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4384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81000" y="1600200"/>
            <a:ext cx="7656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FF"/>
                </a:solidFill>
                <a:latin typeface="Arial" charset="0"/>
              </a:rPr>
              <a:t>-Bạn hãy cho biết hình nào chụp thú </a:t>
            </a:r>
            <a:r>
              <a:rPr lang="vi-VN" sz="2000">
                <a:solidFill>
                  <a:srgbClr val="FF66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66FF"/>
                </a:solidFill>
                <a:latin typeface="Arial" charset="0"/>
              </a:rPr>
              <a:t>ã </a:t>
            </a:r>
            <a:r>
              <a:rPr lang="vi-VN" sz="2000">
                <a:solidFill>
                  <a:srgbClr val="FF66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FF66FF"/>
                </a:solidFill>
                <a:latin typeface="Arial" charset="0"/>
              </a:rPr>
              <a:t>ợc sinh ra và hình nào </a:t>
            </a:r>
          </a:p>
          <a:p>
            <a:r>
              <a:rPr lang="en-US" sz="2000">
                <a:solidFill>
                  <a:srgbClr val="FF66FF"/>
                </a:solidFill>
                <a:latin typeface="Arial" charset="0"/>
              </a:rPr>
              <a:t>chụp thú còn là bào thai trong bụng mẹ?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5562600" y="457200"/>
            <a:ext cx="2209800" cy="914400"/>
          </a:xfrm>
          <a:prstGeom prst="wedgeEllipseCallout">
            <a:avLst>
              <a:gd name="adj1" fmla="val -40519"/>
              <a:gd name="adj2" fmla="val 883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Thảo luận</a:t>
            </a:r>
          </a:p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 nhóm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ôi</a:t>
            </a:r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2438400" y="5486400"/>
            <a:ext cx="31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a</a:t>
            </a: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6781800" y="54864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b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81000" y="5867400"/>
            <a:ext cx="4419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Thú còn là bào thai trong bụng mẹ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5105400" y="586740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  <a:latin typeface="Arial" charset="0"/>
              </a:rPr>
              <a:t>Thú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ã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sinh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9" grpId="0" animBg="1"/>
      <p:bldP spid="82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1.Sự sinh sản của thú</a:t>
            </a:r>
          </a:p>
        </p:txBody>
      </p:sp>
      <p:sp>
        <p:nvSpPr>
          <p:cNvPr id="6149" name="WordArt 27"/>
          <p:cNvSpPr>
            <a:spLocks noChangeArrowheads="1" noChangeShapeType="1" noTextEdit="1"/>
          </p:cNvSpPr>
          <p:nvPr/>
        </p:nvSpPr>
        <p:spPr bwMode="auto">
          <a:xfrm>
            <a:off x="3429000" y="381000"/>
            <a:ext cx="4114800" cy="2357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AI NHANH, AI ĐÚNG?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304800" y="3505200"/>
            <a:ext cx="8458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Bạn hãy chọn một trong số các từ: </a:t>
            </a:r>
            <a:r>
              <a:rPr lang="en-US" sz="2000" i="1">
                <a:solidFill>
                  <a:srgbClr val="CC00FF"/>
                </a:solidFill>
                <a:latin typeface="Arial" charset="0"/>
              </a:rPr>
              <a:t>thai, thụ tinh, phôi, hợp tử</a:t>
            </a:r>
            <a:endParaRPr lang="en-US" sz="2000">
              <a:solidFill>
                <a:srgbClr val="CC00FF"/>
              </a:solidFill>
              <a:latin typeface="Arial" charset="0"/>
            </a:endParaRPr>
          </a:p>
          <a:p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iền vào chỗ chấm sau: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Vào mùa sinh sản, thú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ực và thú cái giao phối. Trong c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thể thú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cái, trứng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ợc..………tạo thành …….....rồi hợp tử phát triển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thành …….rồi phát triển thành………( c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thể thú con).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2057400" y="46482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thụ tinh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191000" y="4629150"/>
            <a:ext cx="950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hợp tử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990600" y="4933950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phôi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3886200" y="4933950"/>
            <a:ext cx="59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thai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46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1.Sự sinh sản của thú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533400" y="1143000"/>
            <a:ext cx="269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2.Sự nuôi con của thú</a:t>
            </a:r>
            <a:endParaRPr lang="en-US" sz="1600">
              <a:latin typeface="Arial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04800" y="1828800"/>
            <a:ext cx="78851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-Thú mới sinh ra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ã có hình dạng giống thú mẹ ch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a?</a:t>
            </a:r>
          </a:p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-Thú con mới ra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ời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ợc thú mẹ nuôi bằng gì?</a:t>
            </a:r>
          </a:p>
          <a:p>
            <a:r>
              <a:rPr lang="en-US" sz="2000">
                <a:solidFill>
                  <a:srgbClr val="CC00FF"/>
                </a:solidFill>
                <a:latin typeface="Arial" charset="0"/>
              </a:rPr>
              <a:t>-Kể tên một số loài thú th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ờng </a:t>
            </a:r>
            <a:r>
              <a:rPr lang="vi-VN" sz="2000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CC00FF"/>
                </a:solidFill>
                <a:latin typeface="Arial" charset="0"/>
              </a:rPr>
              <a:t>ẻ mỗi lứa 1 con; mỗi lứa nhiều con.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5334000" y="609600"/>
            <a:ext cx="2438400" cy="1143000"/>
          </a:xfrm>
          <a:prstGeom prst="wedgeEllipseCallout">
            <a:avLst>
              <a:gd name="adj1" fmla="val -47657"/>
              <a:gd name="adj2" fmla="val 47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Thảo luận nhóm lớn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09600" y="3276600"/>
            <a:ext cx="75438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u="sng">
                <a:solidFill>
                  <a:srgbClr val="FF66FF"/>
                </a:solidFill>
                <a:latin typeface="Arial" charset="0"/>
              </a:rPr>
              <a:t>Đáp án: 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-Thú là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ộng vật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con và nuôi con b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ng sữa. Thú con mới </a:t>
            </a:r>
          </a:p>
          <a:p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 sinh ra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ã có hình dạng giống với thú bố mẹ và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ợc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bố mẹ nuôi cho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ến khi có thể tự kiếm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n.</a:t>
            </a:r>
          </a:p>
          <a:p>
            <a:r>
              <a:rPr lang="en-US" sz="2000">
                <a:solidFill>
                  <a:srgbClr val="0000FF"/>
                </a:solidFill>
                <a:latin typeface="Arial" charset="0"/>
              </a:rPr>
              <a:t>-Có loài thú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mỗi lứa 1 con, có loài </a:t>
            </a:r>
            <a:r>
              <a:rPr lang="vi-VN" sz="2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ẻ mỗi lứa nhiều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4567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</a:t>
            </a:r>
          </a:p>
        </p:txBody>
      </p:sp>
      <p:pic>
        <p:nvPicPr>
          <p:cNvPr id="8197" name="Picture 6" descr="b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64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voi lun song o dao bán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716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812925" y="6137275"/>
            <a:ext cx="577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Bò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384925" y="6213475"/>
            <a:ext cx="612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Voi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4567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</a:t>
            </a:r>
          </a:p>
        </p:txBody>
      </p:sp>
      <p:pic>
        <p:nvPicPr>
          <p:cNvPr id="9221" name="Picture 6" descr="me con vu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me con ngua v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12925" y="6289675"/>
            <a:ext cx="969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V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ợn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56325" y="6289675"/>
            <a:ext cx="1539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Ngựa vằn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22860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Khoa Học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291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Sự sinh sản của thú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4567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Một số loài thú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mỗi lứa 1 con</a:t>
            </a:r>
          </a:p>
        </p:txBody>
      </p:sp>
      <p:pic>
        <p:nvPicPr>
          <p:cNvPr id="10245" name="Picture 6" descr="hu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5212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371600" y="6400800"/>
            <a:ext cx="1979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H</a:t>
            </a:r>
            <a:r>
              <a:rPr lang="vi-VN" sz="2400">
                <a:solidFill>
                  <a:srgbClr val="CC00FF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CC00FF"/>
                </a:solidFill>
                <a:latin typeface="Arial" charset="0"/>
              </a:rPr>
              <a:t>u cao cổ</a:t>
            </a:r>
          </a:p>
        </p:txBody>
      </p:sp>
      <p:pic>
        <p:nvPicPr>
          <p:cNvPr id="10247" name="Picture 8" descr="huou 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765925" y="6289675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FF"/>
                </a:solidFill>
                <a:latin typeface="Arial" charset="0"/>
              </a:rPr>
              <a:t>Nai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1029</Words>
  <Application>Microsoft Office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.VnTime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Líp: 5B Tr­êng: TiÓu häc Nga §iÒn II Gi¸o viªn thiÕt kÕ: Ph¹m ThÞ Ng¸t</dc:title>
  <dc:creator>TNC</dc:creator>
  <cp:lastModifiedBy>CSTeam</cp:lastModifiedBy>
  <cp:revision>19</cp:revision>
  <dcterms:created xsi:type="dcterms:W3CDTF">2008-08-08T00:14:50Z</dcterms:created>
  <dcterms:modified xsi:type="dcterms:W3CDTF">2016-06-30T02:37:15Z</dcterms:modified>
</cp:coreProperties>
</file>