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handoutMasterIdLst>
    <p:handoutMasterId r:id="rId21"/>
  </p:handoutMasterIdLst>
  <p:sldIdLst>
    <p:sldId id="349" r:id="rId2"/>
    <p:sldId id="352" r:id="rId3"/>
    <p:sldId id="256" r:id="rId4"/>
    <p:sldId id="344" r:id="rId5"/>
    <p:sldId id="257" r:id="rId6"/>
    <p:sldId id="310" r:id="rId7"/>
    <p:sldId id="346" r:id="rId8"/>
    <p:sldId id="325" r:id="rId9"/>
    <p:sldId id="347" r:id="rId10"/>
    <p:sldId id="348" r:id="rId11"/>
    <p:sldId id="306" r:id="rId12"/>
    <p:sldId id="289" r:id="rId13"/>
    <p:sldId id="309" r:id="rId14"/>
    <p:sldId id="331" r:id="rId15"/>
    <p:sldId id="296" r:id="rId16"/>
    <p:sldId id="334" r:id="rId17"/>
    <p:sldId id="350" r:id="rId18"/>
    <p:sldId id="351" r:id="rId19"/>
  </p:sldIdLst>
  <p:sldSz cx="12192000" cy="6858000"/>
  <p:notesSz cx="6858000" cy="9144000"/>
  <p:embeddedFontLst>
    <p:embeddedFont>
      <p:font typeface="Vogue-ExtraBold" panose="020B0500000000000000" charset="0"/>
      <p:regular r:id="rId22"/>
    </p:embeddedFont>
    <p:embeddedFont>
      <p:font typeface="等线" panose="020B0604020202020204" charset="-122"/>
      <p:regular r:id="rId23"/>
    </p:embeddedFont>
    <p:embeddedFont>
      <p:font typeface="Cambria" panose="02040503050406030204" pitchFamily="18" charset="0"/>
      <p:regular r:id="rId24"/>
      <p:bold r:id="rId25"/>
      <p:italic r:id="rId26"/>
      <p:boldItalic r:id="rId27"/>
    </p:embeddedFont>
    <p:embeddedFont>
      <p:font typeface="字魂58号-创中黑" panose="020B0604020202020204" charset="-122"/>
      <p:regular r:id="rId28"/>
    </p:embeddedFont>
    <p:embeddedFont>
      <p:font typeface="Calibri" panose="020F0502020204030204" pitchFamily="34" charset="0"/>
      <p:regular r:id="rId29"/>
      <p:bold r:id="rId30"/>
      <p:italic r:id="rId31"/>
      <p:boldItalic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7">
          <p15:clr>
            <a:srgbClr val="A4A3A4"/>
          </p15:clr>
        </p15:guide>
        <p15:guide id="2" pos="384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492"/>
    <a:srgbClr val="F04A46"/>
    <a:srgbClr val="B859AB"/>
    <a:srgbClr val="349437"/>
    <a:srgbClr val="FCA309"/>
    <a:srgbClr val="F86C53"/>
    <a:srgbClr val="E5278F"/>
    <a:srgbClr val="246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70" autoAdjust="0"/>
    <p:restoredTop sz="93447" autoAdjust="0"/>
  </p:normalViewPr>
  <p:slideViewPr>
    <p:cSldViewPr snapToGrid="0" showGuides="1">
      <p:cViewPr varScale="1">
        <p:scale>
          <a:sx n="70" d="100"/>
          <a:sy n="70" d="100"/>
        </p:scale>
        <p:origin x="492" y="60"/>
      </p:cViewPr>
      <p:guideLst>
        <p:guide orient="horz" pos="2207"/>
        <p:guide pos="3847"/>
      </p:guideLst>
    </p:cSldViewPr>
  </p:slideViewPr>
  <p:notesTextViewPr>
    <p:cViewPr>
      <p:scale>
        <a:sx n="150" d="100"/>
        <a:sy n="150" d="100"/>
      </p:scale>
      <p:origin x="0" y="0"/>
    </p:cViewPr>
  </p:notesTextViewPr>
  <p:sorterViewPr>
    <p:cViewPr>
      <p:scale>
        <a:sx n="100" d="100"/>
        <a:sy n="100" d="100"/>
      </p:scale>
      <p:origin x="0" y="-27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字魂58号-创中黑" panose="00000500000000000000" charset="-122"/>
                <a:ea typeface="字魂58号-创中黑" panose="00000500000000000000" charset="-122"/>
              </a:rPr>
              <a:t>2024/1/16</a:t>
            </a:fld>
            <a:endParaRPr lang="zh-CN" altLang="en-US">
              <a:latin typeface="字魂58号-创中黑" panose="00000500000000000000" charset="-122"/>
              <a:ea typeface="字魂58号-创中黑" panose="000005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字魂58号-创中黑" panose="00000500000000000000" charset="-122"/>
              <a:ea typeface="字魂58号-创中黑" panose="000005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字魂58号-创中黑" panose="00000500000000000000" charset="-122"/>
                <a:ea typeface="字魂58号-创中黑" panose="00000500000000000000" charset="-122"/>
              </a:rPr>
              <a:t>‹#›</a:t>
            </a:fld>
            <a:endParaRPr lang="zh-CN" altLang="en-US">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3010FC2D-6559-4085-B572-5FB2293BF4B6}" type="datetimeFigureOut">
              <a:rPr lang="zh-CN" altLang="en-US" smtClean="0"/>
              <a:t>2024/1/16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8号-创中黑" panose="00000500000000000000" charset="-122"/>
                <a:ea typeface="字魂58号-创中黑" panose="00000500000000000000" charset="-122"/>
                <a:cs typeface="字魂58号-创中黑" panose="000005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8号-创中黑" panose="00000500000000000000" charset="-122"/>
                <a:ea typeface="字魂58号-创中黑" panose="00000500000000000000" charset="-122"/>
                <a:cs typeface="字魂58号-创中黑" panose="00000500000000000000" charset="-122"/>
              </a:defRPr>
            </a:lvl1pPr>
          </a:lstStyle>
          <a:p>
            <a:fld id="{1BE5AC8F-3EBA-49F6-BE56-16AFF91940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1pPr>
    <a:lvl2pPr marL="4572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2pPr>
    <a:lvl3pPr marL="9144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3pPr>
    <a:lvl4pPr marL="13716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4pPr>
    <a:lvl5pPr marL="1828800" algn="l" defTabSz="914400" rtl="0" eaLnBrk="1" latinLnBrk="0" hangingPunct="1">
      <a:defRPr sz="1200" kern="1200">
        <a:solidFill>
          <a:schemeClr val="tx1"/>
        </a:solidFill>
        <a:latin typeface="字魂58号-创中黑" panose="00000500000000000000" charset="-122"/>
        <a:ea typeface="字魂58号-创中黑" panose="00000500000000000000" charset="-122"/>
        <a:cs typeface="字魂58号-创中黑" panose="000005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extLst>
      <p:ext uri="{BB962C8B-B14F-4D97-AF65-F5344CB8AC3E}">
        <p14:creationId xmlns:p14="http://schemas.microsoft.com/office/powerpoint/2010/main" val="393869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4B9B402-EB4E-4F1B-ABDA-469B162CF5B9}" type="slidenum">
              <a:rPr lang="zh-CN" altLang="en-US" smtClean="0"/>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BE5AC8F-3EBA-49F6-BE56-16AFF91940C3}" type="slidenum">
              <a:rPr lang="zh-CN" altLang="en-US" smtClean="0"/>
              <a:t>14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F2CFAC5-EF1D-4526-B6C5-07B6C83F99E0}" type="datetimeFigureOut">
              <a:rPr lang="zh-CN" altLang="en-US" smtClean="0"/>
              <a:t>2024/1/16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5.xml"/><Relationship Id="rId5" Type="http://schemas.microsoft.com/office/2007/relationships/hdphoto" Target="../media/hdphoto2.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6.xml"/><Relationship Id="rId5" Type="http://schemas.microsoft.com/office/2007/relationships/hdphoto" Target="../media/hdphoto2.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75543A-1822-A837-9398-976BE6C8F234}"/>
              </a:ext>
            </a:extLst>
          </p:cNvPr>
          <p:cNvPicPr>
            <a:picLocks noChangeAspect="1"/>
          </p:cNvPicPr>
          <p:nvPr/>
        </p:nvPicPr>
        <p:blipFill>
          <a:blip r:embed="rId2"/>
          <a:stretch>
            <a:fillRect/>
          </a:stretch>
        </p:blipFill>
        <p:spPr>
          <a:xfrm>
            <a:off x="2153350" y="1309626"/>
            <a:ext cx="7724301" cy="2883658"/>
          </a:xfrm>
          <a:prstGeom prst="rect">
            <a:avLst/>
          </a:prstGeom>
        </p:spPr>
      </p:pic>
    </p:spTree>
    <p:extLst>
      <p:ext uri="{BB962C8B-B14F-4D97-AF65-F5344CB8AC3E}">
        <p14:creationId xmlns:p14="http://schemas.microsoft.com/office/powerpoint/2010/main" val="2098678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0926F6CF-58F1-7B35-CDD3-584B3E251955}"/>
              </a:ext>
            </a:extLst>
          </p:cNvPr>
          <p:cNvGrpSpPr>
            <a:grpSpLocks/>
          </p:cNvGrpSpPr>
          <p:nvPr/>
        </p:nvGrpSpPr>
        <p:grpSpPr bwMode="auto">
          <a:xfrm>
            <a:off x="1761203" y="-219998"/>
            <a:ext cx="8386178" cy="3914001"/>
            <a:chOff x="623392" y="809101"/>
            <a:chExt cx="11089232" cy="5445748"/>
          </a:xfrm>
          <a:solidFill>
            <a:schemeClr val="accent1">
              <a:lumMod val="20000"/>
              <a:lumOff val="80000"/>
            </a:schemeClr>
          </a:solidFill>
        </p:grpSpPr>
        <p:grpSp>
          <p:nvGrpSpPr>
            <p:cNvPr id="6" name="组合 6">
              <a:extLst>
                <a:ext uri="{FF2B5EF4-FFF2-40B4-BE49-F238E27FC236}">
                  <a16:creationId xmlns:a16="http://schemas.microsoft.com/office/drawing/2014/main" id="{2EBB5D84-1030-567D-C07C-AD26E922057B}"/>
                </a:ext>
              </a:extLst>
            </p:cNvPr>
            <p:cNvGrpSpPr/>
            <p:nvPr/>
          </p:nvGrpSpPr>
          <p:grpSpPr>
            <a:xfrm>
              <a:off x="911424" y="809101"/>
              <a:ext cx="10776274" cy="5239797"/>
              <a:chOff x="684940" y="764704"/>
              <a:chExt cx="10776274" cy="5239797"/>
            </a:xfrm>
            <a:grpFill/>
          </p:grpSpPr>
          <p:sp>
            <p:nvSpPr>
              <p:cNvPr id="23" name="椭圆 23">
                <a:extLst>
                  <a:ext uri="{FF2B5EF4-FFF2-40B4-BE49-F238E27FC236}">
                    <a16:creationId xmlns:a16="http://schemas.microsoft.com/office/drawing/2014/main" id="{8A39738D-B766-D906-720F-7EB1F3270DFD}"/>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椭圆 17">
                <a:extLst>
                  <a:ext uri="{FF2B5EF4-FFF2-40B4-BE49-F238E27FC236}">
                    <a16:creationId xmlns:a16="http://schemas.microsoft.com/office/drawing/2014/main" id="{D0854C94-CC56-CD29-EBD9-A374348D2CB2}"/>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椭圆 18">
                <a:extLst>
                  <a:ext uri="{FF2B5EF4-FFF2-40B4-BE49-F238E27FC236}">
                    <a16:creationId xmlns:a16="http://schemas.microsoft.com/office/drawing/2014/main" id="{53BA7FFD-BDD2-5BB8-F825-320B8B93FFF0}"/>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9">
                <a:extLst>
                  <a:ext uri="{FF2B5EF4-FFF2-40B4-BE49-F238E27FC236}">
                    <a16:creationId xmlns:a16="http://schemas.microsoft.com/office/drawing/2014/main" id="{64C4391F-2DDB-7AF5-E78C-FBD9976F8722}"/>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20">
                <a:extLst>
                  <a:ext uri="{FF2B5EF4-FFF2-40B4-BE49-F238E27FC236}">
                    <a16:creationId xmlns:a16="http://schemas.microsoft.com/office/drawing/2014/main" id="{96AC1DB9-DBE5-F8FF-757E-EAD0301338DB}"/>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1">
                <a:extLst>
                  <a:ext uri="{FF2B5EF4-FFF2-40B4-BE49-F238E27FC236}">
                    <a16:creationId xmlns:a16="http://schemas.microsoft.com/office/drawing/2014/main" id="{87961210-6AE6-F43D-89F4-44CB5027C6CB}"/>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2">
                <a:extLst>
                  <a:ext uri="{FF2B5EF4-FFF2-40B4-BE49-F238E27FC236}">
                    <a16:creationId xmlns:a16="http://schemas.microsoft.com/office/drawing/2014/main" id="{9BC60C00-3F94-C7AE-B801-AAC1DAD26A44}"/>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4">
                <a:extLst>
                  <a:ext uri="{FF2B5EF4-FFF2-40B4-BE49-F238E27FC236}">
                    <a16:creationId xmlns:a16="http://schemas.microsoft.com/office/drawing/2014/main" id="{3290D5F4-89FF-F3D5-3C45-16850E4690F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5">
                <a:extLst>
                  <a:ext uri="{FF2B5EF4-FFF2-40B4-BE49-F238E27FC236}">
                    <a16:creationId xmlns:a16="http://schemas.microsoft.com/office/drawing/2014/main" id="{0FAE02C8-35D2-FE39-CE6F-199B88495F54}"/>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6">
                <a:extLst>
                  <a:ext uri="{FF2B5EF4-FFF2-40B4-BE49-F238E27FC236}">
                    <a16:creationId xmlns:a16="http://schemas.microsoft.com/office/drawing/2014/main" id="{03AA1020-B43A-6CED-FD55-7AB2CBB35393}"/>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7">
                <a:extLst>
                  <a:ext uri="{FF2B5EF4-FFF2-40B4-BE49-F238E27FC236}">
                    <a16:creationId xmlns:a16="http://schemas.microsoft.com/office/drawing/2014/main" id="{3CFA06B0-87CB-FF0E-9522-B2DAF556D000}"/>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A5F1A85A-7E88-F21C-0C44-875FC3132D3F}"/>
                </a:ext>
              </a:extLst>
            </p:cNvPr>
            <p:cNvGrpSpPr>
              <a:grpSpLocks/>
            </p:cNvGrpSpPr>
            <p:nvPr/>
          </p:nvGrpSpPr>
          <p:grpSpPr bwMode="auto">
            <a:xfrm>
              <a:off x="623392" y="836712"/>
              <a:ext cx="11089232" cy="5418137"/>
              <a:chOff x="479376" y="764704"/>
              <a:chExt cx="11089232" cy="5418137"/>
            </a:xfrm>
            <a:grpFill/>
          </p:grpSpPr>
          <p:grpSp>
            <p:nvGrpSpPr>
              <p:cNvPr id="8" name="组合 8">
                <a:extLst>
                  <a:ext uri="{FF2B5EF4-FFF2-40B4-BE49-F238E27FC236}">
                    <a16:creationId xmlns:a16="http://schemas.microsoft.com/office/drawing/2014/main" id="{FE168DA1-EF6A-60AF-7941-6012CF264C79}"/>
                  </a:ext>
                </a:extLst>
              </p:cNvPr>
              <p:cNvGrpSpPr/>
              <p:nvPr/>
            </p:nvGrpSpPr>
            <p:grpSpPr>
              <a:xfrm>
                <a:off x="479376" y="764704"/>
                <a:ext cx="10585176" cy="5418137"/>
                <a:chOff x="479376" y="764704"/>
                <a:chExt cx="10585176" cy="5418137"/>
              </a:xfrm>
              <a:grpFill/>
            </p:grpSpPr>
            <p:sp>
              <p:nvSpPr>
                <p:cNvPr id="11" name="椭圆 11">
                  <a:extLst>
                    <a:ext uri="{FF2B5EF4-FFF2-40B4-BE49-F238E27FC236}">
                      <a16:creationId xmlns:a16="http://schemas.microsoft.com/office/drawing/2014/main" id="{69FFFF64-EF21-CCEE-0A00-178AB6EA22C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2">
                  <a:extLst>
                    <a:ext uri="{FF2B5EF4-FFF2-40B4-BE49-F238E27FC236}">
                      <a16:creationId xmlns:a16="http://schemas.microsoft.com/office/drawing/2014/main" id="{8B680117-FC95-56AD-AAB9-787807034A48}"/>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3">
                  <a:extLst>
                    <a:ext uri="{FF2B5EF4-FFF2-40B4-BE49-F238E27FC236}">
                      <a16:creationId xmlns:a16="http://schemas.microsoft.com/office/drawing/2014/main" id="{850DA24C-7576-293B-FBBD-AB1AFA8A807B}"/>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4">
                  <a:extLst>
                    <a:ext uri="{FF2B5EF4-FFF2-40B4-BE49-F238E27FC236}">
                      <a16:creationId xmlns:a16="http://schemas.microsoft.com/office/drawing/2014/main" id="{930544B5-77B8-F1B5-92D8-BB4236775EAB}"/>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5">
                  <a:extLst>
                    <a:ext uri="{FF2B5EF4-FFF2-40B4-BE49-F238E27FC236}">
                      <a16:creationId xmlns:a16="http://schemas.microsoft.com/office/drawing/2014/main" id="{522B1233-97D3-BAC5-328F-B948692A97B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6">
                  <a:extLst>
                    <a:ext uri="{FF2B5EF4-FFF2-40B4-BE49-F238E27FC236}">
                      <a16:creationId xmlns:a16="http://schemas.microsoft.com/office/drawing/2014/main" id="{FC742B2E-CFE0-66BA-DE03-74F45FCC0F80}"/>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椭圆 9">
                <a:extLst>
                  <a:ext uri="{FF2B5EF4-FFF2-40B4-BE49-F238E27FC236}">
                    <a16:creationId xmlns:a16="http://schemas.microsoft.com/office/drawing/2014/main" id="{FDC842C4-6181-C332-B3FC-E80ECE3C8AD9}"/>
                  </a:ext>
                </a:extLst>
              </p:cNvPr>
              <p:cNvSpPr/>
              <p:nvPr/>
            </p:nvSpPr>
            <p:spPr>
              <a:xfrm>
                <a:off x="8544272" y="980009"/>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椭圆 10">
                <a:extLst>
                  <a:ext uri="{FF2B5EF4-FFF2-40B4-BE49-F238E27FC236}">
                    <a16:creationId xmlns:a16="http://schemas.microsoft.com/office/drawing/2014/main" id="{BC293825-5C06-B9F3-5A7B-3DAFF63DC874}"/>
                  </a:ext>
                </a:extLst>
              </p:cNvPr>
              <p:cNvSpPr/>
              <p:nvPr/>
            </p:nvSpPr>
            <p:spPr>
              <a:xfrm>
                <a:off x="11352697" y="2348590"/>
                <a:ext cx="215911" cy="2159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2" name="Rectangle: Rounded Corners 5">
            <a:extLst>
              <a:ext uri="{FF2B5EF4-FFF2-40B4-BE49-F238E27FC236}">
                <a16:creationId xmlns:a16="http://schemas.microsoft.com/office/drawing/2014/main" id="{EDAF3604-AD61-B6F5-0EFA-B7B085A7CF9B}"/>
              </a:ext>
            </a:extLst>
          </p:cNvPr>
          <p:cNvSpPr/>
          <p:nvPr/>
        </p:nvSpPr>
        <p:spPr>
          <a:xfrm>
            <a:off x="1280160" y="3219982"/>
            <a:ext cx="9636125" cy="2388009"/>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i="1" u="sng" dirty="0">
                <a:solidFill>
                  <a:srgbClr val="002060"/>
                </a:solidFill>
                <a:latin typeface="Cambria" panose="02040503050406030204" pitchFamily="18" charset="0"/>
                <a:ea typeface="Cambria" panose="02040503050406030204" pitchFamily="18" charset="0"/>
              </a:rPr>
              <a:t>Luật chơi:  </a:t>
            </a:r>
            <a:r>
              <a:rPr lang="vi-VN" sz="4000" dirty="0">
                <a:solidFill>
                  <a:schemeClr val="tx1"/>
                </a:solidFill>
                <a:latin typeface="Cambria" panose="02040503050406030204" pitchFamily="18" charset="0"/>
                <a:ea typeface="Cambria" panose="02040503050406030204" pitchFamily="18" charset="0"/>
              </a:rPr>
              <a:t>Hai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chơi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mỗi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đội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sẽ</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ra</a:t>
            </a:r>
            <a:r>
              <a:rPr lang="en-US" sz="4000" dirty="0">
                <a:solidFill>
                  <a:schemeClr val="tx1"/>
                </a:solidFill>
                <a:latin typeface="Cambria" panose="02040503050406030204" pitchFamily="18" charset="0"/>
                <a:ea typeface="Cambria" panose="02040503050406030204" pitchFamily="18" charset="0"/>
              </a:rPr>
              <a:t> </a:t>
            </a:r>
            <a:r>
              <a:rPr lang="vi-VN" sz="4000" dirty="0">
                <a:solidFill>
                  <a:schemeClr val="tx1"/>
                </a:solidFill>
                <a:latin typeface="Cambria" panose="02040503050406030204" pitchFamily="18" charset="0"/>
                <a:ea typeface="Cambria" panose="02040503050406030204" pitchFamily="18" charset="0"/>
              </a:rPr>
              <a:t>3 bạn. Khi có hiệu lệnh “bắt đầu” lần lượt từng bạn sẽ câu gắn vào nhóm thích hợp.</a:t>
            </a:r>
            <a:endParaRPr lang="en-US" sz="4000" dirty="0">
              <a:solidFill>
                <a:schemeClr val="tx1"/>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FE817B1D-86BC-82FE-8305-9D1621086005}"/>
              </a:ext>
            </a:extLst>
          </p:cNvPr>
          <p:cNvPicPr>
            <a:picLocks noChangeAspect="1"/>
          </p:cNvPicPr>
          <p:nvPr/>
        </p:nvPicPr>
        <p:blipFill>
          <a:blip r:embed="rId2"/>
          <a:stretch>
            <a:fillRect/>
          </a:stretch>
        </p:blipFill>
        <p:spPr>
          <a:xfrm>
            <a:off x="2149332" y="339880"/>
            <a:ext cx="6409879" cy="2794247"/>
          </a:xfrm>
          <a:prstGeom prst="rect">
            <a:avLst/>
          </a:prstGeom>
        </p:spPr>
      </p:pic>
      <p:pic>
        <p:nvPicPr>
          <p:cNvPr id="4" name="Picture 3">
            <a:extLst>
              <a:ext uri="{FF2B5EF4-FFF2-40B4-BE49-F238E27FC236}">
                <a16:creationId xmlns:a16="http://schemas.microsoft.com/office/drawing/2014/main" id="{C44F3A6C-4F33-22EC-F4DC-3B98F08D02D9}"/>
              </a:ext>
            </a:extLst>
          </p:cNvPr>
          <p:cNvPicPr>
            <a:picLocks noChangeAspect="1"/>
          </p:cNvPicPr>
          <p:nvPr/>
        </p:nvPicPr>
        <p:blipFill>
          <a:blip r:embed="rId3"/>
          <a:stretch>
            <a:fillRect/>
          </a:stretch>
        </p:blipFill>
        <p:spPr>
          <a:xfrm>
            <a:off x="3054069" y="1488568"/>
            <a:ext cx="5285690" cy="1731414"/>
          </a:xfrm>
          <a:prstGeom prst="rect">
            <a:avLst/>
          </a:prstGeom>
        </p:spPr>
      </p:pic>
    </p:spTree>
    <p:extLst>
      <p:ext uri="{BB962C8B-B14F-4D97-AF65-F5344CB8AC3E}">
        <p14:creationId xmlns:p14="http://schemas.microsoft.com/office/powerpoint/2010/main" val="30346459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9">
            <a:extLst>
              <a:ext uri="{FF2B5EF4-FFF2-40B4-BE49-F238E27FC236}">
                <a16:creationId xmlns:a16="http://schemas.microsoft.com/office/drawing/2014/main" id="{116C5C94-D9E9-5243-2541-ABA2878E5004}"/>
              </a:ext>
            </a:extLst>
          </p:cNvPr>
          <p:cNvSpPr/>
          <p:nvPr/>
        </p:nvSpPr>
        <p:spPr>
          <a:xfrm>
            <a:off x="376107" y="356729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Giúp đỡ người già</a:t>
            </a:r>
            <a:endParaRPr lang="en-US" sz="3500" b="1" dirty="0">
              <a:solidFill>
                <a:schemeClr val="tx1"/>
              </a:solidFill>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B63818FB-736A-F17E-CA8E-CD03C36CBD53}"/>
              </a:ext>
            </a:extLst>
          </p:cNvPr>
          <p:cNvGrpSpPr/>
          <p:nvPr/>
        </p:nvGrpSpPr>
        <p:grpSpPr>
          <a:xfrm>
            <a:off x="1440851" y="301818"/>
            <a:ext cx="1791483" cy="721655"/>
            <a:chOff x="1354640" y="1679654"/>
            <a:chExt cx="2693324" cy="721655"/>
          </a:xfrm>
        </p:grpSpPr>
        <p:sp>
          <p:nvSpPr>
            <p:cNvPr id="27" name="Rectangle: Rounded Corners 10">
              <a:extLst>
                <a:ext uri="{FF2B5EF4-FFF2-40B4-BE49-F238E27FC236}">
                  <a16:creationId xmlns:a16="http://schemas.microsoft.com/office/drawing/2014/main" id="{B46A960E-9B68-FF4E-6238-A0ECA86A5931}"/>
                </a:ext>
              </a:extLst>
            </p:cNvPr>
            <p:cNvSpPr/>
            <p:nvPr/>
          </p:nvSpPr>
          <p:spPr>
            <a:xfrm>
              <a:off x="1354640" y="1679654"/>
              <a:ext cx="2693324" cy="721655"/>
            </a:xfrm>
            <a:prstGeom prst="roundRect">
              <a:avLst>
                <a:gd name="adj" fmla="val 50000"/>
              </a:avLst>
            </a:prstGeom>
            <a:solidFill>
              <a:srgbClr val="FFC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字魂37号-波纹乖乖体"/>
              </a:endParaRPr>
            </a:p>
          </p:txBody>
        </p:sp>
        <p:sp>
          <p:nvSpPr>
            <p:cNvPr id="28" name="TextBox 27">
              <a:extLst>
                <a:ext uri="{FF2B5EF4-FFF2-40B4-BE49-F238E27FC236}">
                  <a16:creationId xmlns:a16="http://schemas.microsoft.com/office/drawing/2014/main" id="{824F2BC3-DF21-F0DF-FE3C-D989250B4B77}"/>
                </a:ext>
              </a:extLst>
            </p:cNvPr>
            <p:cNvSpPr txBox="1"/>
            <p:nvPr/>
          </p:nvSpPr>
          <p:spPr>
            <a:xfrm>
              <a:off x="1896778" y="1730355"/>
              <a:ext cx="160904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Câu</a:t>
              </a:r>
            </a:p>
          </p:txBody>
        </p:sp>
      </p:grpSp>
      <p:grpSp>
        <p:nvGrpSpPr>
          <p:cNvPr id="29" name="Group 28">
            <a:extLst>
              <a:ext uri="{FF2B5EF4-FFF2-40B4-BE49-F238E27FC236}">
                <a16:creationId xmlns:a16="http://schemas.microsoft.com/office/drawing/2014/main" id="{10FFA7A8-132E-E62E-9E87-6E933B04FE82}"/>
              </a:ext>
            </a:extLst>
          </p:cNvPr>
          <p:cNvGrpSpPr/>
          <p:nvPr/>
        </p:nvGrpSpPr>
        <p:grpSpPr>
          <a:xfrm>
            <a:off x="7628020" y="301818"/>
            <a:ext cx="3553235" cy="874864"/>
            <a:chOff x="5660526" y="1593696"/>
            <a:chExt cx="5875557" cy="721655"/>
          </a:xfrm>
        </p:grpSpPr>
        <p:sp>
          <p:nvSpPr>
            <p:cNvPr id="30" name="Rectangle: Rounded Corners 13">
              <a:extLst>
                <a:ext uri="{FF2B5EF4-FFF2-40B4-BE49-F238E27FC236}">
                  <a16:creationId xmlns:a16="http://schemas.microsoft.com/office/drawing/2014/main" id="{B10D9CA6-7E43-EE14-301D-9A2971F16213}"/>
                </a:ext>
              </a:extLst>
            </p:cNvPr>
            <p:cNvSpPr/>
            <p:nvPr/>
          </p:nvSpPr>
          <p:spPr>
            <a:xfrm>
              <a:off x="6069830" y="1593696"/>
              <a:ext cx="5056952" cy="721655"/>
            </a:xfrm>
            <a:prstGeom prst="roundRect">
              <a:avLst>
                <a:gd name="adj" fmla="val 50000"/>
              </a:avLst>
            </a:prstGeom>
            <a:solidFill>
              <a:srgbClr val="F65B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字魂37号-波纹乖乖体"/>
              </a:endParaRPr>
            </a:p>
          </p:txBody>
        </p:sp>
        <p:sp>
          <p:nvSpPr>
            <p:cNvPr id="31" name="TextBox 30">
              <a:extLst>
                <a:ext uri="{FF2B5EF4-FFF2-40B4-BE49-F238E27FC236}">
                  <a16:creationId xmlns:a16="http://schemas.microsoft.com/office/drawing/2014/main" id="{BF2DF95C-9D82-3389-A057-18CF09CDE748}"/>
                </a:ext>
              </a:extLst>
            </p:cNvPr>
            <p:cNvSpPr txBox="1"/>
            <p:nvPr/>
          </p:nvSpPr>
          <p:spPr>
            <a:xfrm>
              <a:off x="5660526" y="1673947"/>
              <a:ext cx="5875557" cy="45698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000" b="1" i="0" u="none" strike="noStrike" kern="0" cap="none" spc="0" normalizeH="0" baseline="0" noProof="0" dirty="0">
                  <a:ln>
                    <a:noFill/>
                  </a:ln>
                  <a:solidFill>
                    <a:schemeClr val="bg1"/>
                  </a:solidFill>
                  <a:effectLst/>
                  <a:uLnTx/>
                  <a:uFillTx/>
                  <a:latin typeface="Cambria" panose="02040503050406030204" pitchFamily="18" charset="0"/>
                  <a:ea typeface="字魂37号-波纹乖乖体"/>
                </a:rPr>
                <a:t>Không phải câu</a:t>
              </a:r>
            </a:p>
          </p:txBody>
        </p:sp>
      </p:grpSp>
      <p:sp>
        <p:nvSpPr>
          <p:cNvPr id="32" name="矩形 29">
            <a:extLst>
              <a:ext uri="{FF2B5EF4-FFF2-40B4-BE49-F238E27FC236}">
                <a16:creationId xmlns:a16="http://schemas.microsoft.com/office/drawing/2014/main" id="{13EBDF3F-28D4-B08C-E9B3-65440B17CE90}"/>
              </a:ext>
            </a:extLst>
          </p:cNvPr>
          <p:cNvSpPr/>
          <p:nvPr/>
        </p:nvSpPr>
        <p:spPr>
          <a:xfrm>
            <a:off x="5361459" y="3525159"/>
            <a:ext cx="6284007"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dẫn bà cụ sang đường.</a:t>
            </a:r>
            <a:endParaRPr lang="en-US" sz="3500" b="1" dirty="0">
              <a:solidFill>
                <a:schemeClr val="tx1"/>
              </a:solidFill>
              <a:latin typeface="Cambria" panose="02040503050406030204" pitchFamily="18" charset="0"/>
              <a:ea typeface="Cambria" panose="02040503050406030204" pitchFamily="18" charset="0"/>
            </a:endParaRPr>
          </a:p>
        </p:txBody>
      </p:sp>
      <p:sp>
        <p:nvSpPr>
          <p:cNvPr id="33" name="矩形 29">
            <a:extLst>
              <a:ext uri="{FF2B5EF4-FFF2-40B4-BE49-F238E27FC236}">
                <a16:creationId xmlns:a16="http://schemas.microsoft.com/office/drawing/2014/main" id="{531183FF-AAF0-77ED-480E-CB60F1B3AB33}"/>
              </a:ext>
            </a:extLst>
          </p:cNvPr>
          <p:cNvSpPr/>
          <p:nvPr/>
        </p:nvSpPr>
        <p:spPr>
          <a:xfrm>
            <a:off x="337685" y="5159763"/>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Bà cụ rất cảm động.</a:t>
            </a:r>
            <a:endParaRPr lang="en-US" sz="3500" b="1" dirty="0">
              <a:solidFill>
                <a:schemeClr val="tx1"/>
              </a:solidFill>
              <a:latin typeface="Cambria" panose="02040503050406030204" pitchFamily="18" charset="0"/>
              <a:ea typeface="Cambria" panose="02040503050406030204" pitchFamily="18" charset="0"/>
            </a:endParaRPr>
          </a:p>
        </p:txBody>
      </p:sp>
      <p:sp>
        <p:nvSpPr>
          <p:cNvPr id="34" name="矩形 29">
            <a:extLst>
              <a:ext uri="{FF2B5EF4-FFF2-40B4-BE49-F238E27FC236}">
                <a16:creationId xmlns:a16="http://schemas.microsoft.com/office/drawing/2014/main" id="{22F7352E-EFE0-47F2-2AB7-7735782BCD24}"/>
              </a:ext>
            </a:extLst>
          </p:cNvPr>
          <p:cNvSpPr/>
          <p:nvPr/>
        </p:nvSpPr>
        <p:spPr>
          <a:xfrm>
            <a:off x="376107" y="4370169"/>
            <a:ext cx="7069939"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200" b="1" dirty="0">
                <a:solidFill>
                  <a:schemeClr val="tx1"/>
                </a:solidFill>
                <a:latin typeface="Cambria" panose="02040503050406030204" pitchFamily="18" charset="0"/>
                <a:ea typeface="Cambria" panose="02040503050406030204" pitchFamily="18" charset="0"/>
              </a:rPr>
              <a:t>Bà muốn sang đường phải không ạ?</a:t>
            </a:r>
            <a:endParaRPr lang="en-US" sz="3200" b="1" dirty="0">
              <a:solidFill>
                <a:schemeClr val="tx1"/>
              </a:solidFill>
              <a:latin typeface="Cambria" panose="02040503050406030204" pitchFamily="18" charset="0"/>
              <a:ea typeface="Cambria" panose="02040503050406030204" pitchFamily="18" charset="0"/>
            </a:endParaRPr>
          </a:p>
        </p:txBody>
      </p:sp>
      <p:sp>
        <p:nvSpPr>
          <p:cNvPr id="35" name="矩形 29">
            <a:extLst>
              <a:ext uri="{FF2B5EF4-FFF2-40B4-BE49-F238E27FC236}">
                <a16:creationId xmlns:a16="http://schemas.microsoft.com/office/drawing/2014/main" id="{CD5A87CF-0EE5-C8A4-B666-1817859B7AFC}"/>
              </a:ext>
            </a:extLst>
          </p:cNvPr>
          <p:cNvSpPr/>
          <p:nvPr/>
        </p:nvSpPr>
        <p:spPr>
          <a:xfrm>
            <a:off x="5056659" y="5213497"/>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Nam và bà cụ</a:t>
            </a:r>
            <a:endParaRPr lang="en-US" sz="3500" b="1" dirty="0">
              <a:solidFill>
                <a:schemeClr val="tx1"/>
              </a:solidFill>
              <a:latin typeface="Cambria" panose="02040503050406030204" pitchFamily="18" charset="0"/>
              <a:ea typeface="Cambria" panose="02040503050406030204" pitchFamily="18" charset="0"/>
            </a:endParaRPr>
          </a:p>
        </p:txBody>
      </p:sp>
      <p:sp>
        <p:nvSpPr>
          <p:cNvPr id="36" name="矩形 29">
            <a:extLst>
              <a:ext uri="{FF2B5EF4-FFF2-40B4-BE49-F238E27FC236}">
                <a16:creationId xmlns:a16="http://schemas.microsoft.com/office/drawing/2014/main" id="{7F891FC5-5140-D379-16BC-21AA661A8B91}"/>
              </a:ext>
            </a:extLst>
          </p:cNvPr>
          <p:cNvSpPr/>
          <p:nvPr/>
        </p:nvSpPr>
        <p:spPr>
          <a:xfrm>
            <a:off x="5018237" y="5939755"/>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a:solidFill>
                  <a:schemeClr val="tx1"/>
                </a:solidFill>
                <a:latin typeface="Cambria" panose="02040503050406030204" pitchFamily="18" charset="0"/>
                <a:ea typeface="Cambria" panose="02040503050406030204" pitchFamily="18" charset="0"/>
              </a:rPr>
              <a:t>Đã già yếu</a:t>
            </a:r>
            <a:endParaRPr lang="en-US" sz="3500" b="1" dirty="0">
              <a:solidFill>
                <a:schemeClr val="tx1"/>
              </a:solidFill>
              <a:latin typeface="Cambria" panose="02040503050406030204" pitchFamily="18" charset="0"/>
              <a:ea typeface="Cambria" panose="02040503050406030204" pitchFamily="18" charset="0"/>
            </a:endParaRPr>
          </a:p>
        </p:txBody>
      </p:sp>
      <p:sp>
        <p:nvSpPr>
          <p:cNvPr id="37" name="矩形 29">
            <a:extLst>
              <a:ext uri="{FF2B5EF4-FFF2-40B4-BE49-F238E27FC236}">
                <a16:creationId xmlns:a16="http://schemas.microsoft.com/office/drawing/2014/main" id="{1FDB89C5-C716-5690-0B90-17B2417AEC74}"/>
              </a:ext>
            </a:extLst>
          </p:cNvPr>
          <p:cNvSpPr/>
          <p:nvPr/>
        </p:nvSpPr>
        <p:spPr>
          <a:xfrm>
            <a:off x="337685" y="5911560"/>
            <a:ext cx="4680552" cy="69806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500" b="1" dirty="0">
                <a:solidFill>
                  <a:schemeClr val="tx1"/>
                </a:solidFill>
                <a:latin typeface="Cambria" panose="02040503050406030204" pitchFamily="18" charset="0"/>
                <a:ea typeface="Cambria" panose="02040503050406030204" pitchFamily="18" charset="0"/>
              </a:rPr>
              <a:t>Cảm ơn cháu nhé!</a:t>
            </a:r>
            <a:endParaRPr lang="en-US" sz="3500" b="1" dirty="0">
              <a:solidFill>
                <a:schemeClr val="tx1"/>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3.54167E-6 -4.81481E-6 L 0.54453 -0.32361 " pathEditMode="relative" rAng="0" ptsTypes="AA">
                                      <p:cBhvr>
                                        <p:cTn id="6" dur="2000" fill="hold"/>
                                        <p:tgtEl>
                                          <p:spTgt spid="2"/>
                                        </p:tgtEl>
                                        <p:attrNameLst>
                                          <p:attrName>ppt_x</p:attrName>
                                          <p:attrName>ppt_y</p:attrName>
                                        </p:attrNameLst>
                                      </p:cBhvr>
                                      <p:rCtr x="27227" y="-161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125E-6 7.40741E-7 L -0.0388 -0.44421 " pathEditMode="relative" rAng="0" ptsTypes="AA">
                                      <p:cBhvr>
                                        <p:cTn id="10" dur="2000" fill="hold"/>
                                        <p:tgtEl>
                                          <p:spTgt spid="34"/>
                                        </p:tgtEl>
                                        <p:attrNameLst>
                                          <p:attrName>ppt_x</p:attrName>
                                          <p:attrName>ppt_y</p:attrName>
                                        </p:attrNameLst>
                                      </p:cBhvr>
                                      <p:rCtr x="-1940" y="-2222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7.40741E-7 L 0.00638 -0.38588 " pathEditMode="relative" rAng="0" ptsTypes="AA">
                                      <p:cBhvr>
                                        <p:cTn id="14" dur="2000" fill="hold"/>
                                        <p:tgtEl>
                                          <p:spTgt spid="33"/>
                                        </p:tgtEl>
                                        <p:attrNameLst>
                                          <p:attrName>ppt_x</p:attrName>
                                          <p:attrName>ppt_y</p:attrName>
                                        </p:attrNameLst>
                                      </p:cBhvr>
                                      <p:rCtr x="313" y="-1930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45833E-6 -2.96296E-6 L 0.00313 -0.34189 " pathEditMode="relative" rAng="0" ptsTypes="AA">
                                      <p:cBhvr>
                                        <p:cTn id="18" dur="2000" fill="hold"/>
                                        <p:tgtEl>
                                          <p:spTgt spid="37"/>
                                        </p:tgtEl>
                                        <p:attrNameLst>
                                          <p:attrName>ppt_x</p:attrName>
                                          <p:attrName>ppt_y</p:attrName>
                                        </p:attrNameLst>
                                      </p:cBhvr>
                                      <p:rCtr x="-52" y="-1638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6.25E-7 -1.11111E-6 L 0.1319 -0.4037 " pathEditMode="relative" rAng="0" ptsTypes="AA">
                                      <p:cBhvr>
                                        <p:cTn id="22" dur="2000" fill="hold"/>
                                        <p:tgtEl>
                                          <p:spTgt spid="35"/>
                                        </p:tgtEl>
                                        <p:attrNameLst>
                                          <p:attrName>ppt_x</p:attrName>
                                          <p:attrName>ppt_y</p:attrName>
                                        </p:attrNameLst>
                                      </p:cBhvr>
                                      <p:rCtr x="6589" y="-2018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375E-6 1.85185E-6 L 0.16731 -0.33357 " pathEditMode="relative" rAng="0" ptsTypes="AA">
                                      <p:cBhvr>
                                        <p:cTn id="26" dur="2000" fill="hold"/>
                                        <p:tgtEl>
                                          <p:spTgt spid="36"/>
                                        </p:tgtEl>
                                        <p:attrNameLst>
                                          <p:attrName>ppt_x</p:attrName>
                                          <p:attrName>ppt_y</p:attrName>
                                        </p:attrNameLst>
                                      </p:cBhvr>
                                      <p:rCtr x="8359" y="-1669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4.81481E-6 L -0.41407 0.2426 " pathEditMode="relative" rAng="0" ptsTypes="AA">
                                      <p:cBhvr>
                                        <p:cTn id="30" dur="2000" fill="hold"/>
                                        <p:tgtEl>
                                          <p:spTgt spid="32"/>
                                        </p:tgtEl>
                                        <p:attrNameLst>
                                          <p:attrName>ppt_x</p:attrName>
                                          <p:attrName>ppt_y</p:attrName>
                                        </p:attrNameLst>
                                      </p:cBhvr>
                                      <p:rCtr x="-20703" y="1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2" grpId="0" animBg="1"/>
      <p:bldP spid="33" grpId="0" animBg="1"/>
      <p:bldP spid="34" grpId="0" animBg="1"/>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7">
            <a:extLst>
              <a:ext uri="{FF2B5EF4-FFF2-40B4-BE49-F238E27FC236}">
                <a16:creationId xmlns:a16="http://schemas.microsoft.com/office/drawing/2014/main" id="{E52A2908-F0FE-E2E6-16A9-EF09B5151104}"/>
              </a:ext>
            </a:extLst>
          </p:cNvPr>
          <p:cNvSpPr/>
          <p:nvPr/>
        </p:nvSpPr>
        <p:spPr>
          <a:xfrm>
            <a:off x="494580" y="246924"/>
            <a:ext cx="11369040" cy="145964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17" name="文本框 21">
            <a:extLst>
              <a:ext uri="{FF2B5EF4-FFF2-40B4-BE49-F238E27FC236}">
                <a16:creationId xmlns:a16="http://schemas.microsoft.com/office/drawing/2014/main" id="{45320CA7-0451-79D0-0B3C-F255B8941253}"/>
              </a:ext>
            </a:extLst>
          </p:cNvPr>
          <p:cNvSpPr txBox="1"/>
          <p:nvPr/>
        </p:nvSpPr>
        <p:spPr>
          <a:xfrm>
            <a:off x="542421" y="246924"/>
            <a:ext cx="11107157" cy="1477328"/>
          </a:xfrm>
          <a:prstGeom prst="rect">
            <a:avLst/>
          </a:prstGeom>
          <a:noFill/>
          <a:ln>
            <a:noFill/>
          </a:ln>
        </p:spPr>
        <p:txBody>
          <a:bodyPr wrap="square">
            <a:spAutoFit/>
          </a:bodyPr>
          <a:lstStyle/>
          <a:p>
            <a:pPr lvl="0" algn="ctr">
              <a:defRPr/>
            </a:pPr>
            <a:r>
              <a:rPr lang="vi-VN" sz="4500" b="1" dirty="0">
                <a:solidFill>
                  <a:srgbClr val="C00000"/>
                </a:solidFill>
                <a:latin typeface="Cambria" panose="02040503050406030204" pitchFamily="18" charset="0"/>
                <a:ea typeface="Cambria" panose="02040503050406030204" pitchFamily="18" charset="0"/>
              </a:rPr>
              <a:t>3. Sắp xếp các từ ngữ dưới đây thành câu. Viết câu vào vở.</a:t>
            </a:r>
            <a:endParaRPr kumimoji="0" lang="en-US" altLang="zh-C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Vogue-ExtraBold" panose="020B0500000000000000" pitchFamily="34" charset="0"/>
              <a:sym typeface="思源黑体 CN" panose="020B0500000000000000" pitchFamily="34" charset="-122"/>
            </a:endParaRPr>
          </a:p>
        </p:txBody>
      </p:sp>
      <p:sp>
        <p:nvSpPr>
          <p:cNvPr id="19" name="TextBox 18">
            <a:extLst>
              <a:ext uri="{FF2B5EF4-FFF2-40B4-BE49-F238E27FC236}">
                <a16:creationId xmlns:a16="http://schemas.microsoft.com/office/drawing/2014/main" id="{CE34277A-2C5B-77F6-FA51-94746A520113}"/>
              </a:ext>
            </a:extLst>
          </p:cNvPr>
          <p:cNvSpPr txBox="1"/>
          <p:nvPr/>
        </p:nvSpPr>
        <p:spPr>
          <a:xfrm>
            <a:off x="762000" y="2476699"/>
            <a:ext cx="11257280" cy="2554545"/>
          </a:xfrm>
          <a:prstGeom prst="rect">
            <a:avLst/>
          </a:prstGeom>
          <a:noFill/>
        </p:spPr>
        <p:txBody>
          <a:bodyPr wrap="square">
            <a:spAutoFit/>
          </a:bodyPr>
          <a:lstStyle/>
          <a:p>
            <a:pPr algn="just" rtl="0"/>
            <a:r>
              <a:rPr lang="vi-VN" sz="4000" b="1" i="0" dirty="0">
                <a:solidFill>
                  <a:srgbClr val="000000"/>
                </a:solidFill>
                <a:effectLst/>
                <a:latin typeface="Cambria" panose="02040503050406030204" pitchFamily="18" charset="0"/>
                <a:ea typeface="Cambria" panose="02040503050406030204" pitchFamily="18" charset="0"/>
              </a:rPr>
              <a:t>a. chữa bệnh/ ông/ cứu người/ để</a:t>
            </a:r>
          </a:p>
          <a:p>
            <a:pPr algn="just" rtl="0"/>
            <a:r>
              <a:rPr lang="vi-VN" sz="4000" b="1" i="0" dirty="0">
                <a:solidFill>
                  <a:srgbClr val="000000"/>
                </a:solidFill>
                <a:effectLst/>
                <a:latin typeface="Cambria" panose="02040503050406030204" pitchFamily="18" charset="0"/>
                <a:ea typeface="Cambria" panose="02040503050406030204" pitchFamily="18" charset="0"/>
              </a:rPr>
              <a:t>b. khám bệnh/ miễn phí/ ông/ cho ai</a:t>
            </a:r>
          </a:p>
          <a:p>
            <a:pPr algn="just" rtl="0"/>
            <a:r>
              <a:rPr lang="vi-VN" sz="4000" b="1" i="0" dirty="0">
                <a:solidFill>
                  <a:srgbClr val="000000"/>
                </a:solidFill>
                <a:effectLst/>
                <a:latin typeface="Cambria" panose="02040503050406030204" pitchFamily="18" charset="0"/>
                <a:ea typeface="Cambria" panose="02040503050406030204" pitchFamily="18" charset="0"/>
              </a:rPr>
              <a:t>c. phải tập thể dục/ cháu/ nhé/ thường xuyên</a:t>
            </a:r>
          </a:p>
          <a:p>
            <a:pPr algn="just" rtl="0"/>
            <a:r>
              <a:rPr lang="vi-VN" sz="4000" b="1" i="0" dirty="0">
                <a:solidFill>
                  <a:srgbClr val="000000"/>
                </a:solidFill>
                <a:effectLst/>
                <a:latin typeface="Cambria" panose="02040503050406030204" pitchFamily="18" charset="0"/>
                <a:ea typeface="Cambria" panose="02040503050406030204" pitchFamily="18" charset="0"/>
              </a:rPr>
              <a:t>d. lắm/ ông ấy/ thương người</a:t>
            </a:r>
          </a:p>
        </p:txBody>
      </p:sp>
    </p:spTree>
    <p:custDataLst>
      <p:tags r:id="rId1"/>
    </p:custData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04498183-BA9B-E108-832C-96064099A3C1}"/>
              </a:ext>
            </a:extLst>
          </p:cNvPr>
          <p:cNvGrpSpPr>
            <a:grpSpLocks/>
          </p:cNvGrpSpPr>
          <p:nvPr/>
        </p:nvGrpSpPr>
        <p:grpSpPr bwMode="auto">
          <a:xfrm>
            <a:off x="173033" y="674925"/>
            <a:ext cx="11562717" cy="5818647"/>
            <a:chOff x="623392" y="809101"/>
            <a:chExt cx="11089232" cy="5445748"/>
          </a:xfrm>
        </p:grpSpPr>
        <p:grpSp>
          <p:nvGrpSpPr>
            <p:cNvPr id="5" name="组合 6">
              <a:extLst>
                <a:ext uri="{FF2B5EF4-FFF2-40B4-BE49-F238E27FC236}">
                  <a16:creationId xmlns:a16="http://schemas.microsoft.com/office/drawing/2014/main" id="{73649011-418C-F7D1-7185-72F696982BB0}"/>
                </a:ext>
              </a:extLst>
            </p:cNvPr>
            <p:cNvGrpSpPr/>
            <p:nvPr/>
          </p:nvGrpSpPr>
          <p:grpSpPr>
            <a:xfrm>
              <a:off x="911424" y="809101"/>
              <a:ext cx="10776274" cy="5239797"/>
              <a:chOff x="684940" y="764704"/>
              <a:chExt cx="10776274" cy="5239797"/>
            </a:xfrm>
            <a:solidFill>
              <a:schemeClr val="bg1"/>
            </a:solidFill>
          </p:grpSpPr>
          <p:sp>
            <p:nvSpPr>
              <p:cNvPr id="25" name="椭圆 17">
                <a:extLst>
                  <a:ext uri="{FF2B5EF4-FFF2-40B4-BE49-F238E27FC236}">
                    <a16:creationId xmlns:a16="http://schemas.microsoft.com/office/drawing/2014/main" id="{5193DF31-D173-42A5-692B-D11C4D02238D}"/>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椭圆 18">
                <a:extLst>
                  <a:ext uri="{FF2B5EF4-FFF2-40B4-BE49-F238E27FC236}">
                    <a16:creationId xmlns:a16="http://schemas.microsoft.com/office/drawing/2014/main" id="{2CF58FF5-BFAF-DCE5-60F5-DD0BCD22A27A}"/>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8" name="椭圆 19">
                <a:extLst>
                  <a:ext uri="{FF2B5EF4-FFF2-40B4-BE49-F238E27FC236}">
                    <a16:creationId xmlns:a16="http://schemas.microsoft.com/office/drawing/2014/main" id="{7964AE47-E75D-1170-0733-F13DC038249D}"/>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9" name="椭圆 20">
                <a:extLst>
                  <a:ext uri="{FF2B5EF4-FFF2-40B4-BE49-F238E27FC236}">
                    <a16:creationId xmlns:a16="http://schemas.microsoft.com/office/drawing/2014/main" id="{1FC57422-17CF-A8E2-6B23-D97280E048FE}"/>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椭圆 21">
                <a:extLst>
                  <a:ext uri="{FF2B5EF4-FFF2-40B4-BE49-F238E27FC236}">
                    <a16:creationId xmlns:a16="http://schemas.microsoft.com/office/drawing/2014/main" id="{2ADEE52A-B463-0603-01C1-C04B6F4C1CE9}"/>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1" name="椭圆 22">
                <a:extLst>
                  <a:ext uri="{FF2B5EF4-FFF2-40B4-BE49-F238E27FC236}">
                    <a16:creationId xmlns:a16="http://schemas.microsoft.com/office/drawing/2014/main" id="{B0FCEFA5-6639-FDEF-4E14-FABC235DB51D}"/>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2" name="椭圆 23">
                <a:extLst>
                  <a:ext uri="{FF2B5EF4-FFF2-40B4-BE49-F238E27FC236}">
                    <a16:creationId xmlns:a16="http://schemas.microsoft.com/office/drawing/2014/main" id="{DF5DECA6-F934-057F-413D-DF8FCE587257}"/>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3" name="椭圆 24">
                <a:extLst>
                  <a:ext uri="{FF2B5EF4-FFF2-40B4-BE49-F238E27FC236}">
                    <a16:creationId xmlns:a16="http://schemas.microsoft.com/office/drawing/2014/main" id="{2F0A587F-EF8A-4EC5-9135-39086A6C19A2}"/>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4" name="椭圆 25">
                <a:extLst>
                  <a:ext uri="{FF2B5EF4-FFF2-40B4-BE49-F238E27FC236}">
                    <a16:creationId xmlns:a16="http://schemas.microsoft.com/office/drawing/2014/main" id="{058473C8-C2F0-5BAF-9AA7-80ED4BA739D5}"/>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5" name="椭圆 26">
                <a:extLst>
                  <a:ext uri="{FF2B5EF4-FFF2-40B4-BE49-F238E27FC236}">
                    <a16:creationId xmlns:a16="http://schemas.microsoft.com/office/drawing/2014/main" id="{5DD6A1BF-B9E4-0AB9-8A92-9BBD3C7B8AA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6" name="椭圆 27">
                <a:extLst>
                  <a:ext uri="{FF2B5EF4-FFF2-40B4-BE49-F238E27FC236}">
                    <a16:creationId xmlns:a16="http://schemas.microsoft.com/office/drawing/2014/main" id="{CF0E3503-6FDC-8BC2-8A69-CE4E6EAA5D69}"/>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35914072-FC4E-831F-049D-85171CBEB98D}"/>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571CE23D-805E-47B9-B029-7766A8DBAAB7}"/>
                  </a:ext>
                </a:extLst>
              </p:cNvPr>
              <p:cNvGrpSpPr/>
              <p:nvPr/>
            </p:nvGrpSpPr>
            <p:grpSpPr>
              <a:xfrm>
                <a:off x="479376" y="764704"/>
                <a:ext cx="10585176" cy="5418137"/>
                <a:chOff x="479376" y="764704"/>
                <a:chExt cx="10585176" cy="5418137"/>
              </a:xfrm>
              <a:solidFill>
                <a:schemeClr val="bg1">
                  <a:alpha val="61000"/>
                </a:schemeClr>
              </a:solidFill>
            </p:grpSpPr>
            <p:sp>
              <p:nvSpPr>
                <p:cNvPr id="15" name="椭圆 11">
                  <a:extLst>
                    <a:ext uri="{FF2B5EF4-FFF2-40B4-BE49-F238E27FC236}">
                      <a16:creationId xmlns:a16="http://schemas.microsoft.com/office/drawing/2014/main" id="{C9D3CF79-39AE-0BC0-3D1F-A1DF4ABDDA76}"/>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2">
                  <a:extLst>
                    <a:ext uri="{FF2B5EF4-FFF2-40B4-BE49-F238E27FC236}">
                      <a16:creationId xmlns:a16="http://schemas.microsoft.com/office/drawing/2014/main" id="{2915BA8E-DEED-121D-47F1-74B7D5777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3">
                  <a:extLst>
                    <a:ext uri="{FF2B5EF4-FFF2-40B4-BE49-F238E27FC236}">
                      <a16:creationId xmlns:a16="http://schemas.microsoft.com/office/drawing/2014/main" id="{A13019A5-741D-06D8-D5E2-3472E34EDAD1}"/>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4">
                  <a:extLst>
                    <a:ext uri="{FF2B5EF4-FFF2-40B4-BE49-F238E27FC236}">
                      <a16:creationId xmlns:a16="http://schemas.microsoft.com/office/drawing/2014/main" id="{8298DBBB-153F-B483-3047-99B06016F9E3}"/>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15">
                  <a:extLst>
                    <a:ext uri="{FF2B5EF4-FFF2-40B4-BE49-F238E27FC236}">
                      <a16:creationId xmlns:a16="http://schemas.microsoft.com/office/drawing/2014/main" id="{01D024FE-8E71-0E35-53AD-DAF02E6559B1}"/>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16">
                  <a:extLst>
                    <a:ext uri="{FF2B5EF4-FFF2-40B4-BE49-F238E27FC236}">
                      <a16:creationId xmlns:a16="http://schemas.microsoft.com/office/drawing/2014/main" id="{2B90BF61-DB35-EBDC-E59A-831C79584D22}"/>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3C0DA924-28C5-CD22-488E-E014C5EB5C7E}"/>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0">
                <a:extLst>
                  <a:ext uri="{FF2B5EF4-FFF2-40B4-BE49-F238E27FC236}">
                    <a16:creationId xmlns:a16="http://schemas.microsoft.com/office/drawing/2014/main" id="{8638799D-2C99-4C1D-0863-9B7599BF4FAF}"/>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sp>
        <p:nvSpPr>
          <p:cNvPr id="37" name="圆角矩形 17">
            <a:extLst>
              <a:ext uri="{FF2B5EF4-FFF2-40B4-BE49-F238E27FC236}">
                <a16:creationId xmlns:a16="http://schemas.microsoft.com/office/drawing/2014/main" id="{10C52F70-05AE-CCC2-7188-0697670A0874}"/>
              </a:ext>
            </a:extLst>
          </p:cNvPr>
          <p:cNvSpPr/>
          <p:nvPr/>
        </p:nvSpPr>
        <p:spPr>
          <a:xfrm>
            <a:off x="704956" y="110718"/>
            <a:ext cx="9302644" cy="114523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38" name="文本框 21">
            <a:extLst>
              <a:ext uri="{FF2B5EF4-FFF2-40B4-BE49-F238E27FC236}">
                <a16:creationId xmlns:a16="http://schemas.microsoft.com/office/drawing/2014/main" id="{35A28609-5BA3-D164-5FDF-5D86C79990D4}"/>
              </a:ext>
            </a:extLst>
          </p:cNvPr>
          <p:cNvSpPr txBox="1"/>
          <p:nvPr/>
        </p:nvSpPr>
        <p:spPr>
          <a:xfrm>
            <a:off x="-82359" y="288288"/>
            <a:ext cx="11240220" cy="73866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3.Hãy</a:t>
            </a:r>
            <a:r>
              <a:rPr kumimoji="0" lang="vi-VN" altLang="zh-CN" sz="4200" b="1" i="0" u="none" strike="noStrike" kern="1200" cap="none" spc="0" normalizeH="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rPr>
              <a:t> đặt câu cho cụm từ gạch chân.</a:t>
            </a:r>
            <a:endParaRPr kumimoji="0" lang="en-US" altLang="zh-CN" sz="4200" b="1" i="0" u="none" strike="noStrike" kern="1200" cap="none" spc="0" normalizeH="0" baseline="0" noProof="0" dirty="0">
              <a:ln>
                <a:noFill/>
              </a:ln>
              <a:solidFill>
                <a:srgbClr val="002060"/>
              </a:solidFill>
              <a:effectLst/>
              <a:uLnTx/>
              <a:uFillTx/>
              <a:latin typeface="Cambria" panose="02040503050406030204" pitchFamily="18"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nvGrpSpPr>
          <p:cNvPr id="39" name="Group 38">
            <a:extLst>
              <a:ext uri="{FF2B5EF4-FFF2-40B4-BE49-F238E27FC236}">
                <a16:creationId xmlns:a16="http://schemas.microsoft.com/office/drawing/2014/main" id="{3DEF5170-F1A0-3E26-8570-D8171C7C85E9}"/>
              </a:ext>
            </a:extLst>
          </p:cNvPr>
          <p:cNvGrpSpPr/>
          <p:nvPr/>
        </p:nvGrpSpPr>
        <p:grpSpPr>
          <a:xfrm>
            <a:off x="323721" y="1501621"/>
            <a:ext cx="10433923" cy="858122"/>
            <a:chOff x="1326209" y="1797357"/>
            <a:chExt cx="2484985" cy="652679"/>
          </a:xfrm>
        </p:grpSpPr>
        <p:sp>
          <p:nvSpPr>
            <p:cNvPr id="41" name="Rectangle: Rounded Corners 16">
              <a:extLst>
                <a:ext uri="{FF2B5EF4-FFF2-40B4-BE49-F238E27FC236}">
                  <a16:creationId xmlns:a16="http://schemas.microsoft.com/office/drawing/2014/main" id="{B907536C-819A-3478-EB4E-166A13967FB5}"/>
                </a:ext>
              </a:extLst>
            </p:cNvPr>
            <p:cNvSpPr/>
            <p:nvPr/>
          </p:nvSpPr>
          <p:spPr>
            <a:xfrm>
              <a:off x="1326209" y="1797357"/>
              <a:ext cx="2405364" cy="652679"/>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FFB53F5D-0EF6-E8E9-B2A4-4A5268125F25}"/>
                </a:ext>
              </a:extLst>
            </p:cNvPr>
            <p:cNvSpPr txBox="1"/>
            <p:nvPr/>
          </p:nvSpPr>
          <p:spPr>
            <a:xfrm>
              <a:off x="1453948" y="1847703"/>
              <a:ext cx="2357246"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a. Ông </a:t>
              </a:r>
              <a:r>
                <a:rPr lang="vi-VN" sz="4000" b="1" i="0">
                  <a:solidFill>
                    <a:srgbClr val="000000"/>
                  </a:solidFill>
                  <a:effectLst/>
                  <a:latin typeface="Cambria" panose="02040503050406030204" pitchFamily="18" charset="0"/>
                  <a:ea typeface="Cambria" panose="02040503050406030204" pitchFamily="18" charset="0"/>
                </a:rPr>
                <a:t>chữa bệnh </a:t>
              </a:r>
              <a:r>
                <a:rPr lang="vi-VN" sz="4000" b="1" i="0" dirty="0">
                  <a:solidFill>
                    <a:srgbClr val="000000"/>
                  </a:solidFill>
                  <a:effectLst/>
                  <a:latin typeface="Cambria" panose="02040503050406030204" pitchFamily="18" charset="0"/>
                  <a:ea typeface="Cambria" panose="02040503050406030204" pitchFamily="18" charset="0"/>
                </a:rPr>
                <a:t>để cứu người.</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551A8EE0-621D-D4A3-AD8C-BCFF728C82C7}"/>
              </a:ext>
            </a:extLst>
          </p:cNvPr>
          <p:cNvGrpSpPr/>
          <p:nvPr/>
        </p:nvGrpSpPr>
        <p:grpSpPr>
          <a:xfrm>
            <a:off x="323721" y="3589469"/>
            <a:ext cx="11656123" cy="1082163"/>
            <a:chOff x="1216824" y="1642887"/>
            <a:chExt cx="2277986" cy="823082"/>
          </a:xfrm>
        </p:grpSpPr>
        <p:sp>
          <p:nvSpPr>
            <p:cNvPr id="45" name="Rectangle: Rounded Corners 38">
              <a:extLst>
                <a:ext uri="{FF2B5EF4-FFF2-40B4-BE49-F238E27FC236}">
                  <a16:creationId xmlns:a16="http://schemas.microsoft.com/office/drawing/2014/main" id="{65B02624-BEEF-D5DC-F492-A5750CCD4D3E}"/>
                </a:ext>
              </a:extLst>
            </p:cNvPr>
            <p:cNvSpPr/>
            <p:nvPr/>
          </p:nvSpPr>
          <p:spPr>
            <a:xfrm>
              <a:off x="1216824" y="1642887"/>
              <a:ext cx="2093321" cy="823082"/>
            </a:xfrm>
            <a:prstGeom prst="roundRect">
              <a:avLst>
                <a:gd name="adj" fmla="val 50000"/>
              </a:avLst>
            </a:prstGeom>
            <a:solidFill>
              <a:srgbClr val="FFBA55">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1264" name="TextBox 11263">
              <a:extLst>
                <a:ext uri="{FF2B5EF4-FFF2-40B4-BE49-F238E27FC236}">
                  <a16:creationId xmlns:a16="http://schemas.microsoft.com/office/drawing/2014/main" id="{ADA60212-4709-4CD6-791D-3EED612625A2}"/>
                </a:ext>
              </a:extLst>
            </p:cNvPr>
            <p:cNvSpPr txBox="1"/>
            <p:nvPr/>
          </p:nvSpPr>
          <p:spPr>
            <a:xfrm>
              <a:off x="1234837" y="1821670"/>
              <a:ext cx="2259973" cy="5384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i="0" dirty="0">
                  <a:solidFill>
                    <a:srgbClr val="000000"/>
                  </a:solidFill>
                  <a:effectLst/>
                  <a:latin typeface="Cambria" panose="02040503050406030204" pitchFamily="18" charset="0"/>
                  <a:ea typeface="Cambria" panose="02040503050406030204" pitchFamily="18" charset="0"/>
                </a:rPr>
                <a:t>c. Cháu phải tập thể dục thường xuyên nhé!</a:t>
              </a:r>
              <a:endParaRPr kumimoji="0" lang="vi-VN" sz="4000" b="1" i="1" u="sng"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11269" name="矩形: 圆角 293">
            <a:extLst>
              <a:ext uri="{FF2B5EF4-FFF2-40B4-BE49-F238E27FC236}">
                <a16:creationId xmlns:a16="http://schemas.microsoft.com/office/drawing/2014/main" id="{BE65186B-6F16-EC21-8F33-51FB54F18A65}"/>
              </a:ext>
            </a:extLst>
          </p:cNvPr>
          <p:cNvSpPr/>
          <p:nvPr/>
        </p:nvSpPr>
        <p:spPr>
          <a:xfrm>
            <a:off x="1577596" y="2553630"/>
            <a:ext cx="9036808" cy="721432"/>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dirty="0">
                <a:solidFill>
                  <a:srgbClr val="002060"/>
                </a:solidFill>
                <a:latin typeface="Cambria" panose="02040503050406030204" pitchFamily="18" charset="0"/>
                <a:ea typeface="Cambria" panose="02040503050406030204" pitchFamily="18" charset="0"/>
              </a:rPr>
              <a:t>b. </a:t>
            </a:r>
            <a:r>
              <a:rPr lang="en-SG" sz="4000" b="1" dirty="0" err="1">
                <a:solidFill>
                  <a:srgbClr val="002060"/>
                </a:solidFill>
                <a:latin typeface="Cambria" panose="02040503050406030204" pitchFamily="18" charset="0"/>
                <a:ea typeface="Cambria" panose="02040503050406030204" pitchFamily="18" charset="0"/>
              </a:rPr>
              <a:t>Ông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khám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bệnh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miễn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phí</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ai?</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1270" name="矩形: 圆角 293">
            <a:extLst>
              <a:ext uri="{FF2B5EF4-FFF2-40B4-BE49-F238E27FC236}">
                <a16:creationId xmlns:a16="http://schemas.microsoft.com/office/drawing/2014/main" id="{48D0EA37-3ED0-03EF-03FB-05706020FB96}"/>
              </a:ext>
            </a:extLst>
          </p:cNvPr>
          <p:cNvSpPr/>
          <p:nvPr/>
        </p:nvSpPr>
        <p:spPr>
          <a:xfrm>
            <a:off x="1656407" y="5019840"/>
            <a:ext cx="7762689" cy="64074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000" b="1">
                <a:solidFill>
                  <a:srgbClr val="002060"/>
                </a:solidFill>
                <a:latin typeface="Cambria" panose="02040503050406030204" pitchFamily="18" charset="0"/>
                <a:ea typeface="Cambria" panose="02040503050406030204" pitchFamily="18" charset="0"/>
              </a:rPr>
              <a:t>d. Ông </a:t>
            </a:r>
            <a:r>
              <a:rPr lang="vi-VN" sz="4000" b="1" dirty="0">
                <a:solidFill>
                  <a:srgbClr val="002060"/>
                </a:solidFill>
                <a:latin typeface="Cambria" panose="02040503050406030204" pitchFamily="18" charset="0"/>
                <a:ea typeface="Cambria" panose="02040503050406030204" pitchFamily="18" charset="0"/>
              </a:rPr>
              <a:t>ấy thương người lắm!</a:t>
            </a:r>
            <a:endParaRPr lang="zh-CN" altLang="en-US" sz="4000" b="1" i="1" dirty="0">
              <a:solidFill>
                <a:srgbClr val="002060"/>
              </a:solidFill>
              <a:latin typeface="Cambria" panose="02040503050406030204" pitchFamily="18" charset="0"/>
              <a:ea typeface="inpin heiti" panose="00000500000000000000" pitchFamily="2" charset="-122"/>
              <a:sym typeface="inpin heiti" panose="00000500000000000000" pitchFamily="2" charset="-122"/>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42"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1000"/>
                                        <p:tgtEl>
                                          <p:spTgt spid="39"/>
                                        </p:tgtEl>
                                      </p:cBhvr>
                                    </p:animEffect>
                                    <p:anim calcmode="lin" valueType="num">
                                      <p:cBhvr>
                                        <p:cTn id="11" dur="1000" fill="hold"/>
                                        <p:tgtEl>
                                          <p:spTgt spid="39"/>
                                        </p:tgtEl>
                                        <p:attrNameLst>
                                          <p:attrName>ppt_x</p:attrName>
                                        </p:attrNameLst>
                                      </p:cBhvr>
                                      <p:tavLst>
                                        <p:tav tm="0">
                                          <p:val>
                                            <p:strVal val="#ppt_x"/>
                                          </p:val>
                                        </p:tav>
                                        <p:tav tm="100000">
                                          <p:val>
                                            <p:strVal val="#ppt_x"/>
                                          </p:val>
                                        </p:tav>
                                      </p:tavLst>
                                    </p:anim>
                                    <p:anim calcmode="lin" valueType="num">
                                      <p:cBhvr>
                                        <p:cTn id="12" dur="1000" fill="hold"/>
                                        <p:tgtEl>
                                          <p:spTgt spid="3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1000"/>
                                        <p:tgtEl>
                                          <p:spTgt spid="44"/>
                                        </p:tgtEl>
                                      </p:cBhvr>
                                    </p:animEffect>
                                    <p:anim calcmode="lin" valueType="num">
                                      <p:cBhvr>
                                        <p:cTn id="16" dur="1000" fill="hold"/>
                                        <p:tgtEl>
                                          <p:spTgt spid="44"/>
                                        </p:tgtEl>
                                        <p:attrNameLst>
                                          <p:attrName>ppt_x</p:attrName>
                                        </p:attrNameLst>
                                      </p:cBhvr>
                                      <p:tavLst>
                                        <p:tav tm="0">
                                          <p:val>
                                            <p:strVal val="#ppt_x"/>
                                          </p:val>
                                        </p:tav>
                                        <p:tav tm="100000">
                                          <p:val>
                                            <p:strVal val="#ppt_x"/>
                                          </p:val>
                                        </p:tav>
                                      </p:tavLst>
                                    </p:anim>
                                    <p:anim calcmode="lin" valueType="num">
                                      <p:cBhvr>
                                        <p:cTn id="17" dur="1000" fill="hold"/>
                                        <p:tgtEl>
                                          <p:spTgt spid="44"/>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269"/>
                                        </p:tgtEl>
                                        <p:attrNameLst>
                                          <p:attrName>style.visibility</p:attrName>
                                        </p:attrNameLst>
                                      </p:cBhvr>
                                      <p:to>
                                        <p:strVal val="visible"/>
                                      </p:to>
                                    </p:set>
                                    <p:animEffect transition="in" filter="randombar(horizontal)">
                                      <p:cBhvr>
                                        <p:cTn id="24" dur="500"/>
                                        <p:tgtEl>
                                          <p:spTgt spid="1126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270"/>
                                        </p:tgtEl>
                                        <p:attrNameLst>
                                          <p:attrName>style.visibility</p:attrName>
                                        </p:attrNameLst>
                                      </p:cBhvr>
                                      <p:to>
                                        <p:strVal val="visible"/>
                                      </p:to>
                                    </p:set>
                                    <p:animEffect transition="in" filter="randombar(horizontal)">
                                      <p:cBhvr>
                                        <p:cTn id="29"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1269" grpId="0" animBg="1"/>
      <p:bldP spid="112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FF3B1258-4547-161C-B291-56368029DB21}"/>
              </a:ext>
            </a:extLst>
          </p:cNvPr>
          <p:cNvSpPr/>
          <p:nvPr/>
        </p:nvSpPr>
        <p:spPr>
          <a:xfrm>
            <a:off x="660215" y="1364079"/>
            <a:ext cx="9144185" cy="479724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9F5C959E-69C1-6964-5D56-A4A4CAC0DB99}"/>
              </a:ext>
            </a:extLst>
          </p:cNvPr>
          <p:cNvGrpSpPr/>
          <p:nvPr/>
        </p:nvGrpSpPr>
        <p:grpSpPr>
          <a:xfrm>
            <a:off x="1679478" y="74630"/>
            <a:ext cx="6037566" cy="1323439"/>
            <a:chOff x="3148709" y="942633"/>
            <a:chExt cx="7109100" cy="1373954"/>
          </a:xfrm>
        </p:grpSpPr>
        <p:sp>
          <p:nvSpPr>
            <p:cNvPr id="6" name="Rectangle: Rounded Corners 7">
              <a:extLst>
                <a:ext uri="{FF2B5EF4-FFF2-40B4-BE49-F238E27FC236}">
                  <a16:creationId xmlns:a16="http://schemas.microsoft.com/office/drawing/2014/main" id="{5982996E-5693-566B-2128-7E59F2C2D5E5}"/>
                </a:ext>
              </a:extLst>
            </p:cNvPr>
            <p:cNvSpPr/>
            <p:nvPr/>
          </p:nvSpPr>
          <p:spPr>
            <a:xfrm>
              <a:off x="4004693" y="966106"/>
              <a:ext cx="5397132" cy="1256432"/>
            </a:xfrm>
            <a:prstGeom prst="roundRect">
              <a:avLst>
                <a:gd name="adj" fmla="val 50000"/>
              </a:avLst>
            </a:prstGeom>
            <a:solidFill>
              <a:srgbClr val="81C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文本框 21">
              <a:extLst>
                <a:ext uri="{FF2B5EF4-FFF2-40B4-BE49-F238E27FC236}">
                  <a16:creationId xmlns:a16="http://schemas.microsoft.com/office/drawing/2014/main" id="{54484D77-4E90-A415-6812-85FD2C7F83C7}"/>
                </a:ext>
              </a:extLst>
            </p:cNvPr>
            <p:cNvSpPr txBox="1"/>
            <p:nvPr/>
          </p:nvSpPr>
          <p:spPr>
            <a:xfrm>
              <a:off x="3148709" y="942633"/>
              <a:ext cx="7109100" cy="137395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rPr>
                <a:t>GHI NHỚ</a:t>
              </a:r>
              <a:endParaRPr kumimoji="0" lang="zh-CN" altLang="en-US" sz="80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panose="020B0500000000000000" pitchFamily="34" charset="-122"/>
              </a:endParaRPr>
            </a:p>
          </p:txBody>
        </p:sp>
      </p:grpSp>
      <p:sp>
        <p:nvSpPr>
          <p:cNvPr id="10" name="TextBox 9">
            <a:extLst>
              <a:ext uri="{FF2B5EF4-FFF2-40B4-BE49-F238E27FC236}">
                <a16:creationId xmlns:a16="http://schemas.microsoft.com/office/drawing/2014/main" id="{B8F07016-D5A7-068E-52CD-EFA0693C19D0}"/>
              </a:ext>
            </a:extLst>
          </p:cNvPr>
          <p:cNvSpPr txBox="1"/>
          <p:nvPr/>
        </p:nvSpPr>
        <p:spPr>
          <a:xfrm>
            <a:off x="660214" y="1432060"/>
            <a:ext cx="9144185" cy="4524315"/>
          </a:xfrm>
          <a:prstGeom prst="rect">
            <a:avLst/>
          </a:prstGeom>
          <a:noFill/>
        </p:spPr>
        <p:txBody>
          <a:bodyPr wrap="square" rtlCol="0">
            <a:spAutoFit/>
          </a:bodyPr>
          <a:lstStyle/>
          <a:p>
            <a:pPr algn="just" rtl="0"/>
            <a:r>
              <a:rPr lang="vi-VN" sz="4800" dirty="0">
                <a:latin typeface="Cambria" panose="02040503050406030204" pitchFamily="18" charset="0"/>
                <a:ea typeface="Cambria" panose="02040503050406030204" pitchFamily="18" charset="0"/>
              </a:rPr>
              <a:t>-</a:t>
            </a:r>
            <a:r>
              <a:rPr lang="vi-VN" sz="4800" b="0" i="0" dirty="0">
                <a:solidFill>
                  <a:srgbClr val="000000"/>
                </a:solidFill>
                <a:effectLst/>
                <a:latin typeface="Cambria" panose="02040503050406030204" pitchFamily="18" charset="0"/>
                <a:ea typeface="Cambria" panose="02040503050406030204" pitchFamily="18" charset="0"/>
              </a:rPr>
              <a:t> Câu là một tập hợp từ, thường diễn đạt một ý trọn vẹn.</a:t>
            </a:r>
          </a:p>
          <a:p>
            <a:pPr algn="just" rtl="0"/>
            <a:r>
              <a:rPr lang="vi-VN" sz="4800" b="0" i="0" dirty="0">
                <a:solidFill>
                  <a:srgbClr val="000000"/>
                </a:solidFill>
                <a:effectLst/>
                <a:latin typeface="Cambria" panose="02040503050406030204" pitchFamily="18" charset="0"/>
                <a:ea typeface="Cambria" panose="02040503050406030204" pitchFamily="18" charset="0"/>
              </a:rPr>
              <a:t>- Các từ trong câu được sắp xếp theo một trật tự hợp lí.</a:t>
            </a:r>
          </a:p>
          <a:p>
            <a:pPr algn="just" rtl="0"/>
            <a:r>
              <a:rPr lang="vi-VN" sz="4800" b="0" i="0" dirty="0">
                <a:solidFill>
                  <a:srgbClr val="000000"/>
                </a:solidFill>
                <a:effectLst/>
                <a:latin typeface="Cambria" panose="02040503050406030204" pitchFamily="18" charset="0"/>
                <a:ea typeface="Cambria" panose="02040503050406030204" pitchFamily="18" charset="0"/>
              </a:rPr>
              <a:t>- Chữ cái đầu câu phải viết hoa. Cuối câu phải có dấu kết thúc câu.</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DD32E0-596B-F0FA-EC6A-7F01A5EF598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21004" y="2317731"/>
            <a:ext cx="6191555" cy="4366300"/>
          </a:xfrm>
          <a:prstGeom prst="rect">
            <a:avLst/>
          </a:prstGeom>
        </p:spPr>
      </p:pic>
      <p:sp>
        <p:nvSpPr>
          <p:cNvPr id="13" name="矩形 29">
            <a:extLst>
              <a:ext uri="{FF2B5EF4-FFF2-40B4-BE49-F238E27FC236}">
                <a16:creationId xmlns:a16="http://schemas.microsoft.com/office/drawing/2014/main" id="{4EB33C90-69CA-CC5C-127E-3AA1654E742A}"/>
              </a:ext>
            </a:extLst>
          </p:cNvPr>
          <p:cNvSpPr/>
          <p:nvPr/>
        </p:nvSpPr>
        <p:spPr>
          <a:xfrm>
            <a:off x="3566160" y="453930"/>
            <a:ext cx="8300720" cy="141551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36AC048-CDD3-3178-E2E3-EA031D6A4320}"/>
              </a:ext>
            </a:extLst>
          </p:cNvPr>
          <p:cNvSpPr txBox="1"/>
          <p:nvPr/>
        </p:nvSpPr>
        <p:spPr>
          <a:xfrm>
            <a:off x="3606800" y="723806"/>
            <a:ext cx="8300720" cy="861774"/>
          </a:xfrm>
          <a:prstGeom prst="rect">
            <a:avLst/>
          </a:prstGeom>
          <a:noFill/>
        </p:spPr>
        <p:txBody>
          <a:bodyPr wrap="square" rtlCol="0">
            <a:spAutoFit/>
          </a:bodyPr>
          <a:lstStyle/>
          <a:p>
            <a:r>
              <a:rPr lang="vi-VN" sz="5000" b="1" i="0" dirty="0">
                <a:solidFill>
                  <a:srgbClr val="000000"/>
                </a:solidFill>
                <a:effectLst/>
                <a:latin typeface="Cambria" panose="02040503050406030204" pitchFamily="18" charset="0"/>
                <a:ea typeface="Cambria" panose="02040503050406030204" pitchFamily="18" charset="0"/>
              </a:rPr>
              <a:t>1. </a:t>
            </a:r>
            <a:r>
              <a:rPr lang="en-SG" sz="5000" b="1" i="0" dirty="0" err="1">
                <a:solidFill>
                  <a:srgbClr val="000000"/>
                </a:solidFill>
                <a:effectLst/>
                <a:latin typeface="Cambria" panose="02040503050406030204" pitchFamily="18" charset="0"/>
                <a:ea typeface="Cambria" panose="02040503050406030204" pitchFamily="18" charset="0"/>
              </a:rPr>
              <a:t>Dựa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vào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tranh</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để</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đặt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câu</a:t>
            </a:r>
            <a:r>
              <a:rPr lang="en-SG" sz="5000" b="1" i="0" dirty="0">
                <a:solidFill>
                  <a:srgbClr val="000000"/>
                </a:solidFill>
                <a:effectLst/>
                <a:latin typeface="Cambria" panose="02040503050406030204" pitchFamily="18" charset="0"/>
                <a:ea typeface="Cambria" panose="02040503050406030204" pitchFamily="18" charset="0"/>
              </a:rPr>
              <a:t>:</a:t>
            </a:r>
            <a:endParaRPr lang="en-SG" sz="5000" b="1" dirty="0">
              <a:latin typeface="Cambria" panose="02040503050406030204" pitchFamily="18" charset="0"/>
              <a:ea typeface="Cambria" panose="02040503050406030204" pitchFamily="18" charset="0"/>
            </a:endParaRPr>
          </a:p>
        </p:txBody>
      </p:sp>
      <p:sp>
        <p:nvSpPr>
          <p:cNvPr id="16" name="矩形: 圆角 293">
            <a:extLst>
              <a:ext uri="{FF2B5EF4-FFF2-40B4-BE49-F238E27FC236}">
                <a16:creationId xmlns:a16="http://schemas.microsoft.com/office/drawing/2014/main" id="{13CB38B1-E048-F77A-FA6A-A4A4CDBC084F}"/>
              </a:ext>
            </a:extLst>
          </p:cNvPr>
          <p:cNvSpPr/>
          <p:nvPr/>
        </p:nvSpPr>
        <p:spPr>
          <a:xfrm>
            <a:off x="5868365" y="1993232"/>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kể</a:t>
            </a:r>
            <a:r>
              <a:rPr lang="en-SG" sz="5000" b="1" dirty="0">
                <a:solidFill>
                  <a:srgbClr val="002060"/>
                </a:solidFill>
                <a:latin typeface="Cambria" panose="02040503050406030204" pitchFamily="18" charset="0"/>
                <a:ea typeface="Cambria" panose="02040503050406030204" pitchFamily="18" charset="0"/>
              </a:rPr>
              <a:t>.</a:t>
            </a:r>
          </a:p>
        </p:txBody>
      </p:sp>
      <p:sp>
        <p:nvSpPr>
          <p:cNvPr id="17" name="矩形: 圆角 293">
            <a:extLst>
              <a:ext uri="{FF2B5EF4-FFF2-40B4-BE49-F238E27FC236}">
                <a16:creationId xmlns:a16="http://schemas.microsoft.com/office/drawing/2014/main" id="{5BFBA3AC-212E-3EDE-FDCE-DDAFFA3AD1CA}"/>
              </a:ext>
            </a:extLst>
          </p:cNvPr>
          <p:cNvSpPr/>
          <p:nvPr/>
        </p:nvSpPr>
        <p:spPr>
          <a:xfrm>
            <a:off x="6173165" y="4514528"/>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khiến</a:t>
            </a:r>
            <a:r>
              <a:rPr lang="en-SG" sz="5000" b="1" dirty="0">
                <a:solidFill>
                  <a:srgbClr val="002060"/>
                </a:solidFill>
                <a:latin typeface="Cambria" panose="02040503050406030204" pitchFamily="18" charset="0"/>
                <a:ea typeface="Cambria" panose="02040503050406030204" pitchFamily="18" charset="0"/>
              </a:rPr>
              <a:t>. </a:t>
            </a:r>
          </a:p>
        </p:txBody>
      </p:sp>
      <p:sp>
        <p:nvSpPr>
          <p:cNvPr id="20" name="矩形: 圆角 293">
            <a:extLst>
              <a:ext uri="{FF2B5EF4-FFF2-40B4-BE49-F238E27FC236}">
                <a16:creationId xmlns:a16="http://schemas.microsoft.com/office/drawing/2014/main" id="{17597FAE-91DF-AF33-1269-7226AF9F9B23}"/>
              </a:ext>
            </a:extLst>
          </p:cNvPr>
          <p:cNvSpPr/>
          <p:nvPr/>
        </p:nvSpPr>
        <p:spPr>
          <a:xfrm>
            <a:off x="6124270" y="5641039"/>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cảm</a:t>
            </a:r>
            <a:endParaRPr lang="en-SG" sz="5000" b="1" dirty="0">
              <a:solidFill>
                <a:srgbClr val="002060"/>
              </a:solidFill>
              <a:latin typeface="Cambria" panose="02040503050406030204" pitchFamily="18" charset="0"/>
              <a:ea typeface="Cambria" panose="02040503050406030204" pitchFamily="18" charset="0"/>
            </a:endParaRPr>
          </a:p>
        </p:txBody>
      </p:sp>
      <p:sp>
        <p:nvSpPr>
          <p:cNvPr id="21" name="矩形: 圆角 293">
            <a:extLst>
              <a:ext uri="{FF2B5EF4-FFF2-40B4-BE49-F238E27FC236}">
                <a16:creationId xmlns:a16="http://schemas.microsoft.com/office/drawing/2014/main" id="{E4735A64-D294-E7BA-E3CA-46787F0DACED}"/>
              </a:ext>
            </a:extLst>
          </p:cNvPr>
          <p:cNvSpPr/>
          <p:nvPr/>
        </p:nvSpPr>
        <p:spPr>
          <a:xfrm>
            <a:off x="5980125" y="3253880"/>
            <a:ext cx="5659120" cy="966815"/>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5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câu</a:t>
            </a:r>
            <a:r>
              <a:rPr lang="vi-VN" sz="5000" b="1" dirty="0">
                <a:solidFill>
                  <a:srgbClr val="002060"/>
                </a:solidFill>
                <a:latin typeface="Cambria" panose="02040503050406030204" pitchFamily="18" charset="0"/>
                <a:ea typeface="Cambria" panose="02040503050406030204" pitchFamily="18" charset="0"/>
              </a:rPr>
              <a:t> hỏi.</a:t>
            </a:r>
            <a:endParaRPr lang="en-SG" sz="5000" b="1" dirty="0">
              <a:solidFill>
                <a:srgbClr val="002060"/>
              </a:solidFill>
              <a:latin typeface="Cambria" panose="02040503050406030204" pitchFamily="18" charset="0"/>
              <a:ea typeface="Cambria" panose="02040503050406030204" pitchFamily="18"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FAD6FFB-49E6-548E-7DFB-0B5D59C64AA8}"/>
              </a:ext>
            </a:extLst>
          </p:cNvPr>
          <p:cNvSpPr txBox="1"/>
          <p:nvPr/>
        </p:nvSpPr>
        <p:spPr>
          <a:xfrm>
            <a:off x="368935" y="1207136"/>
            <a:ext cx="949960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Bác</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sĩ</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khám</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cho</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bệnh</a:t>
            </a:r>
            <a:r>
              <a:rPr lang="en-SG" sz="4000" b="1" i="0" dirty="0">
                <a:solidFill>
                  <a:srgbClr val="000000"/>
                </a:solidFill>
                <a:effectLst/>
                <a:latin typeface="Cambria" panose="02040503050406030204" pitchFamily="18" charset="0"/>
                <a:ea typeface="Cambria" panose="02040503050406030204" pitchFamily="18" charset="0"/>
              </a:rPr>
              <a:t> </a:t>
            </a:r>
            <a:r>
              <a:rPr lang="vi-VN" sz="4000" b="1" i="0" dirty="0">
                <a:solidFill>
                  <a:srgbClr val="000000"/>
                </a:solidFill>
                <a:effectLst/>
                <a:latin typeface="Cambria" panose="02040503050406030204" pitchFamily="18" charset="0"/>
                <a:ea typeface="Cambria" panose="02040503050406030204" pitchFamily="18" charset="0"/>
              </a:rPr>
              <a:t>nhân.</a:t>
            </a:r>
            <a:endParaRPr lang="en-SG" sz="4000" dirty="0"/>
          </a:p>
        </p:txBody>
      </p:sp>
      <p:sp>
        <p:nvSpPr>
          <p:cNvPr id="12" name="矩形: 圆角 293">
            <a:extLst>
              <a:ext uri="{FF2B5EF4-FFF2-40B4-BE49-F238E27FC236}">
                <a16:creationId xmlns:a16="http://schemas.microsoft.com/office/drawing/2014/main" id="{6E264722-1836-ACF7-0AA9-12C044F10DFA}"/>
              </a:ext>
            </a:extLst>
          </p:cNvPr>
          <p:cNvSpPr/>
          <p:nvPr/>
        </p:nvSpPr>
        <p:spPr>
          <a:xfrm>
            <a:off x="1123645" y="572312"/>
            <a:ext cx="3895395" cy="553998"/>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a.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kể</a:t>
            </a:r>
            <a:r>
              <a:rPr lang="en-SG" sz="4000" b="1" dirty="0">
                <a:solidFill>
                  <a:srgbClr val="002060"/>
                </a:solidFill>
                <a:latin typeface="Cambria" panose="02040503050406030204" pitchFamily="18" charset="0"/>
                <a:ea typeface="Cambria" panose="02040503050406030204" pitchFamily="18" charset="0"/>
              </a:rPr>
              <a:t>.</a:t>
            </a:r>
          </a:p>
        </p:txBody>
      </p:sp>
      <p:sp>
        <p:nvSpPr>
          <p:cNvPr id="13" name="矩形: 圆角 293">
            <a:extLst>
              <a:ext uri="{FF2B5EF4-FFF2-40B4-BE49-F238E27FC236}">
                <a16:creationId xmlns:a16="http://schemas.microsoft.com/office/drawing/2014/main" id="{1F60558E-8E69-962A-8859-B76585B5FFD2}"/>
              </a:ext>
            </a:extLst>
          </p:cNvPr>
          <p:cNvSpPr/>
          <p:nvPr/>
        </p:nvSpPr>
        <p:spPr>
          <a:xfrm>
            <a:off x="711200" y="3496370"/>
            <a:ext cx="4590415" cy="797190"/>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c.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khiến</a:t>
            </a:r>
            <a:r>
              <a:rPr lang="en-SG" sz="4000" b="1" dirty="0">
                <a:solidFill>
                  <a:srgbClr val="002060"/>
                </a:solidFill>
                <a:latin typeface="Cambria" panose="02040503050406030204" pitchFamily="18" charset="0"/>
                <a:ea typeface="Cambria" panose="02040503050406030204" pitchFamily="18" charset="0"/>
              </a:rPr>
              <a:t>. </a:t>
            </a:r>
          </a:p>
        </p:txBody>
      </p:sp>
      <p:sp>
        <p:nvSpPr>
          <p:cNvPr id="14" name="矩形: 圆角 293">
            <a:extLst>
              <a:ext uri="{FF2B5EF4-FFF2-40B4-BE49-F238E27FC236}">
                <a16:creationId xmlns:a16="http://schemas.microsoft.com/office/drawing/2014/main" id="{542850A1-2060-D81A-A40F-86BA2192A193}"/>
              </a:ext>
            </a:extLst>
          </p:cNvPr>
          <p:cNvSpPr/>
          <p:nvPr/>
        </p:nvSpPr>
        <p:spPr>
          <a:xfrm>
            <a:off x="875677" y="5049219"/>
            <a:ext cx="439133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d.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cảm</a:t>
            </a:r>
            <a:endParaRPr lang="en-SG" sz="4000" b="1" dirty="0">
              <a:solidFill>
                <a:srgbClr val="002060"/>
              </a:solidFill>
              <a:latin typeface="Cambria" panose="02040503050406030204" pitchFamily="18" charset="0"/>
              <a:ea typeface="Cambria" panose="02040503050406030204" pitchFamily="18" charset="0"/>
            </a:endParaRPr>
          </a:p>
        </p:txBody>
      </p:sp>
      <p:sp>
        <p:nvSpPr>
          <p:cNvPr id="15" name="矩形: 圆角 293">
            <a:extLst>
              <a:ext uri="{FF2B5EF4-FFF2-40B4-BE49-F238E27FC236}">
                <a16:creationId xmlns:a16="http://schemas.microsoft.com/office/drawing/2014/main" id="{9B4F984A-B857-4170-7908-3EDCB3C0300A}"/>
              </a:ext>
            </a:extLst>
          </p:cNvPr>
          <p:cNvSpPr/>
          <p:nvPr/>
        </p:nvSpPr>
        <p:spPr>
          <a:xfrm>
            <a:off x="1123645" y="1907247"/>
            <a:ext cx="3995090" cy="707887"/>
          </a:xfrm>
          <a:prstGeom prst="roundRect">
            <a:avLst>
              <a:gd name="adj" fmla="val 50000"/>
            </a:avLst>
          </a:prstGeom>
          <a:solidFill>
            <a:srgbClr val="F6949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4000" b="1" dirty="0">
                <a:solidFill>
                  <a:srgbClr val="002060"/>
                </a:solidFill>
                <a:latin typeface="Cambria" panose="02040503050406030204" pitchFamily="18" charset="0"/>
                <a:ea typeface="Cambria" panose="02040503050406030204" pitchFamily="18" charset="0"/>
                <a:sym typeface="inpin heiti" panose="00000500000000000000" pitchFamily="2" charset="-122"/>
              </a:rPr>
              <a:t>b. </a:t>
            </a:r>
            <a:r>
              <a:rPr lang="en-SG" sz="4000" b="1" dirty="0" err="1">
                <a:solidFill>
                  <a:srgbClr val="002060"/>
                </a:solidFill>
                <a:latin typeface="Cambria" panose="02040503050406030204" pitchFamily="18" charset="0"/>
                <a:ea typeface="Cambria" panose="02040503050406030204" pitchFamily="18" charset="0"/>
              </a:rPr>
              <a:t>Một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vi-VN" sz="4000" b="1" dirty="0">
                <a:solidFill>
                  <a:srgbClr val="002060"/>
                </a:solidFill>
                <a:latin typeface="Cambria" panose="02040503050406030204" pitchFamily="18" charset="0"/>
                <a:ea typeface="Cambria" panose="02040503050406030204" pitchFamily="18" charset="0"/>
              </a:rPr>
              <a:t> hỏi.</a:t>
            </a:r>
            <a:endParaRPr lang="en-SG" sz="4000" b="1"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3E6CE58-AE5F-8389-8924-7BE536D1C974}"/>
              </a:ext>
            </a:extLst>
          </p:cNvPr>
          <p:cNvSpPr txBox="1"/>
          <p:nvPr/>
        </p:nvSpPr>
        <p:spPr>
          <a:xfrm>
            <a:off x="368935" y="2656351"/>
            <a:ext cx="9255760" cy="707886"/>
          </a:xfrm>
          <a:prstGeom prst="rect">
            <a:avLst/>
          </a:prstGeom>
          <a:noFill/>
        </p:spPr>
        <p:txBody>
          <a:bodyPr wrap="square">
            <a:spAutoFit/>
          </a:bodyPr>
          <a:lstStyle/>
          <a:p>
            <a:r>
              <a:rPr lang="en-SG" sz="4000" b="1" i="0" dirty="0" err="1">
                <a:solidFill>
                  <a:srgbClr val="000000"/>
                </a:solidFill>
                <a:effectLst/>
                <a:latin typeface="Cambria" panose="02040503050406030204" pitchFamily="18" charset="0"/>
                <a:ea typeface="Cambria" panose="02040503050406030204" pitchFamily="18" charset="0"/>
              </a:rPr>
              <a:t>Cháu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có</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thấy</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đau</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răng</a:t>
            </a:r>
            <a:r>
              <a:rPr lang="en-SG" sz="4000" b="1" i="0" dirty="0">
                <a:solidFill>
                  <a:srgbClr val="000000"/>
                </a:solidFill>
                <a:effectLst/>
                <a:latin typeface="Cambria" panose="02040503050406030204" pitchFamily="18" charset="0"/>
                <a:ea typeface="Cambria" panose="02040503050406030204" pitchFamily="18" charset="0"/>
              </a:rPr>
              <a:t> </a:t>
            </a:r>
            <a:r>
              <a:rPr lang="en-SG" sz="4000" b="1" i="0" dirty="0" err="1">
                <a:solidFill>
                  <a:srgbClr val="000000"/>
                </a:solidFill>
                <a:effectLst/>
                <a:latin typeface="Cambria" panose="02040503050406030204" pitchFamily="18" charset="0"/>
                <a:ea typeface="Cambria" panose="02040503050406030204" pitchFamily="18" charset="0"/>
              </a:rPr>
              <a:t>không</a:t>
            </a:r>
            <a:r>
              <a:rPr lang="en-SG"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9E1C05E-C000-7398-F10D-4282EC0E1314}"/>
              </a:ext>
            </a:extLst>
          </p:cNvPr>
          <p:cNvSpPr txBox="1"/>
          <p:nvPr/>
        </p:nvSpPr>
        <p:spPr>
          <a:xfrm>
            <a:off x="368935" y="4311452"/>
            <a:ext cx="8024493" cy="707886"/>
          </a:xfrm>
          <a:prstGeom prst="rect">
            <a:avLst/>
          </a:prstGeom>
          <a:noFill/>
        </p:spPr>
        <p:txBody>
          <a:bodyPr wrap="square">
            <a:spAutoFit/>
          </a:bodyPr>
          <a:lstStyle/>
          <a:p>
            <a:r>
              <a:rPr lang="en-US" sz="4000" b="1" i="0" dirty="0" err="1">
                <a:solidFill>
                  <a:srgbClr val="000000"/>
                </a:solidFill>
                <a:effectLst/>
                <a:latin typeface="Cambria" panose="02040503050406030204" pitchFamily="18" charset="0"/>
                <a:ea typeface="Cambria" panose="02040503050406030204" pitchFamily="18" charset="0"/>
              </a:rPr>
              <a:t>Cháu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hãy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há</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miệng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thật</a:t>
            </a:r>
            <a:r>
              <a:rPr lang="en-US" sz="4000" b="1" i="0" dirty="0">
                <a:solidFill>
                  <a:srgbClr val="000000"/>
                </a:solidFill>
                <a:effectLst/>
                <a:latin typeface="Cambria" panose="02040503050406030204" pitchFamily="18" charset="0"/>
                <a:ea typeface="Cambria" panose="02040503050406030204" pitchFamily="18" charset="0"/>
              </a:rPr>
              <a:t> to </a:t>
            </a:r>
            <a:r>
              <a:rPr lang="en-US" sz="4000" b="1" i="0" dirty="0" err="1">
                <a:solidFill>
                  <a:srgbClr val="000000"/>
                </a:solidFill>
                <a:effectLst/>
                <a:latin typeface="Cambria" panose="02040503050406030204" pitchFamily="18" charset="0"/>
                <a:ea typeface="Cambria" panose="02040503050406030204" pitchFamily="18" charset="0"/>
              </a:rPr>
              <a:t>nhé</a:t>
            </a:r>
            <a:r>
              <a:rPr lang="en-US" sz="4000" b="1" i="0" dirty="0">
                <a:solidFill>
                  <a:srgbClr val="000000"/>
                </a:solidFill>
                <a:effectLst/>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471F299-8949-33CA-16B2-E9A5F05C18E1}"/>
              </a:ext>
            </a:extLst>
          </p:cNvPr>
          <p:cNvSpPr txBox="1"/>
          <p:nvPr/>
        </p:nvSpPr>
        <p:spPr>
          <a:xfrm>
            <a:off x="1123645" y="5876299"/>
            <a:ext cx="6096000" cy="630942"/>
          </a:xfrm>
          <a:prstGeom prst="rect">
            <a:avLst/>
          </a:prstGeom>
          <a:noFill/>
        </p:spPr>
        <p:txBody>
          <a:bodyPr wrap="square">
            <a:spAutoFit/>
          </a:bodyPr>
          <a:lstStyle/>
          <a:p>
            <a:r>
              <a:rPr lang="en-SG" sz="3500" b="1" i="0" dirty="0" err="1">
                <a:solidFill>
                  <a:srgbClr val="000000"/>
                </a:solidFill>
                <a:effectLst/>
                <a:latin typeface="Cambria" panose="02040503050406030204" pitchFamily="18" charset="0"/>
                <a:ea typeface="Cambria" panose="02040503050406030204" pitchFamily="18" charset="0"/>
              </a:rPr>
              <a:t>Ôi</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sâu</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răng</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thật</a:t>
            </a:r>
            <a:r>
              <a:rPr lang="en-SG" sz="3500" b="1" i="0" dirty="0">
                <a:solidFill>
                  <a:srgbClr val="000000"/>
                </a:solidFill>
                <a:effectLst/>
                <a:latin typeface="Cambria" panose="02040503050406030204" pitchFamily="18" charset="0"/>
                <a:ea typeface="Cambria" panose="02040503050406030204" pitchFamily="18" charset="0"/>
              </a:rPr>
              <a:t> </a:t>
            </a:r>
            <a:r>
              <a:rPr lang="en-SG" sz="3500" b="1" i="0" dirty="0" err="1">
                <a:solidFill>
                  <a:srgbClr val="000000"/>
                </a:solidFill>
                <a:effectLst/>
                <a:latin typeface="Cambria" panose="02040503050406030204" pitchFamily="18" charset="0"/>
                <a:ea typeface="Cambria" panose="02040503050406030204" pitchFamily="18" charset="0"/>
              </a:rPr>
              <a:t>rồi</a:t>
            </a:r>
            <a:r>
              <a:rPr lang="en-SG" sz="3500" b="1" i="0" dirty="0">
                <a:solidFill>
                  <a:srgbClr val="000000"/>
                </a:solidFill>
                <a:effectLst/>
                <a:latin typeface="Cambria" panose="02040503050406030204" pitchFamily="18" charset="0"/>
                <a:ea typeface="Cambria" panose="02040503050406030204" pitchFamily="18" charset="0"/>
              </a:rPr>
              <a:t>! </a:t>
            </a:r>
            <a:endParaRPr lang="en-SG" sz="3500" b="1" dirty="0">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49AB8390-FAAC-9269-BAD0-C3EFC96B79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729950" y="3493764"/>
            <a:ext cx="4277170" cy="3016271"/>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9"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4E6E1-52FF-3973-B380-7D49A0364134}"/>
              </a:ext>
            </a:extLst>
          </p:cNvPr>
          <p:cNvPicPr>
            <a:picLocks noChangeAspect="1"/>
          </p:cNvPicPr>
          <p:nvPr/>
        </p:nvPicPr>
        <p:blipFill>
          <a:blip r:embed="rId2"/>
          <a:stretch>
            <a:fillRect/>
          </a:stretch>
        </p:blipFill>
        <p:spPr>
          <a:xfrm>
            <a:off x="1984629" y="446249"/>
            <a:ext cx="7321931" cy="2883658"/>
          </a:xfrm>
          <a:prstGeom prst="rect">
            <a:avLst/>
          </a:prstGeom>
        </p:spPr>
      </p:pic>
      <p:sp>
        <p:nvSpPr>
          <p:cNvPr id="4" name="矩形 29">
            <a:extLst>
              <a:ext uri="{FF2B5EF4-FFF2-40B4-BE49-F238E27FC236}">
                <a16:creationId xmlns:a16="http://schemas.microsoft.com/office/drawing/2014/main" id="{BD988B6F-4EB5-58BF-1CD6-74BDD40C9437}"/>
              </a:ext>
            </a:extLst>
          </p:cNvPr>
          <p:cNvSpPr/>
          <p:nvPr/>
        </p:nvSpPr>
        <p:spPr>
          <a:xfrm>
            <a:off x="2722880" y="3329907"/>
            <a:ext cx="6512560" cy="1529080"/>
          </a:xfrm>
          <a:prstGeom prst="roundRect">
            <a:avLst/>
          </a:prstGeom>
          <a:solidFill>
            <a:schemeClr val="bg2">
              <a:lumMod val="9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endParaRPr lang="en-US" sz="3500" b="1" dirty="0">
              <a:solidFill>
                <a:schemeClr val="tx1"/>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4201766-DA38-701E-E072-962B454F0A6A}"/>
              </a:ext>
            </a:extLst>
          </p:cNvPr>
          <p:cNvSpPr txBox="1"/>
          <p:nvPr/>
        </p:nvSpPr>
        <p:spPr>
          <a:xfrm>
            <a:off x="2834640" y="3230814"/>
            <a:ext cx="6583680" cy="1628173"/>
          </a:xfrm>
          <a:prstGeom prst="rect">
            <a:avLst/>
          </a:prstGeom>
          <a:noFill/>
        </p:spPr>
        <p:txBody>
          <a:bodyPr wrap="square" rtlCol="0">
            <a:spAutoFit/>
          </a:bodyPr>
          <a:lstStyle/>
          <a:p>
            <a:pPr algn="ctr"/>
            <a:r>
              <a:rPr lang="vi-VN" sz="5000" b="1" dirty="0">
                <a:solidFill>
                  <a:srgbClr val="000000"/>
                </a:solidFill>
                <a:latin typeface="Cambria" panose="02040503050406030204" pitchFamily="18" charset="0"/>
                <a:ea typeface="Cambria" panose="02040503050406030204" pitchFamily="18" charset="0"/>
              </a:rPr>
              <a:t>Sử dụng câu phù hợp để viết bài câu.</a:t>
            </a:r>
            <a:endParaRPr lang="en-SG"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66665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descr="26">
            <a:extLst>
              <a:ext uri="{FF2B5EF4-FFF2-40B4-BE49-F238E27FC236}">
                <a16:creationId xmlns:a16="http://schemas.microsoft.com/office/drawing/2014/main" id="{F0471611-3562-6FB9-164E-8B2456671754}"/>
              </a:ext>
            </a:extLst>
          </p:cNvPr>
          <p:cNvPicPr>
            <a:picLocks noChangeAspect="1"/>
          </p:cNvPicPr>
          <p:nvPr/>
        </p:nvPicPr>
        <p:blipFill>
          <a:blip r:embed="rId2"/>
          <a:srcRect t="51029" b="-206"/>
          <a:stretch>
            <a:fillRect/>
          </a:stretch>
        </p:blipFill>
        <p:spPr>
          <a:xfrm>
            <a:off x="0" y="5401310"/>
            <a:ext cx="12192000" cy="1496060"/>
          </a:xfrm>
          <a:prstGeom prst="rect">
            <a:avLst/>
          </a:prstGeom>
        </p:spPr>
      </p:pic>
      <p:grpSp>
        <p:nvGrpSpPr>
          <p:cNvPr id="4" name="组合 11">
            <a:extLst>
              <a:ext uri="{FF2B5EF4-FFF2-40B4-BE49-F238E27FC236}">
                <a16:creationId xmlns:a16="http://schemas.microsoft.com/office/drawing/2014/main" id="{325BEA7B-69C8-FF86-AB1A-F2E536961922}"/>
              </a:ext>
            </a:extLst>
          </p:cNvPr>
          <p:cNvGrpSpPr/>
          <p:nvPr/>
        </p:nvGrpSpPr>
        <p:grpSpPr>
          <a:xfrm>
            <a:off x="-1270" y="4959117"/>
            <a:ext cx="12192832" cy="1938253"/>
            <a:chOff x="0" y="8532"/>
            <a:chExt cx="14658" cy="2330"/>
          </a:xfrm>
        </p:grpSpPr>
        <p:pic>
          <p:nvPicPr>
            <p:cNvPr id="5" name="图片 9" descr="15 (20)">
              <a:extLst>
                <a:ext uri="{FF2B5EF4-FFF2-40B4-BE49-F238E27FC236}">
                  <a16:creationId xmlns:a16="http://schemas.microsoft.com/office/drawing/2014/main" id="{A368B97E-293C-4C30-0549-71C08B218F75}"/>
                </a:ext>
              </a:extLst>
            </p:cNvPr>
            <p:cNvPicPr>
              <a:picLocks noChangeAspect="1"/>
            </p:cNvPicPr>
            <p:nvPr/>
          </p:nvPicPr>
          <p:blipFill>
            <a:blip r:embed="rId3"/>
            <a:srcRect t="33246"/>
            <a:stretch>
              <a:fillRect/>
            </a:stretch>
          </p:blipFill>
          <p:spPr>
            <a:xfrm>
              <a:off x="0" y="8532"/>
              <a:ext cx="7329" cy="2330"/>
            </a:xfrm>
            <a:prstGeom prst="rect">
              <a:avLst/>
            </a:prstGeom>
          </p:spPr>
        </p:pic>
        <p:pic>
          <p:nvPicPr>
            <p:cNvPr id="6" name="图片 10" descr="15 (20)">
              <a:extLst>
                <a:ext uri="{FF2B5EF4-FFF2-40B4-BE49-F238E27FC236}">
                  <a16:creationId xmlns:a16="http://schemas.microsoft.com/office/drawing/2014/main" id="{3090FE6B-E475-843C-450E-15ACC7E5BFDC}"/>
                </a:ext>
              </a:extLst>
            </p:cNvPr>
            <p:cNvPicPr>
              <a:picLocks noChangeAspect="1"/>
            </p:cNvPicPr>
            <p:nvPr/>
          </p:nvPicPr>
          <p:blipFill>
            <a:blip r:embed="rId3"/>
            <a:srcRect t="36199"/>
            <a:stretch>
              <a:fillRect/>
            </a:stretch>
          </p:blipFill>
          <p:spPr>
            <a:xfrm flipH="1">
              <a:off x="7329" y="8635"/>
              <a:ext cx="7329" cy="2227"/>
            </a:xfrm>
            <a:prstGeom prst="rect">
              <a:avLst/>
            </a:prstGeom>
          </p:spPr>
        </p:pic>
      </p:grpSp>
      <p:pic>
        <p:nvPicPr>
          <p:cNvPr id="7" name="图片 16" descr="千库网_春季春天黄色花朵植物边框_元素编号13605847">
            <a:extLst>
              <a:ext uri="{FF2B5EF4-FFF2-40B4-BE49-F238E27FC236}">
                <a16:creationId xmlns:a16="http://schemas.microsoft.com/office/drawing/2014/main" id="{D569EE65-050D-328B-B355-4F98CCA83428}"/>
              </a:ext>
            </a:extLst>
          </p:cNvPr>
          <p:cNvPicPr>
            <a:picLocks noChangeAspect="1"/>
          </p:cNvPicPr>
          <p:nvPr/>
        </p:nvPicPr>
        <p:blipFill>
          <a:blip r:embed="rId4"/>
          <a:srcRect t="10365" r="38698"/>
          <a:stretch>
            <a:fillRect/>
          </a:stretch>
        </p:blipFill>
        <p:spPr>
          <a:xfrm>
            <a:off x="-1270" y="123190"/>
            <a:ext cx="3736975" cy="5464175"/>
          </a:xfrm>
          <a:prstGeom prst="rect">
            <a:avLst/>
          </a:prstGeom>
        </p:spPr>
      </p:pic>
      <p:pic>
        <p:nvPicPr>
          <p:cNvPr id="8" name="图片 6" descr="_3_1_13394327">
            <a:extLst>
              <a:ext uri="{FF2B5EF4-FFF2-40B4-BE49-F238E27FC236}">
                <a16:creationId xmlns:a16="http://schemas.microsoft.com/office/drawing/2014/main" id="{CB1699A3-DCAE-275D-A1DF-5432C817CB56}"/>
              </a:ext>
            </a:extLst>
          </p:cNvPr>
          <p:cNvPicPr>
            <a:picLocks noChangeAspect="1"/>
          </p:cNvPicPr>
          <p:nvPr/>
        </p:nvPicPr>
        <p:blipFill>
          <a:blip r:embed="rId5"/>
          <a:stretch>
            <a:fillRect/>
          </a:stretch>
        </p:blipFill>
        <p:spPr>
          <a:xfrm>
            <a:off x="-1270" y="1599565"/>
            <a:ext cx="4765040" cy="5092065"/>
          </a:xfrm>
          <a:prstGeom prst="rect">
            <a:avLst/>
          </a:prstGeom>
        </p:spPr>
      </p:pic>
      <p:sp>
        <p:nvSpPr>
          <p:cNvPr id="9" name="圆角矩形 17">
            <a:extLst>
              <a:ext uri="{FF2B5EF4-FFF2-40B4-BE49-F238E27FC236}">
                <a16:creationId xmlns:a16="http://schemas.microsoft.com/office/drawing/2014/main" id="{4832FD89-F965-F9FC-A000-983CC042DB94}"/>
              </a:ext>
            </a:extLst>
          </p:cNvPr>
          <p:cNvSpPr/>
          <p:nvPr/>
        </p:nvSpPr>
        <p:spPr>
          <a:xfrm>
            <a:off x="4663440" y="641110"/>
            <a:ext cx="7142480" cy="4455159"/>
          </a:xfrm>
          <a:prstGeom prst="roundRect">
            <a:avLst/>
          </a:prstGeom>
          <a:no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文本框 15">
            <a:extLst>
              <a:ext uri="{FF2B5EF4-FFF2-40B4-BE49-F238E27FC236}">
                <a16:creationId xmlns:a16="http://schemas.microsoft.com/office/drawing/2014/main" id="{AB9AA550-1408-7DF7-579D-8E567A8BD8CD}"/>
              </a:ext>
            </a:extLst>
          </p:cNvPr>
          <p:cNvSpPr txBox="1"/>
          <p:nvPr/>
        </p:nvSpPr>
        <p:spPr>
          <a:xfrm>
            <a:off x="6026274" y="295059"/>
            <a:ext cx="4761240" cy="646331"/>
          </a:xfrm>
          <a:prstGeom prst="rect">
            <a:avLst/>
          </a:prstGeom>
          <a:solidFill>
            <a:srgbClr val="35857F"/>
          </a:solidFill>
          <a:ln>
            <a:solidFill>
              <a:schemeClr val="bg1"/>
            </a:solidFill>
          </a:ln>
          <a:effectLst>
            <a:outerShdw blurRad="63500" sx="102000" sy="102000" algn="ctr"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Hoạt</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động</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trải</a:t>
            </a:r>
            <a:r>
              <a:rPr kumimoji="0" lang="en-US" altLang="zh-CN" sz="3600" b="0" i="0" u="none" strike="noStrike" kern="1200" cap="none" spc="0" normalizeH="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 </a:t>
            </a:r>
            <a:r>
              <a:rPr kumimoji="0" lang="en-US" altLang="zh-CN" sz="3600" b="0" i="0" u="none" strike="noStrike" kern="1200" cap="none" spc="0" normalizeH="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rPr>
              <a:t>nghiệm</a:t>
            </a:r>
            <a:endParaRPr kumimoji="0"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endParaRPr>
          </a:p>
        </p:txBody>
      </p:sp>
      <p:pic>
        <p:nvPicPr>
          <p:cNvPr id="11" name="Picture 10">
            <a:extLst>
              <a:ext uri="{FF2B5EF4-FFF2-40B4-BE49-F238E27FC236}">
                <a16:creationId xmlns:a16="http://schemas.microsoft.com/office/drawing/2014/main" id="{BA43C92E-CC48-24AB-28FF-59EC04E22B93}"/>
              </a:ext>
            </a:extLst>
          </p:cNvPr>
          <p:cNvPicPr>
            <a:picLocks noChangeAspect="1"/>
          </p:cNvPicPr>
          <p:nvPr/>
        </p:nvPicPr>
        <p:blipFill>
          <a:blip r:embed="rId6"/>
          <a:stretch>
            <a:fillRect/>
          </a:stretch>
        </p:blipFill>
        <p:spPr>
          <a:xfrm>
            <a:off x="4110378" y="704421"/>
            <a:ext cx="8248603" cy="4328535"/>
          </a:xfrm>
          <a:prstGeom prst="rect">
            <a:avLst/>
          </a:prstGeom>
        </p:spPr>
      </p:pic>
    </p:spTree>
    <p:extLst>
      <p:ext uri="{BB962C8B-B14F-4D97-AF65-F5344CB8AC3E}">
        <p14:creationId xmlns:p14="http://schemas.microsoft.com/office/powerpoint/2010/main" val="30901271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amp;động tác khởi động tiết học, tạo hứng thú cho học sinh">
            <a:hlinkClick r:id="" action="ppaction://media"/>
            <a:extLst>
              <a:ext uri="{FF2B5EF4-FFF2-40B4-BE49-F238E27FC236}">
                <a16:creationId xmlns:a16="http://schemas.microsoft.com/office/drawing/2014/main" id="{AE1EC88A-4762-B8C6-81F3-2203F9150D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404" y="148477"/>
            <a:ext cx="11673192" cy="6561045"/>
          </a:xfrm>
          <a:prstGeom prst="rect">
            <a:avLst/>
          </a:prstGeom>
        </p:spPr>
      </p:pic>
    </p:spTree>
    <p:extLst>
      <p:ext uri="{BB962C8B-B14F-4D97-AF65-F5344CB8AC3E}">
        <p14:creationId xmlns:p14="http://schemas.microsoft.com/office/powerpoint/2010/main" val="23501094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9CF51-C57A-E60B-042F-FAA93471BD78}"/>
              </a:ext>
            </a:extLst>
          </p:cNvPr>
          <p:cNvPicPr>
            <a:picLocks noChangeAspect="1"/>
          </p:cNvPicPr>
          <p:nvPr/>
        </p:nvPicPr>
        <p:blipFill>
          <a:blip r:embed="rId3"/>
          <a:stretch>
            <a:fillRect/>
          </a:stretch>
        </p:blipFill>
        <p:spPr>
          <a:xfrm>
            <a:off x="644215" y="1074899"/>
            <a:ext cx="8138865" cy="4901609"/>
          </a:xfrm>
          <a:prstGeom prst="rect">
            <a:avLst/>
          </a:prstGeom>
        </p:spPr>
      </p:pic>
      <p:pic>
        <p:nvPicPr>
          <p:cNvPr id="3" name="Picture 2">
            <a:extLst>
              <a:ext uri="{FF2B5EF4-FFF2-40B4-BE49-F238E27FC236}">
                <a16:creationId xmlns:a16="http://schemas.microsoft.com/office/drawing/2014/main" id="{BF6DB8AB-29AC-AD5D-2FA0-A0582019A382}"/>
              </a:ext>
            </a:extLst>
          </p:cNvPr>
          <p:cNvPicPr>
            <a:picLocks noChangeAspect="1"/>
          </p:cNvPicPr>
          <p:nvPr/>
        </p:nvPicPr>
        <p:blipFill>
          <a:blip r:embed="rId4"/>
          <a:stretch>
            <a:fillRect/>
          </a:stretch>
        </p:blipFill>
        <p:spPr>
          <a:xfrm>
            <a:off x="8582913" y="1074899"/>
            <a:ext cx="1523956" cy="1508868"/>
          </a:xfrm>
          <a:prstGeom prst="rect">
            <a:avLst/>
          </a:prstGeom>
        </p:spPr>
      </p:pic>
      <p:pic>
        <p:nvPicPr>
          <p:cNvPr id="18" name="Picture 17">
            <a:extLst>
              <a:ext uri="{FF2B5EF4-FFF2-40B4-BE49-F238E27FC236}">
                <a16:creationId xmlns:a16="http://schemas.microsoft.com/office/drawing/2014/main" id="{7F8FBB94-95FC-C058-842E-DFD27CF0DD01}"/>
              </a:ext>
            </a:extLst>
          </p:cNvPr>
          <p:cNvPicPr>
            <a:picLocks noChangeAspect="1"/>
          </p:cNvPicPr>
          <p:nvPr/>
        </p:nvPicPr>
        <p:blipFill>
          <a:blip r:embed="rId5"/>
          <a:stretch>
            <a:fillRect/>
          </a:stretch>
        </p:blipFill>
        <p:spPr>
          <a:xfrm>
            <a:off x="3614588" y="2431619"/>
            <a:ext cx="4386172" cy="265911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2EF2D-40C6-4750-08A1-6B589279E863}"/>
              </a:ext>
            </a:extLst>
          </p:cNvPr>
          <p:cNvPicPr>
            <a:picLocks noChangeAspect="1"/>
          </p:cNvPicPr>
          <p:nvPr/>
        </p:nvPicPr>
        <p:blipFill>
          <a:blip r:embed="rId3"/>
          <a:stretch>
            <a:fillRect/>
          </a:stretch>
        </p:blipFill>
        <p:spPr>
          <a:xfrm>
            <a:off x="1862709" y="1411466"/>
            <a:ext cx="7321931" cy="275563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1270535" y="625240"/>
            <a:ext cx="8816742"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algn="ctr" rtl="0"/>
            <a:r>
              <a:rPr lang="vi-VN" sz="4000" b="1" i="0" dirty="0">
                <a:solidFill>
                  <a:srgbClr val="C00000"/>
                </a:solidFill>
                <a:effectLst/>
                <a:latin typeface="Cambria" panose="02040503050406030204" pitchFamily="18" charset="0"/>
                <a:ea typeface="Cambria" panose="02040503050406030204" pitchFamily="18" charset="0"/>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algn="just" rtl="0"/>
            <a:r>
              <a:rPr lang="vi-VN" sz="3500" b="1" i="0" dirty="0">
                <a:solidFill>
                  <a:srgbClr val="000000"/>
                </a:solidFill>
                <a:effectLst/>
                <a:latin typeface="Cambria" panose="02040503050406030204" pitchFamily="18" charset="0"/>
                <a:ea typeface="Cambria" panose="02040503050406030204" pitchFamily="18" charset="0"/>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chuyện?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7"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96BBA2-50CD-12C2-F9CD-377C43F1E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70" y="1068405"/>
            <a:ext cx="9124290" cy="5635592"/>
          </a:xfrm>
          <a:prstGeom prst="rect">
            <a:avLst/>
          </a:prstGeom>
        </p:spPr>
      </p:pic>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29">
            <a:extLst>
              <a:ext uri="{FF2B5EF4-FFF2-40B4-BE49-F238E27FC236}">
                <a16:creationId xmlns:a16="http://schemas.microsoft.com/office/drawing/2014/main" id="{CD52EE99-EB7F-42DB-A712-1A309202EB49}"/>
              </a:ext>
            </a:extLst>
          </p:cNvPr>
          <p:cNvSpPr/>
          <p:nvPr/>
        </p:nvSpPr>
        <p:spPr>
          <a:xfrm>
            <a:off x="942304" y="625240"/>
            <a:ext cx="10203215" cy="1340888"/>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D8FF5BF-4E11-9FDB-F87D-3E2264D57CB9}"/>
              </a:ext>
            </a:extLst>
          </p:cNvPr>
          <p:cNvSpPr txBox="1"/>
          <p:nvPr/>
        </p:nvSpPr>
        <p:spPr>
          <a:xfrm>
            <a:off x="1451608" y="636537"/>
            <a:ext cx="82092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 Đoạn văn dưới đây có mấy câu? Nhờ đâu em biết như vậy?</a:t>
            </a:r>
          </a:p>
        </p:txBody>
      </p:sp>
      <p:sp>
        <p:nvSpPr>
          <p:cNvPr id="7" name="圆角矩形 17">
            <a:extLst>
              <a:ext uri="{FF2B5EF4-FFF2-40B4-BE49-F238E27FC236}">
                <a16:creationId xmlns:a16="http://schemas.microsoft.com/office/drawing/2014/main" id="{326FC005-F364-9192-F6DF-FF8D2ACF2DB3}"/>
              </a:ext>
            </a:extLst>
          </p:cNvPr>
          <p:cNvSpPr/>
          <p:nvPr/>
        </p:nvSpPr>
        <p:spPr>
          <a:xfrm>
            <a:off x="619760" y="2110188"/>
            <a:ext cx="9041128" cy="474781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a:ea typeface="思源黑体 CN Bold" panose="020B0800000000000000"/>
              <a:cs typeface="+mn-cs"/>
            </a:endParaRPr>
          </a:p>
        </p:txBody>
      </p:sp>
      <p:sp>
        <p:nvSpPr>
          <p:cNvPr id="10" name="TextBox 9">
            <a:extLst>
              <a:ext uri="{FF2B5EF4-FFF2-40B4-BE49-F238E27FC236}">
                <a16:creationId xmlns:a16="http://schemas.microsoft.com/office/drawing/2014/main" id="{1DDF1659-4B89-BBC4-6668-70F219BA05EC}"/>
              </a:ext>
            </a:extLst>
          </p:cNvPr>
          <p:cNvSpPr txBox="1"/>
          <p:nvPr/>
        </p:nvSpPr>
        <p:spPr>
          <a:xfrm>
            <a:off x="921984" y="2220070"/>
            <a:ext cx="8465855"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em tôi ở cùng bà nội từ bé. Những đêm hè, bà thường trải chiếu ở giữa sân gạch. Bà ngồi đó xem chúng tôi chạy nhảy, nô đùa đủ trò. Ba biết nhiều câu chuyện cổ tích. Chúng tôi đã thuộc lòng những câu chuyện bà kể. Chẳng hiểu vì sao chúng tôi vẫn thấy hảo hức mỗi lần được nghe bà kể </a:t>
            </a:r>
            <a:r>
              <a:rPr kumimoji="0" lang="vi-VN" sz="3500" b="1"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chuyện</a:t>
            </a:r>
            <a:r>
              <a:rPr kumimoji="0" lang="en-US" sz="3500" b="1"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3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p:txBody>
      </p:sp>
      <p:sp>
        <p:nvSpPr>
          <p:cNvPr id="2" name="TextBox 1">
            <a:extLst>
              <a:ext uri="{FF2B5EF4-FFF2-40B4-BE49-F238E27FC236}">
                <a16:creationId xmlns:a16="http://schemas.microsoft.com/office/drawing/2014/main" id="{8E01BEDD-48E0-43FD-2CBA-1CDCAB830F4B}"/>
              </a:ext>
            </a:extLst>
          </p:cNvPr>
          <p:cNvSpPr txBox="1"/>
          <p:nvPr/>
        </p:nvSpPr>
        <p:spPr>
          <a:xfrm>
            <a:off x="5640404" y="2983831"/>
            <a:ext cx="914400" cy="914400"/>
          </a:xfrm>
          <a:prstGeom prst="rect">
            <a:avLst/>
          </a:prstGeom>
          <a:noFill/>
        </p:spPr>
        <p:txBody>
          <a:bodyPr wrap="square" rtlCol="0">
            <a:spAutoFit/>
          </a:bodyPr>
          <a:lstStyle/>
          <a:p>
            <a:endParaRPr lang="en-SG" dirty="0"/>
          </a:p>
        </p:txBody>
      </p:sp>
      <p:sp>
        <p:nvSpPr>
          <p:cNvPr id="4" name="TextBox 3">
            <a:extLst>
              <a:ext uri="{FF2B5EF4-FFF2-40B4-BE49-F238E27FC236}">
                <a16:creationId xmlns:a16="http://schemas.microsoft.com/office/drawing/2014/main" id="{4C85C704-0DF2-A815-9C2C-9C6AB89A6DFB}"/>
              </a:ext>
            </a:extLst>
          </p:cNvPr>
          <p:cNvSpPr txBox="1"/>
          <p:nvPr/>
        </p:nvSpPr>
        <p:spPr>
          <a:xfrm>
            <a:off x="7680960" y="222007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5" name="Oval 4">
            <a:extLst>
              <a:ext uri="{FF2B5EF4-FFF2-40B4-BE49-F238E27FC236}">
                <a16:creationId xmlns:a16="http://schemas.microsoft.com/office/drawing/2014/main" id="{0B947DF1-654C-0D83-742B-103EC1152DB4}"/>
              </a:ext>
            </a:extLst>
          </p:cNvPr>
          <p:cNvSpPr/>
          <p:nvPr/>
        </p:nvSpPr>
        <p:spPr>
          <a:xfrm>
            <a:off x="481211" y="2220070"/>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1</a:t>
            </a:r>
            <a:endParaRPr lang="en-SG"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AAE0AEA-F7E5-60CF-3D81-A1CCF568A75D}"/>
              </a:ext>
            </a:extLst>
          </p:cNvPr>
          <p:cNvSpPr txBox="1"/>
          <p:nvPr/>
        </p:nvSpPr>
        <p:spPr>
          <a:xfrm>
            <a:off x="1931518" y="3308862"/>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4B825662-7178-54E0-59F2-40CF0AF9FB94}"/>
              </a:ext>
            </a:extLst>
          </p:cNvPr>
          <p:cNvSpPr/>
          <p:nvPr/>
        </p:nvSpPr>
        <p:spPr>
          <a:xfrm>
            <a:off x="7907613" y="1983345"/>
            <a:ext cx="461093" cy="3980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2</a:t>
            </a:r>
            <a:endParaRPr lang="en-SG"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DC98F1D-D218-7955-F134-AB695ADEF34B}"/>
              </a:ext>
            </a:extLst>
          </p:cNvPr>
          <p:cNvSpPr txBox="1"/>
          <p:nvPr/>
        </p:nvSpPr>
        <p:spPr>
          <a:xfrm>
            <a:off x="3986972" y="4348987"/>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2" name="Oval 11">
            <a:extLst>
              <a:ext uri="{FF2B5EF4-FFF2-40B4-BE49-F238E27FC236}">
                <a16:creationId xmlns:a16="http://schemas.microsoft.com/office/drawing/2014/main" id="{1C48E472-CB93-8340-80AA-CDDF591B75EF}"/>
              </a:ext>
            </a:extLst>
          </p:cNvPr>
          <p:cNvSpPr/>
          <p:nvPr/>
        </p:nvSpPr>
        <p:spPr>
          <a:xfrm>
            <a:off x="2175437" y="3308862"/>
            <a:ext cx="346050" cy="24017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3</a:t>
            </a:r>
            <a:endParaRPr lang="en-SG"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2413BC6-902F-E88A-DCC2-5D89C471C3AA}"/>
              </a:ext>
            </a:extLst>
          </p:cNvPr>
          <p:cNvSpPr txBox="1"/>
          <p:nvPr/>
        </p:nvSpPr>
        <p:spPr>
          <a:xfrm>
            <a:off x="6180591" y="4902985"/>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4" name="Oval 13">
            <a:extLst>
              <a:ext uri="{FF2B5EF4-FFF2-40B4-BE49-F238E27FC236}">
                <a16:creationId xmlns:a16="http://schemas.microsoft.com/office/drawing/2014/main" id="{7813A11F-4D8E-9F24-677B-2B00668BBF4A}"/>
              </a:ext>
            </a:extLst>
          </p:cNvPr>
          <p:cNvSpPr/>
          <p:nvPr/>
        </p:nvSpPr>
        <p:spPr>
          <a:xfrm>
            <a:off x="5405856" y="3763478"/>
            <a:ext cx="369302" cy="27881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4</a:t>
            </a:r>
            <a:endParaRPr lang="en-SG"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D4A02BA-076A-6A12-27D4-0EFF22CAFACD}"/>
              </a:ext>
            </a:extLst>
          </p:cNvPr>
          <p:cNvSpPr txBox="1"/>
          <p:nvPr/>
        </p:nvSpPr>
        <p:spPr>
          <a:xfrm>
            <a:off x="5266191" y="3836984"/>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EE2BC6E-A752-E7A0-E1D2-C382D228E3CC}"/>
              </a:ext>
            </a:extLst>
          </p:cNvPr>
          <p:cNvSpPr txBox="1"/>
          <p:nvPr/>
        </p:nvSpPr>
        <p:spPr>
          <a:xfrm>
            <a:off x="6097604" y="5959360"/>
            <a:ext cx="914400" cy="553998"/>
          </a:xfrm>
          <a:prstGeom prst="rect">
            <a:avLst/>
          </a:prstGeom>
          <a:noFill/>
        </p:spPr>
        <p:txBody>
          <a:bodyPr wrap="square" rtlCol="0">
            <a:spAutoFit/>
          </a:bodyPr>
          <a:lstStyle/>
          <a:p>
            <a:r>
              <a:rPr lang="vi-VN" sz="3000" b="1" dirty="0">
                <a:solidFill>
                  <a:srgbClr val="FF0000"/>
                </a:solidFill>
                <a:latin typeface="Cambria" panose="02040503050406030204" pitchFamily="18" charset="0"/>
                <a:ea typeface="Cambria" panose="02040503050406030204" pitchFamily="18" charset="0"/>
              </a:rPr>
              <a:t>/</a:t>
            </a:r>
            <a:endParaRPr lang="en-SG" sz="3000" b="1" dirty="0">
              <a:solidFill>
                <a:srgbClr val="FF0000"/>
              </a:solidFill>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66875AC6-317A-8D82-A238-336990158D41}"/>
              </a:ext>
            </a:extLst>
          </p:cNvPr>
          <p:cNvSpPr/>
          <p:nvPr/>
        </p:nvSpPr>
        <p:spPr>
          <a:xfrm>
            <a:off x="4175124" y="4241354"/>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5</a:t>
            </a:r>
            <a:endParaRPr lang="en-SG" b="1" dirty="0">
              <a:latin typeface="Cambria" panose="02040503050406030204" pitchFamily="18" charset="0"/>
              <a:ea typeface="Cambria" panose="02040503050406030204" pitchFamily="18" charset="0"/>
            </a:endParaRPr>
          </a:p>
        </p:txBody>
      </p:sp>
      <p:sp>
        <p:nvSpPr>
          <p:cNvPr id="18" name="Oval 17">
            <a:extLst>
              <a:ext uri="{FF2B5EF4-FFF2-40B4-BE49-F238E27FC236}">
                <a16:creationId xmlns:a16="http://schemas.microsoft.com/office/drawing/2014/main" id="{36C35F96-255D-4804-BB64-DE07F88B8F5C}"/>
              </a:ext>
            </a:extLst>
          </p:cNvPr>
          <p:cNvSpPr/>
          <p:nvPr/>
        </p:nvSpPr>
        <p:spPr>
          <a:xfrm>
            <a:off x="6375616" y="4795068"/>
            <a:ext cx="358375" cy="29925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Cambria" panose="02040503050406030204" pitchFamily="18" charset="0"/>
                <a:ea typeface="Cambria" panose="02040503050406030204" pitchFamily="18" charset="0"/>
              </a:rPr>
              <a:t>6</a:t>
            </a:r>
            <a:endParaRPr lang="en-SG"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4411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animBg="1"/>
      <p:bldP spid="9" grpId="0"/>
      <p:bldP spid="12" grpId="0" animBg="1"/>
      <p:bldP spid="13" grpId="0"/>
      <p:bldP spid="14" grpId="0" animBg="1"/>
      <p:bldP spid="15" grpId="0"/>
      <p:bldP spid="16" grpId="0"/>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7">
            <a:extLst>
              <a:ext uri="{FF2B5EF4-FFF2-40B4-BE49-F238E27FC236}">
                <a16:creationId xmlns:a16="http://schemas.microsoft.com/office/drawing/2014/main" id="{E7B46794-4CCE-8315-8796-45328FF18C93}"/>
              </a:ext>
            </a:extLst>
          </p:cNvPr>
          <p:cNvSpPr/>
          <p:nvPr/>
        </p:nvSpPr>
        <p:spPr>
          <a:xfrm>
            <a:off x="2223270" y="2242686"/>
            <a:ext cx="7745460" cy="437537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2" name="TextBox 11">
            <a:extLst>
              <a:ext uri="{FF2B5EF4-FFF2-40B4-BE49-F238E27FC236}">
                <a16:creationId xmlns:a16="http://schemas.microsoft.com/office/drawing/2014/main" id="{6F0B0FC8-9F41-E0F4-BB37-6B8FF2185D2A}"/>
              </a:ext>
            </a:extLst>
          </p:cNvPr>
          <p:cNvSpPr txBox="1"/>
          <p:nvPr/>
        </p:nvSpPr>
        <p:spPr>
          <a:xfrm>
            <a:off x="3211796" y="2242686"/>
            <a:ext cx="6756934" cy="4093428"/>
          </a:xfrm>
          <a:prstGeom prst="rect">
            <a:avLst/>
          </a:prstGeom>
          <a:noFill/>
        </p:spPr>
        <p:txBody>
          <a:bodyPr wrap="square">
            <a:spAutoFit/>
          </a:bodyPr>
          <a:lstStyle/>
          <a:p>
            <a:pPr algn="ctr"/>
            <a:r>
              <a:rPr lang="vi-VN" sz="4500" b="1" i="0" dirty="0">
                <a:solidFill>
                  <a:srgbClr val="002060"/>
                </a:solidFill>
                <a:effectLst/>
                <a:latin typeface="Cambria" panose="02040503050406030204" pitchFamily="18" charset="0"/>
                <a:ea typeface="Cambria" panose="02040503050406030204" pitchFamily="18" charset="0"/>
              </a:rPr>
              <a:t>Nhờ có các chữ cái đầu viết hoa và các dấu câu: dấu </a:t>
            </a:r>
            <a:r>
              <a:rPr lang="vi-VN" sz="4500" b="1" i="0" dirty="0" smtClean="0">
                <a:solidFill>
                  <a:srgbClr val="002060"/>
                </a:solidFill>
                <a:effectLst/>
                <a:latin typeface="Cambria" panose="02040503050406030204" pitchFamily="18" charset="0"/>
                <a:ea typeface="Cambria" panose="02040503050406030204" pitchFamily="18" charset="0"/>
              </a:rPr>
              <a:t>chấm</a:t>
            </a:r>
            <a:r>
              <a:rPr lang="en-US" sz="4500" b="1" i="0" dirty="0" smtClean="0">
                <a:solidFill>
                  <a:srgbClr val="002060"/>
                </a:solidFill>
                <a:effectLst/>
                <a:latin typeface="Cambria" panose="02040503050406030204" pitchFamily="18" charset="0"/>
                <a:ea typeface="Cambria" panose="02040503050406030204" pitchFamily="18" charset="0"/>
              </a:rPr>
              <a:t> </a:t>
            </a:r>
            <a:r>
              <a:rPr lang="vi-VN" sz="4500" b="1" i="0" dirty="0" smtClean="0">
                <a:solidFill>
                  <a:srgbClr val="002060"/>
                </a:solidFill>
                <a:effectLst/>
                <a:latin typeface="Cambria" panose="02040503050406030204" pitchFamily="18" charset="0"/>
                <a:ea typeface="Cambria" panose="02040503050406030204" pitchFamily="18" charset="0"/>
              </a:rPr>
              <a:t>mà </a:t>
            </a:r>
            <a:r>
              <a:rPr lang="vi-VN" sz="4500" b="1" i="0" dirty="0">
                <a:solidFill>
                  <a:srgbClr val="002060"/>
                </a:solidFill>
                <a:effectLst/>
                <a:latin typeface="Cambria" panose="02040503050406030204" pitchFamily="18" charset="0"/>
                <a:ea typeface="Cambria" panose="02040503050406030204" pitchFamily="18" charset="0"/>
              </a:rPr>
              <a:t>em nhận biết được dấu hiệu kết thúc câu.</a:t>
            </a:r>
            <a:r>
              <a:rPr lang="vi-VN" sz="3500" b="1" i="0" dirty="0">
                <a:solidFill>
                  <a:srgbClr val="002060"/>
                </a:solidFill>
                <a:effectLst/>
                <a:latin typeface="Cambria" panose="02040503050406030204" pitchFamily="18" charset="0"/>
                <a:ea typeface="Cambria" panose="02040503050406030204" pitchFamily="18" charset="0"/>
              </a:rPr>
              <a:t/>
            </a:r>
            <a:br>
              <a:rPr lang="vi-VN" sz="3500" b="1" i="0" dirty="0">
                <a:solidFill>
                  <a:srgbClr val="002060"/>
                </a:solidFill>
                <a:effectLst/>
                <a:latin typeface="Cambria" panose="02040503050406030204" pitchFamily="18" charset="0"/>
                <a:ea typeface="Cambria" panose="02040503050406030204" pitchFamily="18" charset="0"/>
              </a:rPr>
            </a:br>
            <a:endParaRPr lang="en-SG" sz="3500" b="1" dirty="0">
              <a:solidFill>
                <a:srgbClr val="002060"/>
              </a:solidFill>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B95E3EFA-3CEB-5AA8-ADF8-2D94289F0BB4}"/>
              </a:ext>
            </a:extLst>
          </p:cNvPr>
          <p:cNvSpPr/>
          <p:nvPr/>
        </p:nvSpPr>
        <p:spPr>
          <a:xfrm>
            <a:off x="2627152" y="1086017"/>
            <a:ext cx="6547853" cy="91940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SG" sz="4800" b="1" dirty="0" err="1">
                <a:solidFill>
                  <a:srgbClr val="002060"/>
                </a:solidFill>
                <a:latin typeface="Cambria" panose="02040503050406030204" pitchFamily="18" charset="0"/>
                <a:ea typeface="Cambria" panose="02040503050406030204" pitchFamily="18" charset="0"/>
              </a:rPr>
              <a:t>Đoạn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văn</a:t>
            </a:r>
            <a:r>
              <a:rPr lang="en-SG" sz="4800" b="1" dirty="0">
                <a:solidFill>
                  <a:srgbClr val="002060"/>
                </a:solidFill>
                <a:latin typeface="Cambria" panose="02040503050406030204" pitchFamily="18" charset="0"/>
                <a:ea typeface="Cambria" panose="02040503050406030204" pitchFamily="18" charset="0"/>
              </a:rPr>
              <a:t> </a:t>
            </a:r>
            <a:r>
              <a:rPr lang="en-SG" sz="4800" b="1" dirty="0" err="1">
                <a:solidFill>
                  <a:srgbClr val="002060"/>
                </a:solidFill>
                <a:latin typeface="Cambria" panose="02040503050406030204" pitchFamily="18" charset="0"/>
                <a:ea typeface="Cambria" panose="02040503050406030204" pitchFamily="18" charset="0"/>
              </a:rPr>
              <a:t>có</a:t>
            </a:r>
            <a:r>
              <a:rPr lang="en-SG" sz="4800" b="1" dirty="0">
                <a:solidFill>
                  <a:srgbClr val="002060"/>
                </a:solidFill>
                <a:latin typeface="Cambria" panose="02040503050406030204" pitchFamily="18" charset="0"/>
                <a:ea typeface="Cambria" panose="02040503050406030204" pitchFamily="18" charset="0"/>
              </a:rPr>
              <a:t> 6 </a:t>
            </a:r>
            <a:r>
              <a:rPr lang="en-SG" sz="4800" b="1" dirty="0" err="1">
                <a:solidFill>
                  <a:srgbClr val="002060"/>
                </a:solidFill>
                <a:latin typeface="Cambria" panose="02040503050406030204" pitchFamily="18" charset="0"/>
                <a:ea typeface="Cambria" panose="02040503050406030204" pitchFamily="18" charset="0"/>
              </a:rPr>
              <a:t>câu</a:t>
            </a:r>
            <a:r>
              <a:rPr lang="en-SG" sz="4800" b="1" dirty="0">
                <a:solidFill>
                  <a:srgbClr val="002060"/>
                </a:solidFill>
                <a:latin typeface="Cambria" panose="02040503050406030204" pitchFamily="18" charset="0"/>
                <a:ea typeface="Cambria" panose="02040503050406030204" pitchFamily="18"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9">
            <a:extLst>
              <a:ext uri="{FF2B5EF4-FFF2-40B4-BE49-F238E27FC236}">
                <a16:creationId xmlns:a16="http://schemas.microsoft.com/office/drawing/2014/main" id="{79FA75F7-4717-A484-ABF4-ADA664357C23}"/>
              </a:ext>
            </a:extLst>
          </p:cNvPr>
          <p:cNvSpPr/>
          <p:nvPr/>
        </p:nvSpPr>
        <p:spPr>
          <a:xfrm>
            <a:off x="1090863" y="0"/>
            <a:ext cx="10010273" cy="1655545"/>
          </a:xfrm>
          <a:prstGeom prst="roundRect">
            <a:avLst/>
          </a:prstGeom>
          <a:solidFill>
            <a:schemeClr val="bg2"/>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571A2D3E-59FA-6727-5AEA-47B433A20D35}"/>
              </a:ext>
            </a:extLst>
          </p:cNvPr>
          <p:cNvSpPr txBox="1"/>
          <p:nvPr/>
        </p:nvSpPr>
        <p:spPr>
          <a:xfrm>
            <a:off x="1090863" y="179060"/>
            <a:ext cx="10010273" cy="1077218"/>
          </a:xfrm>
          <a:prstGeom prst="rect">
            <a:avLst/>
          </a:prstGeom>
          <a:noFill/>
        </p:spPr>
        <p:txBody>
          <a:bodyPr wrap="square">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2. Xét các kết hợp từ dưới đây, cho biết trường hợp nào là câu, trường hợp nào chưa phải là câu. Vì sao? </a:t>
            </a:r>
            <a:endParaRPr lang="en-SG"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B675999-4562-6BD9-6AFB-1740F3729EE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03729" y="1723210"/>
            <a:ext cx="11384541" cy="4562086"/>
          </a:xfrm>
          <a:prstGeom prst="rect">
            <a:avLst/>
          </a:prstGeom>
        </p:spPr>
      </p:pic>
    </p:spTree>
    <p:extLst>
      <p:ext uri="{BB962C8B-B14F-4D97-AF65-F5344CB8AC3E}">
        <p14:creationId xmlns:p14="http://schemas.microsoft.com/office/powerpoint/2010/main" val="9043941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生心理健康教育PPT模板.pptx"/>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7"/>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2"/>
</p:tagLst>
</file>

<file path=ppt/tags/tag6.xml><?xml version="1.0" encoding="utf-8"?>
<p:tagLst xmlns:a="http://schemas.openxmlformats.org/drawingml/2006/main" xmlns:r="http://schemas.openxmlformats.org/officeDocument/2006/relationships" xmlns:p="http://schemas.openxmlformats.org/presentationml/2006/main">
  <p:tag name="KSO_WM_SLIDE_ITEM_CNT" val="2"/>
</p:tagLst>
</file>

<file path=ppt/theme/theme1.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625</TotalTime>
  <Words>591</Words>
  <Application>Microsoft Office PowerPoint</Application>
  <PresentationFormat>Widescreen</PresentationFormat>
  <Paragraphs>71</Paragraphs>
  <Slides>18</Slides>
  <Notes>11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Arial</vt:lpstr>
      <vt:lpstr>Vogue-ExtraBold</vt:lpstr>
      <vt:lpstr>inpin heiti</vt:lpstr>
      <vt:lpstr>等线</vt:lpstr>
      <vt:lpstr>Cambria</vt:lpstr>
      <vt:lpstr>Times New Roman</vt:lpstr>
      <vt:lpstr>字魂58号-创中黑</vt:lpstr>
      <vt:lpstr>思源黑体 CN Bold</vt:lpstr>
      <vt:lpstr>思源黑体 CN</vt:lpstr>
      <vt:lpstr>字魂37号-波纹乖乖体</vt:lpstr>
      <vt:lpstr>Calibri</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Hi</dc:creator>
  <cp:lastModifiedBy>Kieu Chinh</cp:lastModifiedBy>
  <cp:revision>32</cp:revision>
  <dcterms:created xsi:type="dcterms:W3CDTF">2019-12-23T13:05:00Z</dcterms:created>
  <dcterms:modified xsi:type="dcterms:W3CDTF">2024-01-16T02:53:35Z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