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9"/>
  </p:notesMasterIdLst>
  <p:sldIdLst>
    <p:sldId id="300" r:id="rId3"/>
    <p:sldId id="348" r:id="rId4"/>
    <p:sldId id="395" r:id="rId5"/>
    <p:sldId id="292" r:id="rId6"/>
    <p:sldId id="413" r:id="rId7"/>
    <p:sldId id="402" r:id="rId8"/>
    <p:sldId id="338" r:id="rId9"/>
    <p:sldId id="404" r:id="rId10"/>
    <p:sldId id="405" r:id="rId11"/>
    <p:sldId id="403" r:id="rId12"/>
    <p:sldId id="406" r:id="rId13"/>
    <p:sldId id="422" r:id="rId14"/>
    <p:sldId id="410" r:id="rId15"/>
    <p:sldId id="441" r:id="rId16"/>
    <p:sldId id="411" r:id="rId17"/>
    <p:sldId id="336" r:id="rId18"/>
    <p:sldId id="423" r:id="rId19"/>
    <p:sldId id="409" r:id="rId20"/>
    <p:sldId id="416" r:id="rId21"/>
    <p:sldId id="315" r:id="rId22"/>
    <p:sldId id="442" r:id="rId23"/>
    <p:sldId id="331" r:id="rId24"/>
    <p:sldId id="429" r:id="rId25"/>
    <p:sldId id="430" r:id="rId26"/>
    <p:sldId id="431" r:id="rId27"/>
    <p:sldId id="432" r:id="rId28"/>
    <p:sldId id="434" r:id="rId29"/>
    <p:sldId id="436" r:id="rId30"/>
    <p:sldId id="437" r:id="rId31"/>
    <p:sldId id="438" r:id="rId32"/>
    <p:sldId id="439" r:id="rId33"/>
    <p:sldId id="440" r:id="rId34"/>
    <p:sldId id="435" r:id="rId35"/>
    <p:sldId id="295" r:id="rId36"/>
    <p:sldId id="401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/>
    <p:restoredTop sz="94629"/>
  </p:normalViewPr>
  <p:slideViewPr>
    <p:cSldViewPr snapToGrid="0">
      <p:cViewPr varScale="1">
        <p:scale>
          <a:sx n="71" d="100"/>
          <a:sy n="71" d="100"/>
        </p:scale>
        <p:origin x="1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7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lần</a:t>
            </a:r>
            <a:r>
              <a:rPr lang="en-US" baseline="0" dirty="0"/>
              <a:t> 1 </a:t>
            </a:r>
            <a:r>
              <a:rPr lang="en-US" baseline="0" dirty="0" err="1"/>
              <a:t>để</a:t>
            </a:r>
            <a:r>
              <a:rPr lang="en-US" baseline="0" dirty="0"/>
              <a:t> follow lyric 1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follow lyric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" y="134"/>
            <a:ext cx="12192091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66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0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3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50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50" y="5013919"/>
            <a:ext cx="880189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69"/>
            <a:ext cx="468235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827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8/2/2022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3.mp3"/><Relationship Id="rId7" Type="http://schemas.openxmlformats.org/officeDocument/2006/relationships/image" Target="../media/image3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5.mp3"/><Relationship Id="rId7" Type="http://schemas.openxmlformats.org/officeDocument/2006/relationships/image" Target="../media/image4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microsoft.com/office/2007/relationships/hdphoto" Target="../media/hdphoto1.wdp"/><Relationship Id="rId11" Type="http://schemas.openxmlformats.org/officeDocument/2006/relationships/slide" Target="slide24.xml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33.xml"/><Relationship Id="rId18" Type="http://schemas.openxmlformats.org/officeDocument/2006/relationships/image" Target="../media/image56.png"/><Relationship Id="rId3" Type="http://schemas.openxmlformats.org/officeDocument/2006/relationships/image" Target="../media/image46.png"/><Relationship Id="rId21" Type="http://schemas.openxmlformats.org/officeDocument/2006/relationships/slide" Target="slide26.xml"/><Relationship Id="rId7" Type="http://schemas.openxmlformats.org/officeDocument/2006/relationships/slide" Target="slide25.xml"/><Relationship Id="rId12" Type="http://schemas.openxmlformats.org/officeDocument/2006/relationships/image" Target="../media/image53.png"/><Relationship Id="rId17" Type="http://schemas.openxmlformats.org/officeDocument/2006/relationships/slide" Target="slide30.xml"/><Relationship Id="rId2" Type="http://schemas.openxmlformats.org/officeDocument/2006/relationships/image" Target="../media/image45.jpeg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slide" Target="slide32.xml"/><Relationship Id="rId5" Type="http://schemas.openxmlformats.org/officeDocument/2006/relationships/slide" Target="slide27.xml"/><Relationship Id="rId15" Type="http://schemas.openxmlformats.org/officeDocument/2006/relationships/slide" Target="slide29.xml"/><Relationship Id="rId23" Type="http://schemas.openxmlformats.org/officeDocument/2006/relationships/slide" Target="slide34.xml"/><Relationship Id="rId10" Type="http://schemas.openxmlformats.org/officeDocument/2006/relationships/image" Target="../media/image52.png"/><Relationship Id="rId19" Type="http://schemas.openxmlformats.org/officeDocument/2006/relationships/slide" Target="slide31.xml"/><Relationship Id="rId4" Type="http://schemas.microsoft.com/office/2007/relationships/hdphoto" Target="../media/hdphoto1.wdp"/><Relationship Id="rId9" Type="http://schemas.openxmlformats.org/officeDocument/2006/relationships/slide" Target="slide28.xml"/><Relationship Id="rId14" Type="http://schemas.openxmlformats.org/officeDocument/2006/relationships/image" Target="../media/image54.png"/><Relationship Id="rId2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9.png"/><Relationship Id="rId5" Type="http://schemas.openxmlformats.org/officeDocument/2006/relationships/slide" Target="slide24.xml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24.xml"/><Relationship Id="rId7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24.xml"/><Relationship Id="rId7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4.xml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0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9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8.png"/><Relationship Id="rId4" Type="http://schemas.openxmlformats.org/officeDocument/2006/relationships/audio" Target="../media/media1.mp3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9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5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8.png"/><Relationship Id="rId4" Type="http://schemas.openxmlformats.org/officeDocument/2006/relationships/audio" Target="../media/media1.mp3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9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8.png"/><Relationship Id="rId4" Type="http://schemas.openxmlformats.org/officeDocument/2006/relationships/audio" Target="../media/media1.mp3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24.xml"/><Relationship Id="rId7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24.xml"/><Relationship Id="rId7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5733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30" y="-20558"/>
            <a:ext cx="7345270" cy="352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633" y="6429142"/>
            <a:ext cx="7749988" cy="428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70" y="0"/>
            <a:ext cx="4876800" cy="52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723" y="431947"/>
            <a:ext cx="4045655" cy="268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17" y="3937756"/>
            <a:ext cx="3958791" cy="2767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046" y="0"/>
            <a:ext cx="3712309" cy="2013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8944" y="2940667"/>
            <a:ext cx="3782411" cy="3296509"/>
          </a:xfrm>
          <a:prstGeom prst="rect">
            <a:avLst/>
          </a:prstGeom>
        </p:spPr>
      </p:pic>
      <p:pic>
        <p:nvPicPr>
          <p:cNvPr id="8" name="CD2-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524" y="88185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8056" y="2409713"/>
            <a:ext cx="645459" cy="37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2642804">
            <a:off x="3466126" y="2091102"/>
            <a:ext cx="642872" cy="28107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35984" y="2933539"/>
            <a:ext cx="3299964" cy="5801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Who can you see?</a:t>
            </a:r>
          </a:p>
        </p:txBody>
      </p:sp>
      <p:sp>
        <p:nvSpPr>
          <p:cNvPr id="14" name="Pentagon 13"/>
          <p:cNvSpPr/>
          <p:nvPr/>
        </p:nvSpPr>
        <p:spPr>
          <a:xfrm>
            <a:off x="0" y="6237176"/>
            <a:ext cx="4348602" cy="620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actions can you see?</a:t>
            </a:r>
          </a:p>
        </p:txBody>
      </p:sp>
      <p:sp>
        <p:nvSpPr>
          <p:cNvPr id="15" name="Pentagon 14"/>
          <p:cNvSpPr/>
          <p:nvPr/>
        </p:nvSpPr>
        <p:spPr>
          <a:xfrm>
            <a:off x="6155166" y="2156334"/>
            <a:ext cx="4348602" cy="620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actions can you see?</a:t>
            </a:r>
          </a:p>
        </p:txBody>
      </p:sp>
      <p:sp>
        <p:nvSpPr>
          <p:cNvPr id="16" name="Pentagon 15"/>
          <p:cNvSpPr/>
          <p:nvPr/>
        </p:nvSpPr>
        <p:spPr>
          <a:xfrm>
            <a:off x="6009046" y="6237176"/>
            <a:ext cx="4348602" cy="620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does the man feel?</a:t>
            </a:r>
          </a:p>
        </p:txBody>
      </p:sp>
    </p:spTree>
    <p:extLst>
      <p:ext uri="{BB962C8B-B14F-4D97-AF65-F5344CB8AC3E}">
        <p14:creationId xmlns:p14="http://schemas.microsoft.com/office/powerpoint/2010/main" val="3558276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7" y="-200966"/>
            <a:ext cx="5143637" cy="6917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141" y="6102161"/>
            <a:ext cx="4102190" cy="7558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576" y="6381061"/>
            <a:ext cx="4232257" cy="643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659" y="5056094"/>
            <a:ext cx="2280917" cy="1801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23" y="1566522"/>
            <a:ext cx="2236590" cy="151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23" y="3080579"/>
            <a:ext cx="2236590" cy="1800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073" y="-25526"/>
            <a:ext cx="2198914" cy="1491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44" y="-98026"/>
            <a:ext cx="3141922" cy="1776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" y="1631843"/>
            <a:ext cx="3226781" cy="1281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60" y="2635131"/>
            <a:ext cx="3246295" cy="1282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8"/>
          <a:stretch/>
        </p:blipFill>
        <p:spPr>
          <a:xfrm>
            <a:off x="-73140" y="3597576"/>
            <a:ext cx="3798281" cy="3426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331" y="-98026"/>
            <a:ext cx="4364669" cy="1040547"/>
          </a:xfrm>
          <a:prstGeom prst="rect">
            <a:avLst/>
          </a:prstGeom>
        </p:spPr>
      </p:pic>
      <p:pic>
        <p:nvPicPr>
          <p:cNvPr id="16" name="CD2-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82313" y="902391"/>
            <a:ext cx="487363" cy="48736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107478" y="791017"/>
            <a:ext cx="1952895" cy="3550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5773" y="2109355"/>
            <a:ext cx="2514600" cy="180801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961409" y="2213265"/>
            <a:ext cx="2234046" cy="7000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>
            <a:off x="2746221" y="3795718"/>
            <a:ext cx="2314152" cy="1506022"/>
          </a:xfrm>
          <a:prstGeom prst="curved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67987" y="1080406"/>
            <a:ext cx="2606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kicking, soccer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7138576" y="2696670"/>
            <a:ext cx="9514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hitting balls, volleyball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7138576" y="443919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uturaStd-Book"/>
              </a:rPr>
              <a:t>catching, basketball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7112911" y="641471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FuturaStd-Book"/>
              </a:rPr>
              <a:t>throwing,basketball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29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9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12678" y="3703916"/>
            <a:ext cx="9119229" cy="25462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What are you good at, Tom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FuturaStd-Book"/>
              </a:rPr>
              <a:t>Tom: I’m good at </a:t>
            </a:r>
            <a:br>
              <a:rPr lang="en-US" sz="3600" dirty="0">
                <a:solidFill>
                  <a:srgbClr val="000000"/>
                </a:solidFill>
                <a:latin typeface="FuturaStd-Book"/>
              </a:rPr>
            </a:br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OK.                for you.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2112678" y="755164"/>
            <a:ext cx="9198712" cy="27336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solidFill>
                <a:srgbClr val="000000"/>
              </a:solidFill>
              <a:latin typeface="ArialM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What are you good at, Mai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FuturaStd-Book"/>
              </a:rPr>
              <a:t>Mai: I’m good at</a:t>
            </a:r>
            <a:br>
              <a:rPr lang="en-US" sz="3600" dirty="0">
                <a:solidFill>
                  <a:srgbClr val="000000"/>
                </a:solidFill>
                <a:latin typeface="FuturaStd-Book"/>
              </a:rPr>
            </a:br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Good. You can play with the    team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675899" y="1526137"/>
            <a:ext cx="19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Kicking.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1926" y="2121978"/>
            <a:ext cx="165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soccer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0861" y="4346274"/>
            <a:ext cx="20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catching.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4538" y="4884562"/>
            <a:ext cx="239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Basketball</a:t>
            </a:r>
          </a:p>
        </p:txBody>
      </p:sp>
      <p:pic>
        <p:nvPicPr>
          <p:cNvPr id="2" name="CD2-TRACK 59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907" y="439908"/>
            <a:ext cx="487363" cy="487363"/>
          </a:xfrm>
          <a:prstGeom prst="rect">
            <a:avLst/>
          </a:prstGeom>
        </p:spPr>
      </p:pic>
      <p:pic>
        <p:nvPicPr>
          <p:cNvPr id="10" name="CD2-TRACK 59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907" y="439908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231907" y="314257"/>
            <a:ext cx="687566" cy="613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8108" y="314257"/>
            <a:ext cx="4129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number to hear the sound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4832" y="1372250"/>
            <a:ext cx="1099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4832" y="4075517"/>
            <a:ext cx="84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469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82841" y="2264783"/>
            <a:ext cx="9047181" cy="20260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000000"/>
              </a:solidFill>
              <a:latin typeface="ArialMT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What about you, Lucy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FuturaStd-Book"/>
              </a:rPr>
              <a:t>Lucy: I’m good at                   .See</a:t>
            </a:r>
            <a:r>
              <a:rPr lang="en-US" sz="3600" dirty="0">
                <a:solidFill>
                  <a:srgbClr val="00000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MT"/>
              </a:rPr>
            </a:br>
            <a:r>
              <a:rPr lang="en-US" sz="3600" dirty="0">
                <a:solidFill>
                  <a:srgbClr val="000000"/>
                </a:solidFill>
                <a:latin typeface="ArialMT"/>
              </a:rPr>
              <a:t>J</a:t>
            </a:r>
            <a:r>
              <a:rPr lang="en-US" sz="3600" dirty="0">
                <a:solidFill>
                  <a:srgbClr val="000000"/>
                </a:solidFill>
                <a:latin typeface="FuturaStd-Book"/>
              </a:rPr>
              <a:t>ames: Lucy, the                team.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573791" y="2846686"/>
            <a:ext cx="357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hitting balls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1025" y="3431708"/>
            <a:ext cx="233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volleyball</a:t>
            </a:r>
          </a:p>
        </p:txBody>
      </p:sp>
      <p:pic>
        <p:nvPicPr>
          <p:cNvPr id="9" name="CD2-TRACK 59 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0022" y="606198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3464" y="5864889"/>
            <a:ext cx="4129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number to hear the sound</a:t>
            </a:r>
          </a:p>
        </p:txBody>
      </p:sp>
      <p:pic>
        <p:nvPicPr>
          <p:cNvPr id="13" name="CD2-TRACK 59 0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679" y="606198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23129" y="391907"/>
            <a:ext cx="901148" cy="64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5919" y="2800767"/>
            <a:ext cx="1046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94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026522" y="781878"/>
            <a:ext cx="9047181" cy="42155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James: Alfie, what are you good at?</a:t>
            </a:r>
            <a:br>
              <a:rPr lang="en-US" sz="3600" dirty="0"/>
            </a:br>
            <a:r>
              <a:rPr lang="en-US" sz="3600" dirty="0"/>
              <a:t>Alfie: I’m good at                   balls.</a:t>
            </a:r>
            <a:br>
              <a:rPr lang="en-US" sz="3600" dirty="0"/>
            </a:br>
            <a:r>
              <a:rPr lang="en-US" sz="3600" dirty="0"/>
              <a:t>James: Good.                     team.</a:t>
            </a:r>
            <a:br>
              <a:rPr lang="en-US" sz="3600" dirty="0"/>
            </a:br>
            <a:r>
              <a:rPr lang="en-US" sz="3600" dirty="0"/>
              <a:t>OK, Grandma? What are you good at?</a:t>
            </a:r>
            <a:br>
              <a:rPr lang="en-US" sz="3600" dirty="0"/>
            </a:br>
            <a:r>
              <a:rPr lang="en-US" sz="3600" dirty="0"/>
              <a:t>Grandma: I’m good at doing this! </a:t>
            </a:r>
            <a:r>
              <a:rPr lang="en-US" sz="3600" dirty="0" err="1"/>
              <a:t>Kiai</a:t>
            </a:r>
            <a:r>
              <a:rPr lang="en-US" sz="3600" dirty="0"/>
              <a:t>!</a:t>
            </a:r>
            <a:br>
              <a:rPr lang="en-US" sz="3600" dirty="0"/>
            </a:br>
            <a:r>
              <a:rPr lang="en-US" sz="3600" dirty="0"/>
              <a:t>Children: Wow!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546374" y="1730955"/>
            <a:ext cx="200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throwing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8518" y="2268411"/>
            <a:ext cx="244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Basketball</a:t>
            </a:r>
          </a:p>
        </p:txBody>
      </p:sp>
      <p:pic>
        <p:nvPicPr>
          <p:cNvPr id="9" name="CD2-TRACK 59 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0022" y="606198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7393" y="5745179"/>
            <a:ext cx="4129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the number to hear the sound</a:t>
            </a:r>
          </a:p>
        </p:txBody>
      </p:sp>
      <p:pic>
        <p:nvPicPr>
          <p:cNvPr id="13" name="CD2-TRACK 59 0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679" y="606198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23129" y="391907"/>
            <a:ext cx="901148" cy="64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38138" y="2604092"/>
            <a:ext cx="694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65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88" y="4793673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3564" y="4322618"/>
            <a:ext cx="3747654" cy="4710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/>
              <a:t>What are you good at?</a:t>
            </a:r>
            <a:endParaRPr lang="en-US" sz="2800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44954" y="4393269"/>
            <a:ext cx="2522682" cy="8244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  </a:t>
            </a:r>
            <a:r>
              <a:rPr lang="en-US" sz="2800" b="1" i="1" dirty="0"/>
              <a:t>I’m good at 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800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979" y="322270"/>
            <a:ext cx="5082980" cy="929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6" y="1983453"/>
            <a:ext cx="5540220" cy="3334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951" y="1983453"/>
            <a:ext cx="5387807" cy="3334781"/>
          </a:xfrm>
          <a:prstGeom prst="rect">
            <a:avLst/>
          </a:prstGeom>
        </p:spPr>
      </p:pic>
      <p:pic>
        <p:nvPicPr>
          <p:cNvPr id="8" name="TRACK 28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7076" y="394212"/>
            <a:ext cx="487363" cy="487363"/>
          </a:xfrm>
          <a:prstGeom prst="rect">
            <a:avLst/>
          </a:prstGeom>
        </p:spPr>
      </p:pic>
      <p:pic>
        <p:nvPicPr>
          <p:cNvPr id="9" name="TRACK 28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7075" y="394211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66318" y="322270"/>
            <a:ext cx="868120" cy="55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00900" y="2566555"/>
            <a:ext cx="1953491" cy="23795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06397" y="878515"/>
            <a:ext cx="398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605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979" y="322270"/>
            <a:ext cx="5082980" cy="929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80755"/>
            <a:ext cx="5455227" cy="357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846" y="1880755"/>
            <a:ext cx="5709004" cy="3647209"/>
          </a:xfrm>
          <a:prstGeom prst="rect">
            <a:avLst/>
          </a:prstGeom>
        </p:spPr>
      </p:pic>
      <p:pic>
        <p:nvPicPr>
          <p:cNvPr id="10" name="TRACK 28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5971" y="463966"/>
            <a:ext cx="487363" cy="487363"/>
          </a:xfrm>
          <a:prstGeom prst="rect">
            <a:avLst/>
          </a:prstGeom>
        </p:spPr>
      </p:pic>
      <p:pic>
        <p:nvPicPr>
          <p:cNvPr id="11" name="TRACK 28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8707" y="543448"/>
            <a:ext cx="487363" cy="48736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240583" y="384481"/>
            <a:ext cx="653184" cy="646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122" y="2618509"/>
            <a:ext cx="2187287" cy="23795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00900" y="2566555"/>
            <a:ext cx="2171700" cy="23795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06004" y="766663"/>
            <a:ext cx="372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43212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62" y="1274525"/>
            <a:ext cx="8941308" cy="5013154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8299938" y="518746"/>
            <a:ext cx="310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140190034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876711" y="609663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2361276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5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7201" y="3661708"/>
            <a:ext cx="8131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Bees return</a:t>
            </a:r>
          </a:p>
          <a:p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hive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839200" y="6096000"/>
            <a:ext cx="1654662" cy="6096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Play</a:t>
            </a: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8474399" y="-21883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4464118" y="268066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3288" flipH="1">
            <a:off x="9446550" y="1582602"/>
            <a:ext cx="1131095" cy="13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19096">
            <a:off x="3703496" y="3435533"/>
            <a:ext cx="1008076" cy="12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47976" flipH="1">
            <a:off x="1694354" y="3747206"/>
            <a:ext cx="1179242" cy="16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0581" flipH="1">
            <a:off x="7592259" y="3554771"/>
            <a:ext cx="1160710" cy="14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0929">
            <a:off x="6104360" y="3942039"/>
            <a:ext cx="1214825" cy="15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0929" flipH="1">
            <a:off x="4567851" y="4956372"/>
            <a:ext cx="1108138" cy="16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2851878" y="617826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70462"/>
            <a:ext cx="3783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any bee to open the question.</a:t>
            </a:r>
          </a:p>
        </p:txBody>
      </p:sp>
      <p:sp>
        <p:nvSpPr>
          <p:cNvPr id="16" name="Pentagon 15">
            <a:hlinkClick r:id="rId23" action="ppaction://hlinksldjump"/>
          </p:cNvPr>
          <p:cNvSpPr/>
          <p:nvPr/>
        </p:nvSpPr>
        <p:spPr>
          <a:xfrm flipH="1">
            <a:off x="7779024" y="5738191"/>
            <a:ext cx="1164249" cy="540266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9499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-0.34688 0.2752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137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8142 0.2231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11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4691 0.0618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5" y="307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38021 -0.28009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400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26424 -0.2435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2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-0.00023 L 0.07482 -0.4613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230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27396 0.2034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018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2993648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catching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1545" y="1125661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5803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Rewrite the word: </a:t>
            </a:r>
            <a:r>
              <a:rPr lang="en-US" sz="3600" b="1" dirty="0" err="1"/>
              <a:t>ihtgint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hitting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2990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Rewrite the word: </a:t>
            </a:r>
            <a:r>
              <a:rPr lang="en-US" sz="3600" b="1" dirty="0" err="1"/>
              <a:t>kngckii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kicking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42193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ro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3380" y="1778131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6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3259560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throwing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9031" y="1236982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848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t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6649" y="1592972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8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2993648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hitting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1545" y="1125661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9340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l-GR" sz="4000" dirty="0">
                <a:solidFill>
                  <a:srgbClr val="00B050"/>
                </a:solidFill>
              </a:rPr>
              <a:t>θ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x-none" sz="4000" dirty="0">
                <a:solidFill>
                  <a:srgbClr val="FF000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talk about their school timetables.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4800" dirty="0">
                <a:solidFill>
                  <a:srgbClr val="00B050"/>
                </a:solidFill>
              </a:rPr>
              <a:t>/</a:t>
            </a:r>
            <a:r>
              <a:rPr lang="el-GR" sz="4800" dirty="0">
                <a:solidFill>
                  <a:srgbClr val="00B050"/>
                </a:solidFill>
              </a:rPr>
              <a:t>θ</a:t>
            </a:r>
            <a:r>
              <a:rPr lang="en-US" sz="1200" dirty="0"/>
              <a:t> </a:t>
            </a:r>
            <a:r>
              <a:rPr lang="en-US" sz="4800" dirty="0">
                <a:solidFill>
                  <a:srgbClr val="00B050"/>
                </a:solidFill>
              </a:rPr>
              <a:t>/</a:t>
            </a:r>
            <a:endParaRPr lang="x-none" sz="4800" dirty="0">
              <a:solidFill>
                <a:srgbClr val="00B050"/>
              </a:solidFill>
            </a:endParaRP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When do you have </a:t>
            </a:r>
            <a:r>
              <a:rPr lang="en-US" sz="3600" dirty="0">
                <a:solidFill>
                  <a:srgbClr val="FF0000"/>
                </a:solidFill>
              </a:rPr>
              <a:t>English</a:t>
            </a:r>
            <a:r>
              <a:rPr lang="en-US" sz="3600" dirty="0">
                <a:solidFill>
                  <a:srgbClr val="00B050"/>
                </a:solidFill>
              </a:rPr>
              <a:t>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I have English on </a:t>
            </a:r>
            <a:r>
              <a:rPr lang="en-US" sz="3600" dirty="0">
                <a:solidFill>
                  <a:srgbClr val="FF0000"/>
                </a:solidFill>
              </a:rPr>
              <a:t>Wednesdays and Fridays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60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are u good 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7377" y="1666809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8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21571" y="2950637"/>
            <a:ext cx="5207630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I’m good at..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3965" y="1125660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5774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6649" y="1666809"/>
            <a:ext cx="487363" cy="487363"/>
          </a:xfrm>
          <a:prstGeom prst="rect">
            <a:avLst/>
          </a:prstGeom>
        </p:spPr>
      </p:pic>
      <p:sp>
        <p:nvSpPr>
          <p:cNvPr id="3" name="Pentagon 2">
            <a:hlinkClick r:id="rId8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c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746" y="1666810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47188" y="2882456"/>
            <a:ext cx="2993648" cy="20158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kicking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277" y="5758935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1545" y="1125661"/>
            <a:ext cx="1932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dirty="0">
                <a:solidFill>
                  <a:srgbClr val="FF0000"/>
                </a:solidFill>
              </a:rPr>
              <a:t>📢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7188" y="682491"/>
            <a:ext cx="374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08304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Rewrite the word: </a:t>
            </a:r>
            <a:r>
              <a:rPr lang="en-US" sz="3600" b="1" dirty="0" err="1"/>
              <a:t>chatcgni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catching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11000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8991600" y="6248400"/>
            <a:ext cx="1600200" cy="4572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Back</a:t>
            </a:r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505">
            <a:off x="9299718" y="370775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586">
            <a:off x="655301" y="-1150046"/>
            <a:ext cx="3532870" cy="3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333">
            <a:off x="1952911" y="276887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962">
            <a:off x="1826139" y="476844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752" y="1591558"/>
            <a:ext cx="3591013" cy="9992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/>
              <a:t>/ˈθ</a:t>
            </a:r>
            <a:r>
              <a:rPr lang="en-US" sz="3600" b="1"/>
              <a:t>rəʊɪŋ/</a:t>
            </a:r>
          </a:p>
          <a:p>
            <a:pPr algn="ctr"/>
            <a:r>
              <a:rPr lang="en-US" sz="3600" b="1"/>
              <a:t>ném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429753" y="3261674"/>
            <a:ext cx="3591012" cy="14673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throwing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149" y="5574269"/>
            <a:ext cx="276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show answer.</a:t>
            </a:r>
          </a:p>
        </p:txBody>
      </p:sp>
    </p:spTree>
    <p:extLst>
      <p:ext uri="{BB962C8B-B14F-4D97-AF65-F5344CB8AC3E}">
        <p14:creationId xmlns:p14="http://schemas.microsoft.com/office/powerpoint/2010/main" val="41647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l-GR" sz="3600" dirty="0">
                <a:solidFill>
                  <a:srgbClr val="0070C0"/>
                </a:solidFill>
              </a:rPr>
              <a:t>θ</a:t>
            </a:r>
            <a:r>
              <a:rPr lang="en-US" sz="3600" dirty="0">
                <a:solidFill>
                  <a:srgbClr val="0070C0"/>
                </a:solidFill>
              </a:rPr>
              <a:t>/ </a:t>
            </a:r>
            <a:endParaRPr lang="x-none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I’m good at…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vocabularies/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51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35.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73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49659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narHorz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ber 1">
            <a:extLst>
              <a:ext uri="{FF2B5EF4-FFF2-40B4-BE49-F238E27FC236}">
                <a16:creationId xmlns:a16="http://schemas.microsoft.com/office/drawing/2014/main" id="{5B3DEF8D-ED5E-47FB-A93E-BCBB3FE06F96}"/>
              </a:ext>
            </a:extLst>
          </p:cNvPr>
          <p:cNvSpPr/>
          <p:nvPr/>
        </p:nvSpPr>
        <p:spPr>
          <a:xfrm>
            <a:off x="2710376" y="1064769"/>
            <a:ext cx="3085512" cy="1569309"/>
          </a:xfrm>
          <a:prstGeom prst="roundRect">
            <a:avLst/>
          </a:prstGeom>
          <a:solidFill>
            <a:srgbClr val="F3EE8D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c_tching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number 2">
            <a:extLst>
              <a:ext uri="{FF2B5EF4-FFF2-40B4-BE49-F238E27FC236}">
                <a16:creationId xmlns:a16="http://schemas.microsoft.com/office/drawing/2014/main" id="{22796F94-B2AD-464D-98D1-70774D9A3666}"/>
              </a:ext>
            </a:extLst>
          </p:cNvPr>
          <p:cNvSpPr/>
          <p:nvPr/>
        </p:nvSpPr>
        <p:spPr>
          <a:xfrm>
            <a:off x="5833901" y="1090309"/>
            <a:ext cx="3085512" cy="1582552"/>
          </a:xfrm>
          <a:prstGeom prst="roundRect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err="1">
                <a:solidFill>
                  <a:schemeClr val="tx1"/>
                </a:solidFill>
                <a:latin typeface="Calibri" panose="020F0502020204030204" pitchFamily="34" charset="0"/>
                <a:ea typeface="Haan Baekje M" panose="02020603020101020101" pitchFamily="18" charset="-127"/>
                <a:cs typeface="Calibri" panose="020F0502020204030204" pitchFamily="34" charset="0"/>
              </a:rPr>
              <a:t>thr_w_ng</a:t>
            </a:r>
            <a:endParaRPr lang="en-US" altLang="ko-KR" sz="3067" b="1" dirty="0">
              <a:solidFill>
                <a:schemeClr val="tx1"/>
              </a:solidFill>
              <a:latin typeface="Haan Baekje M" panose="02020603020101020101" pitchFamily="18" charset="-127"/>
              <a:ea typeface="Haan Baekje M" panose="02020603020101020101" pitchFamily="18" charset="-127"/>
            </a:endParaRPr>
          </a:p>
        </p:txBody>
      </p:sp>
      <p:sp>
        <p:nvSpPr>
          <p:cNvPr id="28" name="number 3">
            <a:extLst>
              <a:ext uri="{FF2B5EF4-FFF2-40B4-BE49-F238E27FC236}">
                <a16:creationId xmlns:a16="http://schemas.microsoft.com/office/drawing/2014/main" id="{741CD7F1-D9B9-495A-BF2A-08D38BDD2AC6}"/>
              </a:ext>
            </a:extLst>
          </p:cNvPr>
          <p:cNvSpPr/>
          <p:nvPr/>
        </p:nvSpPr>
        <p:spPr>
          <a:xfrm>
            <a:off x="2710377" y="2686103"/>
            <a:ext cx="3085511" cy="14404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k_c_ing</a:t>
            </a:r>
            <a:endParaRPr lang="en-US" sz="3600" b="1" dirty="0">
              <a:solidFill>
                <a:schemeClr val="tx1"/>
              </a:solidFill>
              <a:latin typeface="+mj-lt"/>
              <a:ea typeface="Haan Baekje M" panose="02020603020101020101" pitchFamily="18" charset="-127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2714299" y="2682095"/>
            <a:ext cx="3085511" cy="1556069"/>
            <a:chOff x="2490652" y="661852"/>
            <a:chExt cx="1680754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3039712" y="933596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number 4">
            <a:extLst>
              <a:ext uri="{FF2B5EF4-FFF2-40B4-BE49-F238E27FC236}">
                <a16:creationId xmlns:a16="http://schemas.microsoft.com/office/drawing/2014/main" id="{576EC1CC-DC9B-4473-93B6-12B348C6BAD5}"/>
              </a:ext>
            </a:extLst>
          </p:cNvPr>
          <p:cNvSpPr/>
          <p:nvPr/>
        </p:nvSpPr>
        <p:spPr>
          <a:xfrm>
            <a:off x="5795888" y="2672862"/>
            <a:ext cx="3085515" cy="15693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Haan Baekje M" panose="02020603020101020101" pitchFamily="18" charset="-127"/>
                <a:ea typeface="Haan Baekje M" panose="02020603020101020101" pitchFamily="18" charset="-127"/>
              </a:rPr>
              <a:t>_</a:t>
            </a:r>
            <a:r>
              <a:rPr lang="en-US" altLang="ko-KR" sz="3200" b="1" dirty="0" err="1">
                <a:solidFill>
                  <a:schemeClr val="tx1"/>
                </a:solidFill>
                <a:latin typeface="+mj-lt"/>
                <a:ea typeface="Haan Baekje M" panose="02020603020101020101" pitchFamily="18" charset="-127"/>
              </a:rPr>
              <a:t>itting</a:t>
            </a:r>
            <a:endParaRPr lang="en-US" altLang="ko-KR" sz="3200" b="1" dirty="0">
              <a:solidFill>
                <a:schemeClr val="tx1"/>
              </a:solidFill>
              <a:latin typeface="+mj-lt"/>
              <a:ea typeface="Haan Baekje M" panose="02020603020101020101" pitchFamily="18" charset="-127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5814084" y="2723135"/>
            <a:ext cx="3115232" cy="1542829"/>
            <a:chOff x="4779889" y="1520586"/>
            <a:chExt cx="1632866" cy="164827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4779889" y="1520586"/>
              <a:ext cx="1632866" cy="164827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5196223" y="1869560"/>
              <a:ext cx="818605" cy="97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Textfeld 14">
            <a:extLst>
              <a:ext uri="{FF2B5EF4-FFF2-40B4-BE49-F238E27FC236}">
                <a16:creationId xmlns:a16="http://schemas.microsoft.com/office/drawing/2014/main" id="{4D7D2155-8497-4400-937C-A782EE4A10FC}"/>
              </a:ext>
            </a:extLst>
          </p:cNvPr>
          <p:cNvSpPr txBox="1"/>
          <p:nvPr/>
        </p:nvSpPr>
        <p:spPr>
          <a:xfrm>
            <a:off x="6897501" y="679941"/>
            <a:ext cx="73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0839" y="8606127"/>
            <a:ext cx="2640144" cy="293349"/>
          </a:xfrm>
          <a:prstGeom prst="rect">
            <a:avLst/>
          </a:prstGeom>
        </p:spPr>
      </p:pic>
      <p:grpSp>
        <p:nvGrpSpPr>
          <p:cNvPr id="37" name="Gruppieren 6">
            <a:extLst>
              <a:ext uri="{FF2B5EF4-FFF2-40B4-BE49-F238E27FC236}">
                <a16:creationId xmlns:a16="http://schemas.microsoft.com/office/drawing/2014/main" id="{962554AF-4FB8-48EC-9BE8-FB438386494B}"/>
              </a:ext>
            </a:extLst>
          </p:cNvPr>
          <p:cNvGrpSpPr/>
          <p:nvPr/>
        </p:nvGrpSpPr>
        <p:grpSpPr>
          <a:xfrm>
            <a:off x="2728573" y="1085330"/>
            <a:ext cx="3085511" cy="1582552"/>
            <a:chOff x="799546" y="733612"/>
            <a:chExt cx="1680754" cy="1680754"/>
          </a:xfrm>
        </p:grpSpPr>
        <p:sp>
          <p:nvSpPr>
            <p:cNvPr id="38" name="Rechteck: abgerundete Ecken 4">
              <a:extLst>
                <a:ext uri="{FF2B5EF4-FFF2-40B4-BE49-F238E27FC236}">
                  <a16:creationId xmlns:a16="http://schemas.microsoft.com/office/drawing/2014/main" id="{387BE52E-68AB-4858-8D76-197ABAA7906D}"/>
                </a:ext>
              </a:extLst>
            </p:cNvPr>
            <p:cNvSpPr/>
            <p:nvPr/>
          </p:nvSpPr>
          <p:spPr>
            <a:xfrm>
              <a:off x="799546" y="73361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Textfeld 5">
              <a:extLst>
                <a:ext uri="{FF2B5EF4-FFF2-40B4-BE49-F238E27FC236}">
                  <a16:creationId xmlns:a16="http://schemas.microsoft.com/office/drawing/2014/main" id="{EF282ED8-C8CF-4305-9A44-4AA2C342E60E}"/>
                </a:ext>
              </a:extLst>
            </p:cNvPr>
            <p:cNvSpPr txBox="1"/>
            <p:nvPr/>
          </p:nvSpPr>
          <p:spPr>
            <a:xfrm>
              <a:off x="1329094" y="1044637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uppieren 12">
            <a:extLst>
              <a:ext uri="{FF2B5EF4-FFF2-40B4-BE49-F238E27FC236}">
                <a16:creationId xmlns:a16="http://schemas.microsoft.com/office/drawing/2014/main" id="{1CDEDC07-E94A-4B4D-8B9E-E44EBC963BDD}"/>
              </a:ext>
            </a:extLst>
          </p:cNvPr>
          <p:cNvGrpSpPr/>
          <p:nvPr/>
        </p:nvGrpSpPr>
        <p:grpSpPr>
          <a:xfrm>
            <a:off x="5832281" y="1109121"/>
            <a:ext cx="3085515" cy="1582551"/>
            <a:chOff x="3855869" y="2125037"/>
            <a:chExt cx="1680754" cy="1680754"/>
          </a:xfrm>
        </p:grpSpPr>
        <p:sp>
          <p:nvSpPr>
            <p:cNvPr id="41" name="Rechteck: abgerundete Ecken 13">
              <a:extLst>
                <a:ext uri="{FF2B5EF4-FFF2-40B4-BE49-F238E27FC236}">
                  <a16:creationId xmlns:a16="http://schemas.microsoft.com/office/drawing/2014/main" id="{5515186D-8BDF-41E3-B402-181DCDCAE352}"/>
                </a:ext>
              </a:extLst>
            </p:cNvPr>
            <p:cNvSpPr/>
            <p:nvPr/>
          </p:nvSpPr>
          <p:spPr>
            <a:xfrm>
              <a:off x="3855869" y="2125037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333"/>
            </a:p>
          </p:txBody>
        </p:sp>
        <p:sp>
          <p:nvSpPr>
            <p:cNvPr id="42" name="Textfeld 14">
              <a:extLst>
                <a:ext uri="{FF2B5EF4-FFF2-40B4-BE49-F238E27FC236}">
                  <a16:creationId xmlns:a16="http://schemas.microsoft.com/office/drawing/2014/main" id="{4D7D2155-8497-4400-937C-A782EE4A10FC}"/>
                </a:ext>
              </a:extLst>
            </p:cNvPr>
            <p:cNvSpPr txBox="1"/>
            <p:nvPr/>
          </p:nvSpPr>
          <p:spPr>
            <a:xfrm>
              <a:off x="4510977" y="2480582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5333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333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ans 1"/>
          <p:cNvSpPr txBox="1"/>
          <p:nvPr/>
        </p:nvSpPr>
        <p:spPr>
          <a:xfrm>
            <a:off x="3639532" y="1557033"/>
            <a:ext cx="22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Oval 1"/>
          <p:cNvSpPr/>
          <p:nvPr/>
        </p:nvSpPr>
        <p:spPr>
          <a:xfrm>
            <a:off x="3222017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ans 2"/>
          <p:cNvSpPr/>
          <p:nvPr/>
        </p:nvSpPr>
        <p:spPr>
          <a:xfrm>
            <a:off x="3831854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75801" y="1554233"/>
            <a:ext cx="33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61932" y="1559607"/>
            <a:ext cx="29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95853" y="3040177"/>
            <a:ext cx="209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/>
              <a:t>   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325905" y="395253"/>
            <a:ext cx="7531327" cy="425464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Choose a number and fill in the blank.</a:t>
            </a:r>
          </a:p>
        </p:txBody>
      </p:sp>
      <p:sp>
        <p:nvSpPr>
          <p:cNvPr id="52" name="oval 3"/>
          <p:cNvSpPr/>
          <p:nvPr/>
        </p:nvSpPr>
        <p:spPr>
          <a:xfrm>
            <a:off x="445823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84584" y="3129715"/>
            <a:ext cx="3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5" name="oval 4"/>
          <p:cNvSpPr/>
          <p:nvPr/>
        </p:nvSpPr>
        <p:spPr>
          <a:xfrm>
            <a:off x="503249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9" name="Arrow: Notched Right 23">
            <a:extLst>
              <a:ext uri="{FF2B5EF4-FFF2-40B4-BE49-F238E27FC236}">
                <a16:creationId xmlns:a16="http://schemas.microsoft.com/office/drawing/2014/main" id="{8A266294-E789-6559-0A67-E071EEFBB4C7}"/>
              </a:ext>
            </a:extLst>
          </p:cNvPr>
          <p:cNvSpPr/>
          <p:nvPr/>
        </p:nvSpPr>
        <p:spPr>
          <a:xfrm>
            <a:off x="41818" y="5714055"/>
            <a:ext cx="2932457" cy="1076690"/>
          </a:xfrm>
          <a:prstGeom prst="notchedRightArrow">
            <a:avLst>
              <a:gd name="adj1" fmla="val 50000"/>
              <a:gd name="adj2" fmla="val 981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chemeClr val="bg1"/>
                </a:solidFill>
              </a:rPr>
              <a:t>Click here to show answers.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598615" y="2682095"/>
            <a:ext cx="247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2" name="catc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59649" y="0"/>
            <a:ext cx="487363" cy="487363"/>
          </a:xfrm>
          <a:prstGeom prst="rect">
            <a:avLst/>
          </a:prstGeom>
        </p:spPr>
      </p:pic>
      <p:pic>
        <p:nvPicPr>
          <p:cNvPr id="3" name="throw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3464" y="-7270"/>
            <a:ext cx="487363" cy="487363"/>
          </a:xfrm>
          <a:prstGeom prst="rect">
            <a:avLst/>
          </a:prstGeom>
        </p:spPr>
      </p:pic>
      <p:pic>
        <p:nvPicPr>
          <p:cNvPr id="5" name="ki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3465" y="-5620"/>
            <a:ext cx="487363" cy="487363"/>
          </a:xfrm>
          <a:prstGeom prst="rect">
            <a:avLst/>
          </a:prstGeom>
        </p:spPr>
      </p:pic>
      <p:pic>
        <p:nvPicPr>
          <p:cNvPr id="6" name="hitt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7279" y="-5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45" grpId="0"/>
      <p:bldP spid="46" grpId="0"/>
      <p:bldP spid="48" grpId="0"/>
      <p:bldP spid="50" grpId="0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785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23136" y="3433990"/>
            <a:ext cx="157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l-GR" sz="7200" dirty="0">
                <a:solidFill>
                  <a:schemeClr val="bg1"/>
                </a:solidFill>
              </a:rPr>
              <a:t>θ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x-non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74836" y="601413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5220" y="2540000"/>
            <a:ext cx="3066472" cy="1976582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l-G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θ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 </a:t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5" y="398169"/>
            <a:ext cx="6923314" cy="15438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01996" y="3205124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0070C0"/>
                </a:solidFill>
              </a:rPr>
              <a:t>th</a:t>
            </a:r>
            <a:r>
              <a:rPr lang="en-US" sz="3600" dirty="0">
                <a:solidFill>
                  <a:srgbClr val="0070C0"/>
                </a:solidFill>
              </a:rPr>
              <a:t>rowing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3536" y="3205123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0070C0"/>
                </a:solidFill>
              </a:rPr>
              <a:t>th</a:t>
            </a:r>
            <a:r>
              <a:rPr lang="en-US" sz="3600" dirty="0">
                <a:solidFill>
                  <a:srgbClr val="0070C0"/>
                </a:solidFill>
              </a:rPr>
              <a:t>ree</a:t>
            </a:r>
          </a:p>
        </p:txBody>
      </p:sp>
    </p:spTree>
    <p:extLst>
      <p:ext uri="{BB962C8B-B14F-4D97-AF65-F5344CB8AC3E}">
        <p14:creationId xmlns:p14="http://schemas.microsoft.com/office/powerpoint/2010/main" val="28067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282" y="1626730"/>
            <a:ext cx="7268076" cy="387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307741" y="343181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throwing, three,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600" dirty="0">
                <a:solidFill>
                  <a:srgbClr val="00B050"/>
                </a:solidFill>
              </a:rPr>
              <a:t> θ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endParaRPr lang="en-US" sz="36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Regular" panose="020B0503030403020204" pitchFamily="34" charset="0"/>
            </a:endParaRP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858" y="1082101"/>
            <a:ext cx="43389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pPr lvl="0"/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</a:t>
            </a:r>
          </a:p>
          <a:p>
            <a:pPr lvl="0"/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throwing, three,</a:t>
            </a:r>
          </a:p>
          <a:p>
            <a:pPr lvl="0"/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/, /</a:t>
            </a:r>
            <a:r>
              <a:rPr lang="el-GR" sz="3200" dirty="0">
                <a:solidFill>
                  <a:srgbClr val="00B050"/>
                </a:solidFill>
              </a:rPr>
              <a:t> θ </a:t>
            </a:r>
            <a:r>
              <a:rPr lang="en-US" sz="3200" i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/</a:t>
            </a:r>
            <a:endParaRPr lang="en-US" sz="3200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Regular" panose="020B0503030403020204" pitchFamily="34" charset="0"/>
            </a:endParaRPr>
          </a:p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6864" y="5861975"/>
            <a:ext cx="366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follow the lyrics.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765" y="446378"/>
            <a:ext cx="2491956" cy="762066"/>
          </a:xfrm>
          <a:prstGeom prst="rect">
            <a:avLst/>
          </a:prstGeom>
        </p:spPr>
      </p:pic>
      <p:pic>
        <p:nvPicPr>
          <p:cNvPr id="2" name="CD2-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2159" y="5865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8232</TotalTime>
  <Words>747</Words>
  <Application>Microsoft Office PowerPoint</Application>
  <PresentationFormat>Màn hình rộng</PresentationFormat>
  <Paragraphs>163</Paragraphs>
  <Slides>36</Slides>
  <Notes>2</Notes>
  <HiddenSlides>0</HiddenSlides>
  <MMClips>26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46" baseType="lpstr">
      <vt:lpstr>Arial</vt:lpstr>
      <vt:lpstr>ArialMT</vt:lpstr>
      <vt:lpstr>Calibri</vt:lpstr>
      <vt:lpstr>Calibri Light</vt:lpstr>
      <vt:lpstr>FuturaStd-Book</vt:lpstr>
      <vt:lpstr>Haan Baekje M</vt:lpstr>
      <vt:lpstr>MyriadPro-It</vt:lpstr>
      <vt:lpstr>MyriadPro-Regular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236</cp:revision>
  <dcterms:created xsi:type="dcterms:W3CDTF">2020-12-08T03:17:05Z</dcterms:created>
  <dcterms:modified xsi:type="dcterms:W3CDTF">2022-08-02T02:05:18Z</dcterms:modified>
</cp:coreProperties>
</file>