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  <p:sldMasterId id="2147483712" r:id="rId4"/>
    <p:sldMasterId id="2147483751" r:id="rId5"/>
    <p:sldMasterId id="2147483763" r:id="rId6"/>
  </p:sldMasterIdLst>
  <p:notesMasterIdLst>
    <p:notesMasterId r:id="rId26"/>
  </p:notesMasterIdLst>
  <p:sldIdLst>
    <p:sldId id="310" r:id="rId7"/>
    <p:sldId id="308" r:id="rId8"/>
    <p:sldId id="262" r:id="rId9"/>
    <p:sldId id="316" r:id="rId10"/>
    <p:sldId id="317" r:id="rId11"/>
    <p:sldId id="295" r:id="rId12"/>
    <p:sldId id="321" r:id="rId13"/>
    <p:sldId id="311" r:id="rId14"/>
    <p:sldId id="296" r:id="rId15"/>
    <p:sldId id="320" r:id="rId16"/>
    <p:sldId id="297" r:id="rId17"/>
    <p:sldId id="323" r:id="rId18"/>
    <p:sldId id="324" r:id="rId19"/>
    <p:sldId id="325" r:id="rId20"/>
    <p:sldId id="326" r:id="rId21"/>
    <p:sldId id="327" r:id="rId22"/>
    <p:sldId id="328" r:id="rId23"/>
    <p:sldId id="313" r:id="rId24"/>
    <p:sldId id="314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C2"/>
    <a:srgbClr val="00FF00"/>
    <a:srgbClr val="CDE9EB"/>
    <a:srgbClr val="1C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2FFD-79A9-4E5F-95DD-A7FD0F1AE5A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E7F79-13C8-477B-B0FB-C9F08EDA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ed5ef9ebbf_0_3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ed5ef9ebbf_0_3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49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D913-6C64-4DC4-8B4C-65C7C40FD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D7514-6215-4844-B103-911863BFB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592F-7B91-4C49-9A73-F14ED2D5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B9FF-5B03-4291-80D0-4CB7A677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18F0-54D7-4E5C-9DE7-758C8AD7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95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D6F6-4F35-4DEB-BDCB-42311A3F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D396E-1651-4EAD-B859-B44D18D2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97D6-7D70-43FF-9DDD-CFF20A2A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B6B4B-327B-45FF-B49C-B0B488E7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F20A-7DBD-488E-B7B1-031A8A4C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82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B931D-36A1-4232-90EE-D2AAF34EC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BFF3F-D495-4563-B184-F990466A4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36B8-F767-43BB-B59B-DCA6759F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0BA5-8CE0-4DCF-A2D3-C13678E9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E7998-BD6D-43C8-B560-C925BD1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8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CFF9F-59E5-477F-AE3C-47F2B7941C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4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96AA-AEF5-4842-929F-BE48281C8D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1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306FC-EBA0-4431-8248-48FBA4944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5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DB6C-C85A-4008-8BA8-6944F24F98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1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7B4AD-7289-49D2-838C-100BB5CD0C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9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62A7-902D-498F-A9E4-EBD9EC53C1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7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843EE-CA13-4800-9143-765CF77547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8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DB96E-E60F-4D06-B176-F074E55FA6A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9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3547-255D-4FC3-ACCE-1312B82A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9E16-2A41-440E-BDF5-2276412A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40856-357B-49E6-80F6-CB02030A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101D-2F76-4F98-8031-CCE32E5B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01B2B-DBFA-4239-B271-293ABD1B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12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6BCC5-EC70-4912-B6E8-84DD864ABE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31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F87-8EA9-49BE-96BE-5C6F9BB745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1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DC61E-54BF-4120-AE5F-EA639DC18F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9B5CE-BF9B-4AF9-A82A-70EDE926B3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1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898E-7155-47D3-8B5F-CE23606D3D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4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9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81F87-55C9-4F0D-AA89-0EF08E043A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07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2BEC3A-6539-4E3B-A993-98D4BC2EF4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6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DAE3E-A53D-4678-9DAC-C237234CFB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4C06C-7353-450D-8748-3FDD0B49E3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AD16-C308-435D-9705-0C6ED89E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AEA3-EA49-4B13-908E-2A3E7AFBC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8395-C46B-4360-BB69-9D1216A5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AF05-8D8D-4089-AFC9-76ED1A27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EF2C-C705-4CFB-A2A8-D66FE490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505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49347-976A-4FA0-98E8-5BF04267BC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6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91A7F-D78F-48E4-AB2A-DF243760AB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E3BB2-657B-4685-8ACE-21DB47382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48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34332-D552-4461-AE3D-A845BD3FB0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8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D4482-926F-43F3-9258-D241AB5373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04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5979-A3CD-402C-A21C-82E867964E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71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CFF9F-59E5-477F-AE3C-47F2B7941C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26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96AA-AEF5-4842-929F-BE48281C8D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71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306FC-EBA0-4431-8248-48FBA4944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10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DB6C-C85A-4008-8BA8-6944F24F98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4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4A7E-1A27-4069-BD2E-72830C30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DAD3-F465-4F70-BB55-5323B80FF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79EC-97A9-46FB-B4C7-C127293B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338F-46B5-4F0A-BFD7-89E260A5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CB85-28DF-484D-823B-509612C3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18D3F-469F-4AFD-BE36-376F2A73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872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7B4AD-7289-49D2-838C-100BB5CD0C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9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62A7-902D-498F-A9E4-EBD9EC53C1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28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843EE-CA13-4800-9143-765CF77547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44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DB96E-E60F-4D06-B176-F074E55FA6A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86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6BCC5-EC70-4912-B6E8-84DD864ABE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7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F87-8EA9-49BE-96BE-5C6F9BB745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71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DC61E-54BF-4120-AE5F-EA639DC18F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45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9B5CE-BF9B-4AF9-A82A-70EDE926B3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9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3F27-B61F-4657-9925-3AAEA5D74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904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F9DF-CA80-40D1-A705-77AA0F5CD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4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6A72-47A5-486D-B1F8-19664CF8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B14E1-37B1-4FB9-ADEA-2F2FAE39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82D6B-69EC-40FE-A77D-C314DAA72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25D19-98B6-4BEA-BAA5-33CB6ECA3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97D6-65CB-4BDE-9F2B-C8CC4FF9F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5791B-5DB6-44E7-909C-640B8BA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259AF-FA45-4DE9-B54A-2E60C8C6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E30DB-553B-4127-9343-39F050D3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737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120E-2445-4A01-B9F2-F3478C8CB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17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DEF0-A6D4-4F7D-8A0C-262C9AAF0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39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8C63-82DC-4B29-AB74-DE94AB085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63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7094-051F-484A-924F-201C1E90D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15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5AE6-A442-4BBF-88D2-B2CA9F8E2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35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437A-6F53-4303-87ED-602CA57D2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646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0C32-472B-41D3-BF78-61640C22D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592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4D61-BFAC-4D57-9B29-7E929BC48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14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6300-255B-428E-9478-22242E5C6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203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48BD-E30F-449F-92B7-4C678B0D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F14A0-D841-4F49-A3FA-5375A6DF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BF0F1-653C-4948-A58E-DCEAFF90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9F3CB-7B18-475D-A10E-41225D4A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080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36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1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9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2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8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1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7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1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CC6FA-C41F-49BE-A64C-BAE195C4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4E4B9-2C57-46E6-BF9F-0709D11F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62126-CE09-49BE-99DA-FFC663C4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866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56" name="Google Shape;56;p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960000" y="2972496"/>
            <a:ext cx="102720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919632"/>
            <a:ext cx="4201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991600" y="5399977"/>
            <a:ext cx="6615200" cy="640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26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856" name="Google Shape;856;p2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22"/>
          <p:cNvSpPr txBox="1">
            <a:spLocks noGrp="1"/>
          </p:cNvSpPr>
          <p:nvPr>
            <p:ph type="subTitle" idx="1"/>
          </p:nvPr>
        </p:nvSpPr>
        <p:spPr>
          <a:xfrm>
            <a:off x="2514600" y="4244933"/>
            <a:ext cx="71628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1898600" y="1387333"/>
            <a:ext cx="8394800" cy="2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75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103" name="Google Shape;103;p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9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142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558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291" name="Google Shape;291;p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998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4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92" name="Google Shape;492;p1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3101333" y="4361084"/>
            <a:ext cx="6085200" cy="70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1"/>
          </p:nvPr>
        </p:nvSpPr>
        <p:spPr>
          <a:xfrm>
            <a:off x="1944200" y="1731217"/>
            <a:ext cx="8303600" cy="221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4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33E4-0628-4CCB-8820-8861664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A09-E4D7-4950-8F10-224D19BD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79FF-A922-4D62-A895-E7AD3B4D7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94D2D-801F-43AD-B222-AC15F16A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B88B7-416C-4FBE-9300-91B4E11E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48847-3D02-41FA-99DC-9EC47958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8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A0B4-E60C-42B9-85E7-F28A8B4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D2AA7-7266-40F2-97A3-13405F4D2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623BB-9904-49CE-AEA5-B847A995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39884-7839-4ECF-97C8-3E22303C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0A96E-D787-4175-AAF0-0B4ADAC2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5F5A-12CA-4B4A-9121-6DCB30D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67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C876C-26E5-46E2-B58C-1825B7FE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A3B6-0AE4-48BA-965B-4C6406A3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B7D1-BF5E-4515-98DC-AA560112B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C6F1-C386-4D56-9E8B-F7E5F07147DF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A351-EA6E-4157-98F9-5AD6297CA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CDA4B-5789-4F97-849D-E4E3F451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9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2838A-AE6A-4BE4-B33D-47046BD7CB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8F66D-D0D5-468C-8561-F5D4CAF00A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2838A-AE6A-4BE4-B33D-47046BD7CB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5F4D5-166F-4769-937D-2DC866CD0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2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6.wav"/><Relationship Id="rId11" Type="http://schemas.openxmlformats.org/officeDocument/2006/relationships/image" Target="../media/image20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4.wmf"/><Relationship Id="rId1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6.wav"/><Relationship Id="rId11" Type="http://schemas.openxmlformats.org/officeDocument/2006/relationships/image" Target="../media/image20.gif"/><Relationship Id="rId5" Type="http://schemas.openxmlformats.org/officeDocument/2006/relationships/audio" Target="../media/audio5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1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6.wav"/><Relationship Id="rId11" Type="http://schemas.openxmlformats.org/officeDocument/2006/relationships/image" Target="../media/image15.gif"/><Relationship Id="rId5" Type="http://schemas.openxmlformats.org/officeDocument/2006/relationships/audio" Target="../media/audio5.wav"/><Relationship Id="rId15" Type="http://schemas.openxmlformats.org/officeDocument/2006/relationships/image" Target="../media/image23.gif"/><Relationship Id="rId10" Type="http://schemas.openxmlformats.org/officeDocument/2006/relationships/image" Target="../media/image4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714" y="362857"/>
            <a:ext cx="8142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8268587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esktop\NỀN PP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17185"/>
            <a:ext cx="1068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45 x a 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13 ; 26 ; 39.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057398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=13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45 x a = 45 x 13 = 585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862382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=26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45 x a = 45 x 26 = 1170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749040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=39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45 x a = 45 x 39 = 1755</a:t>
            </a:r>
          </a:p>
        </p:txBody>
      </p:sp>
    </p:spTree>
    <p:extLst>
      <p:ext uri="{BB962C8B-B14F-4D97-AF65-F5344CB8AC3E}">
        <p14:creationId xmlns:p14="http://schemas.microsoft.com/office/powerpoint/2010/main" val="6466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79105" cy="392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29042" y="243205"/>
            <a:ext cx="9880918" cy="12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en-US" sz="32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25779" y="1812290"/>
            <a:ext cx="656622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48 x 25 = 1200 (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: 1200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022191" y="2102485"/>
            <a:ext cx="3962400" cy="15906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 </a:t>
            </a:r>
            <a:r>
              <a:rPr lang="en-US" altLang="en-US" sz="2400" b="1" dirty="0" err="1">
                <a:latin typeface="Times New Roman" pitchFamily="18" charset="0"/>
              </a:rPr>
              <a:t>quyển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vở</a:t>
            </a:r>
            <a:r>
              <a:rPr lang="en-US" altLang="en-US" sz="2400" b="1" dirty="0">
                <a:latin typeface="Times New Roman" pitchFamily="18" charset="0"/>
              </a:rPr>
              <a:t>    :      48 </a:t>
            </a:r>
            <a:r>
              <a:rPr lang="en-US" altLang="en-US" sz="2400" b="1" dirty="0" err="1">
                <a:latin typeface="Times New Roman" pitchFamily="18" charset="0"/>
              </a:rPr>
              <a:t>Trang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25 </a:t>
            </a:r>
            <a:r>
              <a:rPr lang="en-US" altLang="en-US" sz="2400" b="1" dirty="0" err="1">
                <a:latin typeface="Times New Roman" pitchFamily="18" charset="0"/>
              </a:rPr>
              <a:t>quyển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vở</a:t>
            </a:r>
            <a:r>
              <a:rPr lang="en-US" altLang="en-US" sz="2400" b="1" dirty="0">
                <a:latin typeface="Times New Roman" pitchFamily="18" charset="0"/>
              </a:rPr>
              <a:t>  :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b="1" dirty="0">
                <a:latin typeface="Times New Roman" pitchFamily="18" charset="0"/>
              </a:rPr>
              <a:t>…?... </a:t>
            </a:r>
            <a:r>
              <a:rPr lang="en-US" altLang="en-US" sz="2400" b="1" dirty="0" err="1">
                <a:latin typeface="Times New Roman" pitchFamily="18" charset="0"/>
              </a:rPr>
              <a:t>Trang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117600" y="1371600"/>
            <a:ext cx="10058400" cy="4114800"/>
          </a:xfrm>
          <a:prstGeom prst="wave">
            <a:avLst>
              <a:gd name="adj1" fmla="val 9028"/>
              <a:gd name="adj2" fmla="val 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6000" b="1" i="1">
                <a:solidFill>
                  <a:srgbClr val="FF3300"/>
                </a:solidFill>
                <a:cs typeface="Arial" charset="0"/>
              </a:rPr>
              <a:t>Rung chuông vàng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609600" y="304800"/>
            <a:ext cx="1583267" cy="863600"/>
            <a:chOff x="960" y="480"/>
            <a:chExt cx="2134" cy="2400"/>
          </a:xfrm>
        </p:grpSpPr>
        <p:grpSp>
          <p:nvGrpSpPr>
            <p:cNvPr id="15405" name="Group 57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407" name="Group 58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413" name="Freeform 59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4" name="Freeform 60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5" name="Line 61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6" name="Oval 62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.VnTime" pitchFamily="34" charset="0"/>
                  </a:endParaRPr>
                </a:p>
              </p:txBody>
            </p:sp>
          </p:grpSp>
          <p:sp>
            <p:nvSpPr>
              <p:cNvPr id="15408" name="Oval 63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409" name="Rectangle 64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410" name="Oval 65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411" name="Oval 66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412" name="Oval 67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</p:grpSp>
        <p:pic>
          <p:nvPicPr>
            <p:cNvPr id="15406" name="Picture 68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08000" y="5334000"/>
            <a:ext cx="1583267" cy="1016000"/>
            <a:chOff x="960" y="480"/>
            <a:chExt cx="2134" cy="2400"/>
          </a:xfrm>
        </p:grpSpPr>
        <p:grpSp>
          <p:nvGrpSpPr>
            <p:cNvPr id="15393" name="Group 3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95" name="Group 3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401" name="Freeform 3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Freeform 3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Line 3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Oval 3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.VnTime" pitchFamily="34" charset="0"/>
                  </a:endParaRPr>
                </a:p>
              </p:txBody>
            </p:sp>
          </p:grpSp>
          <p:sp>
            <p:nvSpPr>
              <p:cNvPr id="15396" name="Oval 3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97" name="Rectangle 38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98" name="Oval 3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99" name="Oval 4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400" name="Oval 4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</p:grpSp>
        <p:pic>
          <p:nvPicPr>
            <p:cNvPr id="15394" name="Picture 42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0261600" y="381000"/>
            <a:ext cx="1583267" cy="863600"/>
            <a:chOff x="960" y="480"/>
            <a:chExt cx="2134" cy="2400"/>
          </a:xfrm>
        </p:grpSpPr>
        <p:grpSp>
          <p:nvGrpSpPr>
            <p:cNvPr id="15381" name="Group 3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83" name="Group 3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389" name="Freeform 3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Freeform 3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Line 3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Oval 3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.VnTime" pitchFamily="34" charset="0"/>
                  </a:endParaRPr>
                </a:p>
              </p:txBody>
            </p:sp>
          </p:grpSp>
          <p:sp>
            <p:nvSpPr>
              <p:cNvPr id="15384" name="Oval 3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85" name="Rectangle 38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86" name="Oval 3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87" name="Oval 4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88" name="Oval 4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</p:grpSp>
        <p:pic>
          <p:nvPicPr>
            <p:cNvPr id="15382" name="Picture 42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69600" y="7239000"/>
            <a:ext cx="575733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89144" name="WordArt 56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78232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0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4000" b="1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0160000" y="5334000"/>
            <a:ext cx="1583267" cy="1016000"/>
            <a:chOff x="960" y="480"/>
            <a:chExt cx="2134" cy="2400"/>
          </a:xfrm>
        </p:grpSpPr>
        <p:grpSp>
          <p:nvGrpSpPr>
            <p:cNvPr id="15369" name="Group 4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71" name="Group 4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377" name="Freeform 4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8" name="Freeform 4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9" name="Line 4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0" name="Oval 4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.VnTime" pitchFamily="34" charset="0"/>
                  </a:endParaRPr>
                </a:p>
              </p:txBody>
            </p:sp>
          </p:grpSp>
          <p:sp>
            <p:nvSpPr>
              <p:cNvPr id="15372" name="Oval 5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73" name="Rectangle 51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74" name="Oval 5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75" name="Oval 5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15376" name="Oval 5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.VnTime" pitchFamily="34" charset="0"/>
                </a:endParaRPr>
              </a:p>
            </p:txBody>
          </p:sp>
        </p:grpSp>
        <p:pic>
          <p:nvPicPr>
            <p:cNvPr id="15370" name="Picture 55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0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allAtOnce" animBg="1"/>
      <p:bldP spid="89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-203199" y="-228600"/>
            <a:ext cx="12738100" cy="7315200"/>
            <a:chOff x="0" y="192"/>
            <a:chExt cx="5760" cy="3936"/>
          </a:xfrm>
        </p:grpSpPr>
        <p:grpSp>
          <p:nvGrpSpPr>
            <p:cNvPr id="16399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6402" name="Picture 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00" name="Picture 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50" name="Picture 10" descr="Comemorativo_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24800" y="6096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3201" y="152401"/>
            <a:ext cx="58208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53" flipV="1">
            <a:off x="5892801" y="609600"/>
            <a:ext cx="6900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SPARKL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32000" y="1524000"/>
            <a:ext cx="10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21" descr="White marble"/>
          <p:cNvSpPr>
            <a:spLocks noChangeArrowheads="1" noChangeShapeType="1" noTextEdit="1"/>
          </p:cNvSpPr>
          <p:nvPr/>
        </p:nvSpPr>
        <p:spPr bwMode="auto">
          <a:xfrm>
            <a:off x="2844800" y="2209800"/>
            <a:ext cx="741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Luật chơi :</a:t>
            </a:r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393" name="Text Box 23"/>
          <p:cNvSpPr txBox="1">
            <a:spLocks noChangeArrowheads="1"/>
          </p:cNvSpPr>
          <p:nvPr/>
        </p:nvSpPr>
        <p:spPr bwMode="auto">
          <a:xfrm>
            <a:off x="1016000" y="2667001"/>
            <a:ext cx="1005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4" name="Text Box 26"/>
          <p:cNvSpPr txBox="1">
            <a:spLocks noChangeArrowheads="1"/>
          </p:cNvSpPr>
          <p:nvPr/>
        </p:nvSpPr>
        <p:spPr bwMode="auto">
          <a:xfrm>
            <a:off x="508000" y="3581401"/>
            <a:ext cx="11277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sym typeface="Wingdings 2" pitchFamily="18" charset="2"/>
              </a:rPr>
              <a:t>  </a:t>
            </a:r>
            <a:r>
              <a:rPr lang="en-US" altLang="en-US" sz="2400" i="1">
                <a:solidFill>
                  <a:schemeClr val="tx1"/>
                </a:solidFill>
              </a:rPr>
              <a:t>Có 3 câu hỏi, thời gian để suy nghĩ và chọn phương án cho mỗi câu hỏi là </a:t>
            </a:r>
            <a:r>
              <a:rPr lang="en-US" altLang="en-US" sz="2400" b="1" i="1">
                <a:solidFill>
                  <a:schemeClr val="tx1"/>
                </a:solidFill>
              </a:rPr>
              <a:t>10 giây</a:t>
            </a:r>
            <a:r>
              <a:rPr lang="en-US" altLang="en-US" sz="2400" i="1">
                <a:solidFill>
                  <a:schemeClr val="tx1"/>
                </a:solidFill>
              </a:rPr>
              <a:t>. Mỗi câu hỏi có 2 phương án lựa chọn đáp án : </a:t>
            </a:r>
            <a:r>
              <a:rPr lang="en-US" altLang="en-US" sz="2400" b="1" i="1"/>
              <a:t>Đúng</a:t>
            </a:r>
            <a:r>
              <a:rPr lang="en-US" altLang="en-US" sz="2400" i="1">
                <a:solidFill>
                  <a:schemeClr val="tx1"/>
                </a:solidFill>
              </a:rPr>
              <a:t> hoặc </a:t>
            </a:r>
            <a:r>
              <a:rPr lang="en-US" altLang="en-US" sz="2400" b="1" i="1">
                <a:solidFill>
                  <a:srgbClr val="800000"/>
                </a:solidFill>
              </a:rPr>
              <a:t>Sai </a:t>
            </a:r>
            <a:r>
              <a:rPr lang="en-US" altLang="en-US" sz="2400" i="1">
                <a:solidFill>
                  <a:srgbClr val="800000"/>
                </a:solidFill>
              </a:rPr>
              <a:t>để</a:t>
            </a:r>
            <a:r>
              <a:rPr lang="en-US" altLang="en-US" sz="2400" i="1">
                <a:solidFill>
                  <a:schemeClr val="tx1"/>
                </a:solidFill>
              </a:rPr>
              <a:t> viết vào bảng con. Hết thời gian, giơ bảng con lên. Nếu chọn phương án đúng thì chơi tiếp ; nếu chọn phương án sai hoặc chọn phương án đúng mà không giải thích được sẽ bị loại khỏi cuộc chơi. Kết thúc 3 câu hỏi, bạn nào còn ở lại với cuộc chơi là thắng cuộc. </a:t>
            </a:r>
            <a:r>
              <a:rPr lang="en-US" altLang="en-US" sz="2400" b="1" i="1">
                <a:solidFill>
                  <a:schemeClr val="tx1"/>
                </a:solidFill>
              </a:rPr>
              <a:t>(* Lưu ý : Máy sẽ đếm ngược thời gian từ 10 về 0 là hết giờ).</a:t>
            </a:r>
          </a:p>
        </p:txBody>
      </p:sp>
      <p:grpSp>
        <p:nvGrpSpPr>
          <p:cNvPr id="16395" name="Group 30"/>
          <p:cNvGrpSpPr>
            <a:grpSpLocks/>
          </p:cNvGrpSpPr>
          <p:nvPr/>
        </p:nvGrpSpPr>
        <p:grpSpPr bwMode="auto">
          <a:xfrm>
            <a:off x="1117600" y="381000"/>
            <a:ext cx="9448800" cy="1981200"/>
            <a:chOff x="310" y="48"/>
            <a:chExt cx="4778" cy="1234"/>
          </a:xfrm>
        </p:grpSpPr>
        <p:sp>
          <p:nvSpPr>
            <p:cNvPr id="16396" name="AutoShape 31"/>
            <p:cNvSpPr>
              <a:spLocks noChangeArrowheads="1"/>
            </p:cNvSpPr>
            <p:nvPr/>
          </p:nvSpPr>
          <p:spPr bwMode="auto">
            <a:xfrm>
              <a:off x="1152" y="48"/>
              <a:ext cx="3936" cy="672"/>
            </a:xfrm>
            <a:prstGeom prst="wedgeEllipseCallout">
              <a:avLst>
                <a:gd name="adj1" fmla="val -51907"/>
                <a:gd name="adj2" fmla="val 36458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397" name="Text Box 32"/>
            <p:cNvSpPr txBox="1">
              <a:spLocks noChangeArrowheads="1"/>
            </p:cNvSpPr>
            <p:nvPr/>
          </p:nvSpPr>
          <p:spPr bwMode="auto">
            <a:xfrm>
              <a:off x="1151" y="136"/>
              <a:ext cx="3841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accent2"/>
                  </a:solidFill>
                </a:rPr>
                <a:t>HÃY CHỌN ĐÚNG SAI</a:t>
              </a:r>
              <a:r>
                <a:rPr lang="en-US" altLang="en-US" sz="4000" b="1">
                  <a:solidFill>
                    <a:schemeClr val="accent2"/>
                  </a:solidFill>
                </a:rPr>
                <a:t>  </a:t>
              </a:r>
            </a:p>
          </p:txBody>
        </p:sp>
        <p:pic>
          <p:nvPicPr>
            <p:cNvPr id="16398" name="Picture 33" descr="phcanh 98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466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71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2192000" cy="54102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20800" y="533400"/>
            <a:ext cx="983826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1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1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altLang="en-US" sz="3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52324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52324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pic>
        <p:nvPicPr>
          <p:cNvPr id="17417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368301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5283200" y="5562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5245100" y="54768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5209117" y="54689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52197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247217" y="54800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5230284" y="54864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7425" name="Text Box 29"/>
          <p:cNvSpPr txBox="1">
            <a:spLocks noChangeArrowheads="1"/>
          </p:cNvSpPr>
          <p:nvPr/>
        </p:nvSpPr>
        <p:spPr bwMode="auto">
          <a:xfrm>
            <a:off x="5384800" y="1524001"/>
            <a:ext cx="11853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45</a:t>
            </a:r>
          </a:p>
        </p:txBody>
      </p:sp>
      <p:sp>
        <p:nvSpPr>
          <p:cNvPr id="17426" name="Text Box 30"/>
          <p:cNvSpPr txBox="1">
            <a:spLocks noChangeArrowheads="1"/>
          </p:cNvSpPr>
          <p:nvPr/>
        </p:nvSpPr>
        <p:spPr bwMode="auto">
          <a:xfrm>
            <a:off x="5547784" y="1919288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graphicFrame>
        <p:nvGraphicFramePr>
          <p:cNvPr id="17427" name="Object 31"/>
          <p:cNvGraphicFramePr>
            <a:graphicFrameLocks noChangeAspect="1"/>
          </p:cNvGraphicFramePr>
          <p:nvPr/>
        </p:nvGraphicFramePr>
        <p:xfrm>
          <a:off x="5247218" y="1762126"/>
          <a:ext cx="37676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8" imgW="114102" imgH="126780" progId="Equation.3">
                  <p:embed/>
                </p:oleObj>
              </mc:Choice>
              <mc:Fallback>
                <p:oleObj name="Equation" r:id="rId8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18" y="1762126"/>
                        <a:ext cx="37676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Line 32"/>
          <p:cNvSpPr>
            <a:spLocks noChangeShapeType="1"/>
          </p:cNvSpPr>
          <p:nvPr/>
        </p:nvSpPr>
        <p:spPr bwMode="auto">
          <a:xfrm>
            <a:off x="5503334" y="2463800"/>
            <a:ext cx="9821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33"/>
          <p:cNvSpPr txBox="1">
            <a:spLocks noChangeArrowheads="1"/>
          </p:cNvSpPr>
          <p:nvPr/>
        </p:nvSpPr>
        <p:spPr bwMode="auto">
          <a:xfrm>
            <a:off x="5154084" y="2463801"/>
            <a:ext cx="15409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135</a:t>
            </a:r>
          </a:p>
        </p:txBody>
      </p:sp>
      <p:sp>
        <p:nvSpPr>
          <p:cNvPr id="17430" name="Text Box 34"/>
          <p:cNvSpPr txBox="1">
            <a:spLocks noChangeArrowheads="1"/>
          </p:cNvSpPr>
          <p:nvPr/>
        </p:nvSpPr>
        <p:spPr bwMode="auto">
          <a:xfrm>
            <a:off x="4673600" y="2895601"/>
            <a:ext cx="176106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45</a:t>
            </a:r>
          </a:p>
        </p:txBody>
      </p:sp>
      <p:sp>
        <p:nvSpPr>
          <p:cNvPr id="17431" name="Line 35"/>
          <p:cNvSpPr>
            <a:spLocks noChangeShapeType="1"/>
          </p:cNvSpPr>
          <p:nvPr/>
        </p:nvSpPr>
        <p:spPr bwMode="auto">
          <a:xfrm>
            <a:off x="5384800" y="3352800"/>
            <a:ext cx="111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Text Box 36"/>
          <p:cNvSpPr txBox="1">
            <a:spLocks noChangeArrowheads="1"/>
          </p:cNvSpPr>
          <p:nvPr/>
        </p:nvSpPr>
        <p:spPr bwMode="auto">
          <a:xfrm>
            <a:off x="5080000" y="3352801"/>
            <a:ext cx="157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585</a:t>
            </a:r>
          </a:p>
        </p:txBody>
      </p:sp>
      <p:sp>
        <p:nvSpPr>
          <p:cNvPr id="17433" name="Rectangle 37"/>
          <p:cNvSpPr>
            <a:spLocks noChangeArrowheads="1"/>
          </p:cNvSpPr>
          <p:nvPr/>
        </p:nvSpPr>
        <p:spPr bwMode="auto">
          <a:xfrm>
            <a:off x="7704667" y="3149600"/>
            <a:ext cx="3115733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8636000" y="3314701"/>
            <a:ext cx="1219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7823200" y="3581401"/>
            <a:ext cx="284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pic>
        <p:nvPicPr>
          <p:cNvPr id="17436" name="Picture 44" descr="Comemorativo_0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3496">
            <a:off x="1117600" y="2590801"/>
            <a:ext cx="2641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48" descr="Comemorativo_0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59830">
            <a:off x="9550400" y="228601"/>
            <a:ext cx="2641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49" descr="ANIM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3724">
            <a:off x="711200" y="5715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50" descr="Comemorativo_0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3496">
            <a:off x="1320801" y="6096001"/>
            <a:ext cx="615951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40" descr="140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271">
            <a:off x="10496551" y="5643564"/>
            <a:ext cx="1348316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56000" y="5410200"/>
            <a:ext cx="4582584" cy="1447800"/>
            <a:chOff x="912" y="2592"/>
            <a:chExt cx="3072" cy="960"/>
          </a:xfrm>
        </p:grpSpPr>
        <p:sp>
          <p:nvSpPr>
            <p:cNvPr id="17448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.VnTime" pitchFamily="34" charset="0"/>
              </a:endParaRPr>
            </a:p>
          </p:txBody>
        </p:sp>
        <p:sp>
          <p:nvSpPr>
            <p:cNvPr id="1744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42" name="Picture 55" descr="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5181600"/>
            <a:ext cx="162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59" descr="prince_horse_galloping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429" flipH="1">
            <a:off x="7620000" y="5638800"/>
            <a:ext cx="124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44" name="Group 60"/>
          <p:cNvGrpSpPr>
            <a:grpSpLocks/>
          </p:cNvGrpSpPr>
          <p:nvPr/>
        </p:nvGrpSpPr>
        <p:grpSpPr bwMode="auto">
          <a:xfrm>
            <a:off x="203200" y="152400"/>
            <a:ext cx="9448800" cy="2133600"/>
            <a:chOff x="310" y="48"/>
            <a:chExt cx="4778" cy="1234"/>
          </a:xfrm>
        </p:grpSpPr>
        <p:sp>
          <p:nvSpPr>
            <p:cNvPr id="17445" name="AutoShape 61"/>
            <p:cNvSpPr>
              <a:spLocks noChangeArrowheads="1"/>
            </p:cNvSpPr>
            <p:nvPr/>
          </p:nvSpPr>
          <p:spPr bwMode="auto">
            <a:xfrm>
              <a:off x="1152" y="48"/>
              <a:ext cx="3936" cy="672"/>
            </a:xfrm>
            <a:prstGeom prst="wedgeEllipseCallout">
              <a:avLst>
                <a:gd name="adj1" fmla="val -51907"/>
                <a:gd name="adj2" fmla="val 36458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7446" name="Text Box 62"/>
            <p:cNvSpPr txBox="1">
              <a:spLocks noChangeArrowheads="1"/>
            </p:cNvSpPr>
            <p:nvPr/>
          </p:nvSpPr>
          <p:spPr bwMode="auto">
            <a:xfrm>
              <a:off x="1152" y="134"/>
              <a:ext cx="3840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accent2"/>
                  </a:solidFill>
                </a:rPr>
                <a:t>HÃY CHỌN ĐÚNG SAI</a:t>
              </a:r>
              <a:r>
                <a:rPr lang="en-US" altLang="en-US" sz="4000" b="1">
                  <a:solidFill>
                    <a:schemeClr val="accent2"/>
                  </a:solidFill>
                </a:rPr>
                <a:t>  </a:t>
              </a:r>
            </a:p>
          </p:txBody>
        </p:sp>
        <p:pic>
          <p:nvPicPr>
            <p:cNvPr id="17447" name="Picture 63" descr="phcanh 98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466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328643-62B3-4307-880D-66FF8C629159}"/>
              </a:ext>
            </a:extLst>
          </p:cNvPr>
          <p:cNvSpPr txBox="1"/>
          <p:nvPr/>
        </p:nvSpPr>
        <p:spPr>
          <a:xfrm>
            <a:off x="3284515" y="1663030"/>
            <a:ext cx="113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1: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4862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74" grpId="0"/>
      <p:bldP spid="65574" grpId="1"/>
      <p:bldP spid="65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04800"/>
            <a:ext cx="12192000" cy="5410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12192000" cy="5638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38400" y="685800"/>
            <a:ext cx="8686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1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en-US" sz="4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1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altLang="en-US" sz="6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52832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8448" name="Picture 22" descr="Tàng-Tà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943600"/>
            <a:ext cx="1828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56000" y="5715000"/>
            <a:ext cx="4582584" cy="1143000"/>
            <a:chOff x="912" y="2592"/>
            <a:chExt cx="3072" cy="960"/>
          </a:xfrm>
        </p:grpSpPr>
        <p:sp>
          <p:nvSpPr>
            <p:cNvPr id="18472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.VnTime" pitchFamily="34" charset="0"/>
              </a:endParaRPr>
            </a:p>
          </p:txBody>
        </p:sp>
        <p:sp>
          <p:nvSpPr>
            <p:cNvPr id="1847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8450" name="Text Box 29"/>
          <p:cNvSpPr txBox="1">
            <a:spLocks noChangeArrowheads="1"/>
          </p:cNvSpPr>
          <p:nvPr/>
        </p:nvSpPr>
        <p:spPr bwMode="auto">
          <a:xfrm>
            <a:off x="5486400" y="2133601"/>
            <a:ext cx="11853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8451" name="Text Box 30"/>
          <p:cNvSpPr txBox="1">
            <a:spLocks noChangeArrowheads="1"/>
          </p:cNvSpPr>
          <p:nvPr/>
        </p:nvSpPr>
        <p:spPr bwMode="auto">
          <a:xfrm>
            <a:off x="5588000" y="2514601"/>
            <a:ext cx="101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graphicFrame>
        <p:nvGraphicFramePr>
          <p:cNvPr id="18452" name="Object 31"/>
          <p:cNvGraphicFramePr>
            <a:graphicFrameLocks noChangeAspect="1"/>
          </p:cNvGraphicFramePr>
          <p:nvPr/>
        </p:nvGraphicFramePr>
        <p:xfrm>
          <a:off x="5389034" y="2570164"/>
          <a:ext cx="37676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8" imgW="114102" imgH="126780" progId="Equation.3">
                  <p:embed/>
                </p:oleObj>
              </mc:Choice>
              <mc:Fallback>
                <p:oleObj name="Equation" r:id="rId8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034" y="2570164"/>
                        <a:ext cx="37676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5588000" y="3048000"/>
            <a:ext cx="9821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33"/>
          <p:cNvSpPr txBox="1">
            <a:spLocks noChangeArrowheads="1"/>
          </p:cNvSpPr>
          <p:nvPr/>
        </p:nvSpPr>
        <p:spPr bwMode="auto">
          <a:xfrm>
            <a:off x="5226051" y="3040063"/>
            <a:ext cx="154093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270</a:t>
            </a:r>
          </a:p>
        </p:txBody>
      </p:sp>
      <p:sp>
        <p:nvSpPr>
          <p:cNvPr id="24608" name="Text Box 34"/>
          <p:cNvSpPr txBox="1">
            <a:spLocks noChangeArrowheads="1"/>
          </p:cNvSpPr>
          <p:nvPr/>
        </p:nvSpPr>
        <p:spPr bwMode="auto">
          <a:xfrm>
            <a:off x="5302251" y="34178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90</a:t>
            </a:r>
          </a:p>
        </p:txBody>
      </p:sp>
      <p:sp>
        <p:nvSpPr>
          <p:cNvPr id="18456" name="Line 35"/>
          <p:cNvSpPr>
            <a:spLocks noChangeShapeType="1"/>
          </p:cNvSpPr>
          <p:nvPr/>
        </p:nvSpPr>
        <p:spPr bwMode="auto">
          <a:xfrm>
            <a:off x="5391151" y="3857625"/>
            <a:ext cx="11853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Text Box 36"/>
          <p:cNvSpPr txBox="1">
            <a:spLocks noChangeArrowheads="1"/>
          </p:cNvSpPr>
          <p:nvPr/>
        </p:nvSpPr>
        <p:spPr bwMode="auto">
          <a:xfrm>
            <a:off x="5080000" y="3886200"/>
            <a:ext cx="157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360</a:t>
            </a:r>
          </a:p>
        </p:txBody>
      </p:sp>
      <p:sp>
        <p:nvSpPr>
          <p:cNvPr id="18458" name="Rectangle 37"/>
          <p:cNvSpPr>
            <a:spLocks noChangeArrowheads="1"/>
          </p:cNvSpPr>
          <p:nvPr/>
        </p:nvSpPr>
        <p:spPr bwMode="auto">
          <a:xfrm>
            <a:off x="7416800" y="2971800"/>
            <a:ext cx="3860800" cy="2146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8636000" y="3314701"/>
            <a:ext cx="1219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7772400" y="3556001"/>
            <a:ext cx="298026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7721600" y="3505200"/>
            <a:ext cx="3149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VÌ SAO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altLang="en-US" sz="2800" b="1">
                <a:solidFill>
                  <a:srgbClr val="FF0000"/>
                </a:solidFill>
                <a:latin typeface="Arial" charset="0"/>
              </a:rPr>
              <a:t> ?</a:t>
            </a:r>
          </a:p>
        </p:txBody>
      </p:sp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7315200" y="3048001"/>
            <a:ext cx="3962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 riêng thứ hai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chưa lùi sang trái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 cột</a:t>
            </a:r>
          </a:p>
        </p:txBody>
      </p:sp>
      <p:sp>
        <p:nvSpPr>
          <p:cNvPr id="24631" name="Text Box 34"/>
          <p:cNvSpPr txBox="1">
            <a:spLocks noChangeArrowheads="1"/>
          </p:cNvSpPr>
          <p:nvPr/>
        </p:nvSpPr>
        <p:spPr bwMode="auto">
          <a:xfrm>
            <a:off x="5283200" y="3421063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4632" name="Text Box 36"/>
          <p:cNvSpPr txBox="1">
            <a:spLocks noChangeArrowheads="1"/>
          </p:cNvSpPr>
          <p:nvPr/>
        </p:nvSpPr>
        <p:spPr bwMode="auto">
          <a:xfrm>
            <a:off x="5080000" y="3886200"/>
            <a:ext cx="157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1170</a:t>
            </a:r>
          </a:p>
        </p:txBody>
      </p:sp>
      <p:pic>
        <p:nvPicPr>
          <p:cNvPr id="18465" name="Picture 54" descr="Comemorativo_0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5432">
            <a:off x="1062567" y="6330950"/>
            <a:ext cx="609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55" descr="ANIM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3724">
            <a:off x="406400" y="60198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40" descr="140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271">
            <a:off x="10547351" y="5868988"/>
            <a:ext cx="134831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58" descr="Comemorativo_0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039">
            <a:off x="10668000" y="1371600"/>
            <a:ext cx="1524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60" descr="ANIM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1" y="152400"/>
            <a:ext cx="1714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61" descr="Comemorativo_0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3496">
            <a:off x="315385" y="365126"/>
            <a:ext cx="2135716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62" descr="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2800" y="5410200"/>
            <a:ext cx="162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6F2103B-D261-45F0-83C9-05EEDCB02FF4}"/>
              </a:ext>
            </a:extLst>
          </p:cNvPr>
          <p:cNvSpPr txBox="1"/>
          <p:nvPr/>
        </p:nvSpPr>
        <p:spPr>
          <a:xfrm>
            <a:off x="2914103" y="1766460"/>
            <a:ext cx="113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2: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1619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7" grpId="0" animBg="1"/>
      <p:bldP spid="66568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24608" grpId="0"/>
      <p:bldP spid="24610" grpId="0"/>
      <p:bldP spid="66598" grpId="0"/>
      <p:bldP spid="66598" grpId="1"/>
      <p:bldP spid="66599" grpId="0"/>
      <p:bldP spid="66599" grpId="1"/>
      <p:bldP spid="69660" grpId="0"/>
      <p:bldP spid="69660" grpId="1"/>
      <p:bldP spid="69674" grpId="0"/>
      <p:bldP spid="24631" grpId="0"/>
      <p:bldP spid="246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4102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20800" y="533400"/>
            <a:ext cx="983826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1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1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altLang="en-US" sz="3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52324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52324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pic>
        <p:nvPicPr>
          <p:cNvPr id="19465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368301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5283200" y="5562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5245100" y="54768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5209117" y="54689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52197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247217" y="54800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5230284" y="54864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9473" name="Picture 22" descr="Tàng-Tà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638800"/>
            <a:ext cx="314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29"/>
          <p:cNvSpPr txBox="1">
            <a:spLocks noChangeArrowheads="1"/>
          </p:cNvSpPr>
          <p:nvPr/>
        </p:nvSpPr>
        <p:spPr bwMode="auto">
          <a:xfrm>
            <a:off x="5384800" y="1524001"/>
            <a:ext cx="11853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45</a:t>
            </a:r>
          </a:p>
        </p:txBody>
      </p:sp>
      <p:sp>
        <p:nvSpPr>
          <p:cNvPr id="19475" name="Text Box 30"/>
          <p:cNvSpPr txBox="1">
            <a:spLocks noChangeArrowheads="1"/>
          </p:cNvSpPr>
          <p:nvPr/>
        </p:nvSpPr>
        <p:spPr bwMode="auto">
          <a:xfrm>
            <a:off x="5547784" y="1919288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graphicFrame>
        <p:nvGraphicFramePr>
          <p:cNvPr id="19476" name="Object 31"/>
          <p:cNvGraphicFramePr>
            <a:graphicFrameLocks noChangeAspect="1"/>
          </p:cNvGraphicFramePr>
          <p:nvPr/>
        </p:nvGraphicFramePr>
        <p:xfrm>
          <a:off x="5247218" y="1762126"/>
          <a:ext cx="37676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14102" imgH="126780" progId="Equation.3">
                  <p:embed/>
                </p:oleObj>
              </mc:Choice>
              <mc:Fallback>
                <p:oleObj name="Equation" r:id="rId9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18" y="1762126"/>
                        <a:ext cx="37676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Line 32"/>
          <p:cNvSpPr>
            <a:spLocks noChangeShapeType="1"/>
          </p:cNvSpPr>
          <p:nvPr/>
        </p:nvSpPr>
        <p:spPr bwMode="auto">
          <a:xfrm>
            <a:off x="5503334" y="2463800"/>
            <a:ext cx="9821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5154084" y="2463801"/>
            <a:ext cx="15409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4724400" y="2896839"/>
            <a:ext cx="176106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135</a:t>
            </a:r>
          </a:p>
        </p:txBody>
      </p:sp>
      <p:sp>
        <p:nvSpPr>
          <p:cNvPr id="19480" name="Line 35"/>
          <p:cNvSpPr>
            <a:spLocks noChangeShapeType="1"/>
          </p:cNvSpPr>
          <p:nvPr/>
        </p:nvSpPr>
        <p:spPr bwMode="auto">
          <a:xfrm>
            <a:off x="5422900" y="3415952"/>
            <a:ext cx="111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Text Box 36"/>
          <p:cNvSpPr txBox="1">
            <a:spLocks noChangeArrowheads="1"/>
          </p:cNvSpPr>
          <p:nvPr/>
        </p:nvSpPr>
        <p:spPr bwMode="auto">
          <a:xfrm>
            <a:off x="4978400" y="3429001"/>
            <a:ext cx="157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1755</a:t>
            </a:r>
          </a:p>
        </p:txBody>
      </p:sp>
      <p:sp>
        <p:nvSpPr>
          <p:cNvPr id="19482" name="Rectangle 37"/>
          <p:cNvSpPr>
            <a:spLocks noChangeArrowheads="1"/>
          </p:cNvSpPr>
          <p:nvPr/>
        </p:nvSpPr>
        <p:spPr bwMode="auto">
          <a:xfrm>
            <a:off x="7704667" y="3149600"/>
            <a:ext cx="3115733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.VnTime" pitchFamily="34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8636000" y="3314701"/>
            <a:ext cx="1219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7772400" y="3556001"/>
            <a:ext cx="298026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pic>
        <p:nvPicPr>
          <p:cNvPr id="19485" name="Picture 31" descr="Comemorativo_00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6504">
            <a:off x="-59105" y="2223295"/>
            <a:ext cx="2641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56000" y="5410200"/>
            <a:ext cx="4582584" cy="1447800"/>
            <a:chOff x="912" y="2592"/>
            <a:chExt cx="3072" cy="960"/>
          </a:xfrm>
        </p:grpSpPr>
        <p:sp>
          <p:nvSpPr>
            <p:cNvPr id="19496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.VnTime" pitchFamily="34" charset="0"/>
              </a:endParaRPr>
            </a:p>
          </p:txBody>
        </p:sp>
        <p:sp>
          <p:nvSpPr>
            <p:cNvPr id="19497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9487" name="Picture 35" descr="Comemorativo_00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59830">
            <a:off x="9550400" y="228601"/>
            <a:ext cx="2641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6" descr="ANIM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3724">
            <a:off x="711200" y="5715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7" descr="Comemorativo_00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3496">
            <a:off x="1320801" y="6096001"/>
            <a:ext cx="615951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40" descr="14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271">
            <a:off x="10485967" y="5600700"/>
            <a:ext cx="1695451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1" name="Group 40"/>
          <p:cNvGrpSpPr>
            <a:grpSpLocks/>
          </p:cNvGrpSpPr>
          <p:nvPr/>
        </p:nvGrpSpPr>
        <p:grpSpPr bwMode="auto">
          <a:xfrm>
            <a:off x="406400" y="228600"/>
            <a:ext cx="9347200" cy="2133600"/>
            <a:chOff x="310" y="48"/>
            <a:chExt cx="4778" cy="1234"/>
          </a:xfrm>
        </p:grpSpPr>
        <p:sp>
          <p:nvSpPr>
            <p:cNvPr id="19493" name="AutoShape 41"/>
            <p:cNvSpPr>
              <a:spLocks noChangeArrowheads="1"/>
            </p:cNvSpPr>
            <p:nvPr/>
          </p:nvSpPr>
          <p:spPr bwMode="auto">
            <a:xfrm>
              <a:off x="1152" y="48"/>
              <a:ext cx="3936" cy="672"/>
            </a:xfrm>
            <a:prstGeom prst="wedgeEllipseCallout">
              <a:avLst>
                <a:gd name="adj1" fmla="val -51907"/>
                <a:gd name="adj2" fmla="val 36458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4" name="Text Box 42"/>
            <p:cNvSpPr txBox="1">
              <a:spLocks noChangeArrowheads="1"/>
            </p:cNvSpPr>
            <p:nvPr/>
          </p:nvSpPr>
          <p:spPr bwMode="auto">
            <a:xfrm>
              <a:off x="1152" y="134"/>
              <a:ext cx="3840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chemeClr val="accent2"/>
                  </a:solidFill>
                </a:rPr>
                <a:t>HÃY CHỌN ĐÚNG SAI</a:t>
              </a:r>
              <a:r>
                <a:rPr lang="en-US" altLang="en-US" sz="4000" b="1">
                  <a:solidFill>
                    <a:schemeClr val="accent2"/>
                  </a:solidFill>
                </a:rPr>
                <a:t>  </a:t>
              </a:r>
            </a:p>
          </p:txBody>
        </p:sp>
        <p:pic>
          <p:nvPicPr>
            <p:cNvPr id="19495" name="Picture 43" descr="phcanh 98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466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989" name="Picture 45" descr="prince_horse_gallopi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976" flipH="1">
            <a:off x="7315200" y="5486400"/>
            <a:ext cx="142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8AF2C90-29F6-4ACC-9785-92B6DFD52C74}"/>
              </a:ext>
            </a:extLst>
          </p:cNvPr>
          <p:cNvSpPr txBox="1"/>
          <p:nvPr/>
        </p:nvSpPr>
        <p:spPr>
          <a:xfrm>
            <a:off x="3284515" y="1663030"/>
            <a:ext cx="113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3: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8529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74" grpId="0"/>
      <p:bldP spid="65574" grpId="1"/>
      <p:bldP spid="655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NỀN PP\3ywf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2877"/>
            <a:ext cx="1219199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77439" y="2009766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7439" y="2787006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77439" y="3496623"/>
            <a:ext cx="8001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vi-VN" altLang="en-US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77439" y="4944423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Cộng các tích riêng lại</a:t>
            </a:r>
            <a:endParaRPr lang="vi-VN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30679" y="546567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alt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premium vector of Blank yellow note paper vector 553845 | Note  paper, Powerpoint background design, Sticky notes">
            <a:extLst>
              <a:ext uri="{FF2B5EF4-FFF2-40B4-BE49-F238E27FC236}">
                <a16:creationId xmlns:a16="http://schemas.microsoft.com/office/drawing/2014/main" id="{F5AF8B98-9455-4E45-BB9B-77C25B84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966907"/>
            <a:ext cx="93726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8">
            <a:extLst>
              <a:ext uri="{FF2B5EF4-FFF2-40B4-BE49-F238E27FC236}">
                <a16:creationId xmlns:a16="http://schemas.microsoft.com/office/drawing/2014/main" id="{63DA3EE8-85DA-436F-B046-F1066A9E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26704"/>
            <a:ext cx="48006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Low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Hoàn thành vở ghi</a:t>
            </a:r>
          </a:p>
          <a:p>
            <a:pPr marL="514350" marR="0" lvl="0" indent="-514350" algn="justLow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 VBT Toán</a:t>
            </a:r>
          </a:p>
          <a:p>
            <a:pPr marL="514350" marR="0" lvl="0" indent="-514350" algn="justLow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Ôn l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LUYỆN TẬP.</a:t>
            </a:r>
            <a:endParaRPr kumimoji="0" lang="en-US" altLang="en-US" sz="3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1480" y="-30480"/>
            <a:ext cx="284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35034788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61DF3B-8086-44E8-9FAF-5C955CF1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7B7D6E-24A0-44EF-B977-2C1ECDFC60FD}"/>
              </a:ext>
            </a:extLst>
          </p:cNvPr>
          <p:cNvSpPr/>
          <p:nvPr/>
        </p:nvSpPr>
        <p:spPr>
          <a:xfrm>
            <a:off x="2868199" y="3310235"/>
            <a:ext cx="6455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30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1" name="Google Shape;2511;p46"/>
          <p:cNvGrpSpPr/>
          <p:nvPr/>
        </p:nvGrpSpPr>
        <p:grpSpPr>
          <a:xfrm>
            <a:off x="605655" y="356659"/>
            <a:ext cx="10980691" cy="6144683"/>
            <a:chOff x="2244650" y="589875"/>
            <a:chExt cx="2753525" cy="1155450"/>
          </a:xfrm>
        </p:grpSpPr>
        <p:sp>
          <p:nvSpPr>
            <p:cNvPr id="2512" name="Google Shape;2512;p46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26" name="Google Shape;2526;p46"/>
          <p:cNvGrpSpPr/>
          <p:nvPr/>
        </p:nvGrpSpPr>
        <p:grpSpPr>
          <a:xfrm>
            <a:off x="779795" y="3907275"/>
            <a:ext cx="1963400" cy="2237387"/>
            <a:chOff x="5646725" y="1545525"/>
            <a:chExt cx="2687626" cy="3062676"/>
          </a:xfrm>
        </p:grpSpPr>
        <p:sp>
          <p:nvSpPr>
            <p:cNvPr id="2527" name="Google Shape;2527;p46"/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58" name="Google Shape;2558;p46"/>
          <p:cNvGrpSpPr/>
          <p:nvPr/>
        </p:nvGrpSpPr>
        <p:grpSpPr>
          <a:xfrm flipH="1">
            <a:off x="10235823" y="1056242"/>
            <a:ext cx="1511669" cy="1603637"/>
            <a:chOff x="390275" y="406500"/>
            <a:chExt cx="1690905" cy="1793778"/>
          </a:xfrm>
        </p:grpSpPr>
        <p:sp>
          <p:nvSpPr>
            <p:cNvPr id="2559" name="Google Shape;2559;p46"/>
            <p:cNvSpPr/>
            <p:nvPr/>
          </p:nvSpPr>
          <p:spPr>
            <a:xfrm>
              <a:off x="1453705" y="1245711"/>
              <a:ext cx="306310" cy="262030"/>
            </a:xfrm>
            <a:custGeom>
              <a:avLst/>
              <a:gdLst/>
              <a:ahLst/>
              <a:cxnLst/>
              <a:rect l="l" t="t" r="r" b="b"/>
              <a:pathLst>
                <a:path w="10743" h="9190" extrusionOk="0">
                  <a:moveTo>
                    <a:pt x="3578" y="1"/>
                  </a:moveTo>
                  <a:lnTo>
                    <a:pt x="86" y="512"/>
                  </a:lnTo>
                  <a:cubicBezTo>
                    <a:pt x="86" y="512"/>
                    <a:pt x="3152" y="4430"/>
                    <a:pt x="2513" y="4595"/>
                  </a:cubicBezTo>
                  <a:cubicBezTo>
                    <a:pt x="1874" y="4761"/>
                    <a:pt x="1" y="5793"/>
                    <a:pt x="1364" y="6730"/>
                  </a:cubicBezTo>
                  <a:cubicBezTo>
                    <a:pt x="2727" y="7667"/>
                    <a:pt x="5196" y="7326"/>
                    <a:pt x="7325" y="8554"/>
                  </a:cubicBezTo>
                  <a:cubicBezTo>
                    <a:pt x="8066" y="8981"/>
                    <a:pt x="8756" y="9190"/>
                    <a:pt x="9290" y="9190"/>
                  </a:cubicBezTo>
                  <a:cubicBezTo>
                    <a:pt x="10290" y="9190"/>
                    <a:pt x="10743" y="8459"/>
                    <a:pt x="9966" y="7070"/>
                  </a:cubicBezTo>
                  <a:cubicBezTo>
                    <a:pt x="8773" y="4941"/>
                    <a:pt x="6559" y="5622"/>
                    <a:pt x="5966" y="5026"/>
                  </a:cubicBezTo>
                  <a:cubicBezTo>
                    <a:pt x="5374" y="4430"/>
                    <a:pt x="3578" y="1"/>
                    <a:pt x="3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390275" y="406500"/>
              <a:ext cx="1690905" cy="1793778"/>
            </a:xfrm>
            <a:custGeom>
              <a:avLst/>
              <a:gdLst/>
              <a:ahLst/>
              <a:cxnLst/>
              <a:rect l="l" t="t" r="r" b="b"/>
              <a:pathLst>
                <a:path w="59304" h="62912" extrusionOk="0">
                  <a:moveTo>
                    <a:pt x="38102" y="0"/>
                  </a:moveTo>
                  <a:cubicBezTo>
                    <a:pt x="36498" y="0"/>
                    <a:pt x="34925" y="925"/>
                    <a:pt x="33636" y="2860"/>
                  </a:cubicBezTo>
                  <a:cubicBezTo>
                    <a:pt x="32417" y="4688"/>
                    <a:pt x="31884" y="7340"/>
                    <a:pt x="31660" y="8975"/>
                  </a:cubicBezTo>
                  <a:cubicBezTo>
                    <a:pt x="31082" y="9046"/>
                    <a:pt x="30316" y="9097"/>
                    <a:pt x="29309" y="9097"/>
                  </a:cubicBezTo>
                  <a:cubicBezTo>
                    <a:pt x="27694" y="9097"/>
                    <a:pt x="25460" y="8964"/>
                    <a:pt x="22392" y="8566"/>
                  </a:cubicBezTo>
                  <a:cubicBezTo>
                    <a:pt x="21362" y="8432"/>
                    <a:pt x="20373" y="8371"/>
                    <a:pt x="19429" y="8371"/>
                  </a:cubicBezTo>
                  <a:cubicBezTo>
                    <a:pt x="11941" y="8371"/>
                    <a:pt x="7290" y="12202"/>
                    <a:pt x="7743" y="14018"/>
                  </a:cubicBezTo>
                  <a:cubicBezTo>
                    <a:pt x="8099" y="15445"/>
                    <a:pt x="9202" y="15660"/>
                    <a:pt x="9836" y="15660"/>
                  </a:cubicBezTo>
                  <a:cubicBezTo>
                    <a:pt x="10076" y="15660"/>
                    <a:pt x="10249" y="15629"/>
                    <a:pt x="10288" y="15622"/>
                  </a:cubicBezTo>
                  <a:lnTo>
                    <a:pt x="10288" y="15622"/>
                  </a:lnTo>
                  <a:cubicBezTo>
                    <a:pt x="10205" y="15667"/>
                    <a:pt x="9564" y="16009"/>
                    <a:pt x="8640" y="16716"/>
                  </a:cubicBezTo>
                  <a:cubicBezTo>
                    <a:pt x="7453" y="17619"/>
                    <a:pt x="5803" y="19124"/>
                    <a:pt x="4261" y="21363"/>
                  </a:cubicBezTo>
                  <a:cubicBezTo>
                    <a:pt x="3361" y="22670"/>
                    <a:pt x="2502" y="24228"/>
                    <a:pt x="1793" y="26065"/>
                  </a:cubicBezTo>
                  <a:cubicBezTo>
                    <a:pt x="1131" y="27784"/>
                    <a:pt x="606" y="29749"/>
                    <a:pt x="312" y="31979"/>
                  </a:cubicBezTo>
                  <a:cubicBezTo>
                    <a:pt x="94" y="33604"/>
                    <a:pt x="1" y="35371"/>
                    <a:pt x="70" y="37289"/>
                  </a:cubicBezTo>
                  <a:cubicBezTo>
                    <a:pt x="72" y="37365"/>
                    <a:pt x="75" y="37446"/>
                    <a:pt x="79" y="37527"/>
                  </a:cubicBezTo>
                  <a:cubicBezTo>
                    <a:pt x="168" y="39655"/>
                    <a:pt x="457" y="41659"/>
                    <a:pt x="922" y="43530"/>
                  </a:cubicBezTo>
                  <a:cubicBezTo>
                    <a:pt x="4023" y="56039"/>
                    <a:pt x="14853" y="62759"/>
                    <a:pt x="24776" y="62908"/>
                  </a:cubicBezTo>
                  <a:cubicBezTo>
                    <a:pt x="24950" y="62910"/>
                    <a:pt x="25121" y="62912"/>
                    <a:pt x="25292" y="62912"/>
                  </a:cubicBezTo>
                  <a:cubicBezTo>
                    <a:pt x="36356" y="62912"/>
                    <a:pt x="41674" y="57522"/>
                    <a:pt x="43266" y="50644"/>
                  </a:cubicBezTo>
                  <a:cubicBezTo>
                    <a:pt x="44689" y="44478"/>
                    <a:pt x="40499" y="40796"/>
                    <a:pt x="36792" y="40796"/>
                  </a:cubicBezTo>
                  <a:cubicBezTo>
                    <a:pt x="36300" y="40796"/>
                    <a:pt x="35815" y="40861"/>
                    <a:pt x="35354" y="40994"/>
                  </a:cubicBezTo>
                  <a:cubicBezTo>
                    <a:pt x="31421" y="42127"/>
                    <a:pt x="28697" y="45108"/>
                    <a:pt x="28950" y="49621"/>
                  </a:cubicBezTo>
                  <a:cubicBezTo>
                    <a:pt x="29063" y="51592"/>
                    <a:pt x="30164" y="52992"/>
                    <a:pt x="31370" y="53949"/>
                  </a:cubicBezTo>
                  <a:cubicBezTo>
                    <a:pt x="32927" y="55181"/>
                    <a:pt x="34658" y="55666"/>
                    <a:pt x="34658" y="55666"/>
                  </a:cubicBezTo>
                  <a:cubicBezTo>
                    <a:pt x="34658" y="55666"/>
                    <a:pt x="32226" y="58331"/>
                    <a:pt x="28609" y="58331"/>
                  </a:cubicBezTo>
                  <a:cubicBezTo>
                    <a:pt x="26853" y="58331"/>
                    <a:pt x="24819" y="57703"/>
                    <a:pt x="22648" y="55839"/>
                  </a:cubicBezTo>
                  <a:cubicBezTo>
                    <a:pt x="16006" y="50132"/>
                    <a:pt x="24353" y="35991"/>
                    <a:pt x="26821" y="33607"/>
                  </a:cubicBezTo>
                  <a:cubicBezTo>
                    <a:pt x="29293" y="31222"/>
                    <a:pt x="34820" y="29699"/>
                    <a:pt x="34820" y="29699"/>
                  </a:cubicBezTo>
                  <a:lnTo>
                    <a:pt x="34820" y="29696"/>
                  </a:lnTo>
                  <a:cubicBezTo>
                    <a:pt x="36684" y="30661"/>
                    <a:pt x="38844" y="31236"/>
                    <a:pt x="41259" y="31236"/>
                  </a:cubicBezTo>
                  <a:cubicBezTo>
                    <a:pt x="41470" y="31236"/>
                    <a:pt x="41683" y="31231"/>
                    <a:pt x="41897" y="31222"/>
                  </a:cubicBezTo>
                  <a:cubicBezTo>
                    <a:pt x="49677" y="30904"/>
                    <a:pt x="58666" y="24691"/>
                    <a:pt x="59262" y="21548"/>
                  </a:cubicBezTo>
                  <a:cubicBezTo>
                    <a:pt x="59298" y="21355"/>
                    <a:pt x="59303" y="21173"/>
                    <a:pt x="59274" y="21004"/>
                  </a:cubicBezTo>
                  <a:cubicBezTo>
                    <a:pt x="58761" y="18106"/>
                    <a:pt x="56036" y="19471"/>
                    <a:pt x="55357" y="15381"/>
                  </a:cubicBezTo>
                  <a:cubicBezTo>
                    <a:pt x="54674" y="11294"/>
                    <a:pt x="51606" y="9588"/>
                    <a:pt x="47689" y="7546"/>
                  </a:cubicBezTo>
                  <a:cubicBezTo>
                    <a:pt x="43772" y="5502"/>
                    <a:pt x="42580" y="1754"/>
                    <a:pt x="40278" y="562"/>
                  </a:cubicBezTo>
                  <a:cubicBezTo>
                    <a:pt x="39562" y="190"/>
                    <a:pt x="38829" y="0"/>
                    <a:pt x="38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664444" y="1020868"/>
              <a:ext cx="1415532" cy="1095165"/>
            </a:xfrm>
            <a:custGeom>
              <a:avLst/>
              <a:gdLst/>
              <a:ahLst/>
              <a:cxnLst/>
              <a:rect l="l" t="t" r="r" b="b"/>
              <a:pathLst>
                <a:path w="49646" h="38410" extrusionOk="0">
                  <a:moveTo>
                    <a:pt x="49646" y="0"/>
                  </a:moveTo>
                  <a:lnTo>
                    <a:pt x="49646" y="0"/>
                  </a:lnTo>
                  <a:cubicBezTo>
                    <a:pt x="46972" y="998"/>
                    <a:pt x="40930" y="2918"/>
                    <a:pt x="34126" y="2918"/>
                  </a:cubicBezTo>
                  <a:cubicBezTo>
                    <a:pt x="32837" y="2918"/>
                    <a:pt x="31520" y="2849"/>
                    <a:pt x="30194" y="2692"/>
                  </a:cubicBezTo>
                  <a:cubicBezTo>
                    <a:pt x="26722" y="2281"/>
                    <a:pt x="23509" y="1975"/>
                    <a:pt x="20564" y="1975"/>
                  </a:cubicBezTo>
                  <a:cubicBezTo>
                    <a:pt x="14371" y="1975"/>
                    <a:pt x="9356" y="3326"/>
                    <a:pt x="5576" y="7886"/>
                  </a:cubicBezTo>
                  <a:cubicBezTo>
                    <a:pt x="1" y="14616"/>
                    <a:pt x="1406" y="30375"/>
                    <a:pt x="8731" y="34972"/>
                  </a:cubicBezTo>
                  <a:cubicBezTo>
                    <a:pt x="12223" y="37165"/>
                    <a:pt x="16403" y="38409"/>
                    <a:pt x="20116" y="38409"/>
                  </a:cubicBezTo>
                  <a:cubicBezTo>
                    <a:pt x="24191" y="38409"/>
                    <a:pt x="27704" y="36910"/>
                    <a:pt x="29130" y="33522"/>
                  </a:cubicBezTo>
                  <a:cubicBezTo>
                    <a:pt x="31337" y="28280"/>
                    <a:pt x="28740" y="25160"/>
                    <a:pt x="26406" y="25160"/>
                  </a:cubicBezTo>
                  <a:cubicBezTo>
                    <a:pt x="25859" y="25160"/>
                    <a:pt x="25326" y="25332"/>
                    <a:pt x="24873" y="25688"/>
                  </a:cubicBezTo>
                  <a:cubicBezTo>
                    <a:pt x="22488" y="27560"/>
                    <a:pt x="23844" y="32023"/>
                    <a:pt x="23844" y="32023"/>
                  </a:cubicBezTo>
                  <a:cubicBezTo>
                    <a:pt x="23844" y="32023"/>
                    <a:pt x="22967" y="32402"/>
                    <a:pt x="21834" y="32402"/>
                  </a:cubicBezTo>
                  <a:cubicBezTo>
                    <a:pt x="21808" y="32402"/>
                    <a:pt x="21781" y="32402"/>
                    <a:pt x="21754" y="32401"/>
                  </a:cubicBezTo>
                  <a:lnTo>
                    <a:pt x="21754" y="32401"/>
                  </a:lnTo>
                  <a:cubicBezTo>
                    <a:pt x="23311" y="33633"/>
                    <a:pt x="25042" y="34118"/>
                    <a:pt x="25042" y="34118"/>
                  </a:cubicBezTo>
                  <a:cubicBezTo>
                    <a:pt x="25042" y="34118"/>
                    <a:pt x="22610" y="36783"/>
                    <a:pt x="18993" y="36783"/>
                  </a:cubicBezTo>
                  <a:cubicBezTo>
                    <a:pt x="17237" y="36783"/>
                    <a:pt x="15203" y="36155"/>
                    <a:pt x="13032" y="34291"/>
                  </a:cubicBezTo>
                  <a:cubicBezTo>
                    <a:pt x="6390" y="28584"/>
                    <a:pt x="14737" y="14443"/>
                    <a:pt x="17205" y="12059"/>
                  </a:cubicBezTo>
                  <a:cubicBezTo>
                    <a:pt x="19677" y="9674"/>
                    <a:pt x="25204" y="8151"/>
                    <a:pt x="25204" y="8151"/>
                  </a:cubicBezTo>
                  <a:lnTo>
                    <a:pt x="25204" y="8148"/>
                  </a:lnTo>
                  <a:cubicBezTo>
                    <a:pt x="27068" y="9113"/>
                    <a:pt x="29228" y="9688"/>
                    <a:pt x="31643" y="9688"/>
                  </a:cubicBezTo>
                  <a:cubicBezTo>
                    <a:pt x="31854" y="9688"/>
                    <a:pt x="32067" y="9683"/>
                    <a:pt x="32281" y="9674"/>
                  </a:cubicBezTo>
                  <a:cubicBezTo>
                    <a:pt x="40061" y="9356"/>
                    <a:pt x="49050" y="3143"/>
                    <a:pt x="49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525355" y="645199"/>
              <a:ext cx="296901" cy="307336"/>
            </a:xfrm>
            <a:custGeom>
              <a:avLst/>
              <a:gdLst/>
              <a:ahLst/>
              <a:cxnLst/>
              <a:rect l="l" t="t" r="r" b="b"/>
              <a:pathLst>
                <a:path w="10413" h="10779" extrusionOk="0">
                  <a:moveTo>
                    <a:pt x="5206" y="1"/>
                  </a:moveTo>
                  <a:cubicBezTo>
                    <a:pt x="2331" y="1"/>
                    <a:pt x="0" y="2413"/>
                    <a:pt x="0" y="5389"/>
                  </a:cubicBezTo>
                  <a:cubicBezTo>
                    <a:pt x="0" y="6819"/>
                    <a:pt x="548" y="8190"/>
                    <a:pt x="1525" y="9200"/>
                  </a:cubicBezTo>
                  <a:cubicBezTo>
                    <a:pt x="2502" y="10211"/>
                    <a:pt x="3825" y="10779"/>
                    <a:pt x="5206" y="10779"/>
                  </a:cubicBezTo>
                  <a:cubicBezTo>
                    <a:pt x="6587" y="10779"/>
                    <a:pt x="7911" y="10211"/>
                    <a:pt x="8888" y="9200"/>
                  </a:cubicBezTo>
                  <a:cubicBezTo>
                    <a:pt x="9864" y="8190"/>
                    <a:pt x="10412" y="6819"/>
                    <a:pt x="10412" y="5389"/>
                  </a:cubicBezTo>
                  <a:cubicBezTo>
                    <a:pt x="10412" y="3961"/>
                    <a:pt x="9864" y="2590"/>
                    <a:pt x="8888" y="1579"/>
                  </a:cubicBezTo>
                  <a:cubicBezTo>
                    <a:pt x="7911" y="569"/>
                    <a:pt x="6587" y="1"/>
                    <a:pt x="5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994723" y="1004360"/>
              <a:ext cx="359457" cy="544218"/>
            </a:xfrm>
            <a:custGeom>
              <a:avLst/>
              <a:gdLst/>
              <a:ahLst/>
              <a:cxnLst/>
              <a:rect l="l" t="t" r="r" b="b"/>
              <a:pathLst>
                <a:path w="12607" h="19087" extrusionOk="0">
                  <a:moveTo>
                    <a:pt x="3186" y="0"/>
                  </a:moveTo>
                  <a:cubicBezTo>
                    <a:pt x="3005" y="0"/>
                    <a:pt x="2823" y="11"/>
                    <a:pt x="2641" y="35"/>
                  </a:cubicBezTo>
                  <a:cubicBezTo>
                    <a:pt x="1" y="375"/>
                    <a:pt x="426" y="6136"/>
                    <a:pt x="3323" y="9543"/>
                  </a:cubicBezTo>
                  <a:cubicBezTo>
                    <a:pt x="6219" y="12950"/>
                    <a:pt x="7410" y="13919"/>
                    <a:pt x="7410" y="13919"/>
                  </a:cubicBezTo>
                  <a:cubicBezTo>
                    <a:pt x="7410" y="13919"/>
                    <a:pt x="6303" y="18092"/>
                    <a:pt x="7837" y="18859"/>
                  </a:cubicBezTo>
                  <a:cubicBezTo>
                    <a:pt x="8151" y="19016"/>
                    <a:pt x="8440" y="19087"/>
                    <a:pt x="8701" y="19087"/>
                  </a:cubicBezTo>
                  <a:cubicBezTo>
                    <a:pt x="9714" y="19087"/>
                    <a:pt x="10307" y="18016"/>
                    <a:pt x="10307" y="16729"/>
                  </a:cubicBezTo>
                  <a:cubicBezTo>
                    <a:pt x="10307" y="15111"/>
                    <a:pt x="10732" y="12641"/>
                    <a:pt x="11670" y="12385"/>
                  </a:cubicBezTo>
                  <a:cubicBezTo>
                    <a:pt x="12606" y="12129"/>
                    <a:pt x="12435" y="11022"/>
                    <a:pt x="11116" y="10766"/>
                  </a:cubicBezTo>
                  <a:cubicBezTo>
                    <a:pt x="11022" y="10748"/>
                    <a:pt x="10932" y="10740"/>
                    <a:pt x="10844" y="10740"/>
                  </a:cubicBezTo>
                  <a:cubicBezTo>
                    <a:pt x="9989" y="10740"/>
                    <a:pt x="9426" y="11523"/>
                    <a:pt x="8997" y="11523"/>
                  </a:cubicBezTo>
                  <a:cubicBezTo>
                    <a:pt x="8852" y="11523"/>
                    <a:pt x="8723" y="11433"/>
                    <a:pt x="8603" y="11193"/>
                  </a:cubicBezTo>
                  <a:cubicBezTo>
                    <a:pt x="8092" y="10170"/>
                    <a:pt x="6278" y="6168"/>
                    <a:pt x="6036" y="5741"/>
                  </a:cubicBezTo>
                  <a:cubicBezTo>
                    <a:pt x="6008" y="5691"/>
                    <a:pt x="6016" y="5669"/>
                    <a:pt x="6053" y="5669"/>
                  </a:cubicBezTo>
                  <a:cubicBezTo>
                    <a:pt x="6301" y="5669"/>
                    <a:pt x="7856" y="6641"/>
                    <a:pt x="8618" y="6641"/>
                  </a:cubicBezTo>
                  <a:cubicBezTo>
                    <a:pt x="8711" y="6641"/>
                    <a:pt x="8793" y="6626"/>
                    <a:pt x="8859" y="6593"/>
                  </a:cubicBezTo>
                  <a:cubicBezTo>
                    <a:pt x="9540" y="6253"/>
                    <a:pt x="8708" y="2651"/>
                    <a:pt x="7837" y="1994"/>
                  </a:cubicBezTo>
                  <a:cubicBezTo>
                    <a:pt x="7837" y="1994"/>
                    <a:pt x="5622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654750" y="1489570"/>
              <a:ext cx="462986" cy="365673"/>
            </a:xfrm>
            <a:custGeom>
              <a:avLst/>
              <a:gdLst/>
              <a:ahLst/>
              <a:cxnLst/>
              <a:rect l="l" t="t" r="r" b="b"/>
              <a:pathLst>
                <a:path w="16238" h="12825" extrusionOk="0">
                  <a:moveTo>
                    <a:pt x="5612" y="1"/>
                  </a:moveTo>
                  <a:cubicBezTo>
                    <a:pt x="4882" y="1"/>
                    <a:pt x="3980" y="168"/>
                    <a:pt x="2875" y="583"/>
                  </a:cubicBezTo>
                  <a:cubicBezTo>
                    <a:pt x="2875" y="583"/>
                    <a:pt x="1" y="2244"/>
                    <a:pt x="64" y="5502"/>
                  </a:cubicBezTo>
                  <a:cubicBezTo>
                    <a:pt x="124" y="8519"/>
                    <a:pt x="7082" y="9480"/>
                    <a:pt x="9231" y="9480"/>
                  </a:cubicBezTo>
                  <a:cubicBezTo>
                    <a:pt x="9401" y="9480"/>
                    <a:pt x="9542" y="9474"/>
                    <a:pt x="9646" y="9463"/>
                  </a:cubicBezTo>
                  <a:cubicBezTo>
                    <a:pt x="9688" y="9458"/>
                    <a:pt x="9729" y="9456"/>
                    <a:pt x="9768" y="9456"/>
                  </a:cubicBezTo>
                  <a:cubicBezTo>
                    <a:pt x="11084" y="9456"/>
                    <a:pt x="11502" y="11912"/>
                    <a:pt x="13735" y="12657"/>
                  </a:cubicBezTo>
                  <a:cubicBezTo>
                    <a:pt x="14084" y="12773"/>
                    <a:pt x="14387" y="12825"/>
                    <a:pt x="14648" y="12825"/>
                  </a:cubicBezTo>
                  <a:cubicBezTo>
                    <a:pt x="16106" y="12825"/>
                    <a:pt x="16237" y="11214"/>
                    <a:pt x="15587" y="10293"/>
                  </a:cubicBezTo>
                  <a:cubicBezTo>
                    <a:pt x="14820" y="9207"/>
                    <a:pt x="13163" y="8995"/>
                    <a:pt x="12522" y="7482"/>
                  </a:cubicBezTo>
                  <a:cubicBezTo>
                    <a:pt x="11882" y="5969"/>
                    <a:pt x="13331" y="5577"/>
                    <a:pt x="13040" y="4607"/>
                  </a:cubicBezTo>
                  <a:cubicBezTo>
                    <a:pt x="12900" y="4139"/>
                    <a:pt x="12476" y="3899"/>
                    <a:pt x="11945" y="3899"/>
                  </a:cubicBezTo>
                  <a:cubicBezTo>
                    <a:pt x="11377" y="3899"/>
                    <a:pt x="10688" y="4173"/>
                    <a:pt x="10094" y="4735"/>
                  </a:cubicBezTo>
                  <a:cubicBezTo>
                    <a:pt x="9535" y="5262"/>
                    <a:pt x="8845" y="5519"/>
                    <a:pt x="8132" y="5519"/>
                  </a:cubicBezTo>
                  <a:cubicBezTo>
                    <a:pt x="7376" y="5519"/>
                    <a:pt x="6595" y="5230"/>
                    <a:pt x="5917" y="4671"/>
                  </a:cubicBezTo>
                  <a:cubicBezTo>
                    <a:pt x="4599" y="3585"/>
                    <a:pt x="8177" y="3585"/>
                    <a:pt x="8369" y="2499"/>
                  </a:cubicBezTo>
                  <a:cubicBezTo>
                    <a:pt x="8514" y="1675"/>
                    <a:pt x="7922" y="1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511763" y="883100"/>
              <a:ext cx="200243" cy="215155"/>
            </a:xfrm>
            <a:custGeom>
              <a:avLst/>
              <a:gdLst/>
              <a:ahLst/>
              <a:cxnLst/>
              <a:rect l="l" t="t" r="r" b="b"/>
              <a:pathLst>
                <a:path w="7023" h="7546" extrusionOk="0">
                  <a:moveTo>
                    <a:pt x="4379" y="1"/>
                  </a:moveTo>
                  <a:cubicBezTo>
                    <a:pt x="3192" y="903"/>
                    <a:pt x="1542" y="2409"/>
                    <a:pt x="0" y="4647"/>
                  </a:cubicBezTo>
                  <a:cubicBezTo>
                    <a:pt x="1539" y="5878"/>
                    <a:pt x="4485" y="7546"/>
                    <a:pt x="5970" y="7546"/>
                  </a:cubicBezTo>
                  <a:cubicBezTo>
                    <a:pt x="6490" y="7546"/>
                    <a:pt x="6831" y="7341"/>
                    <a:pt x="6869" y="6842"/>
                  </a:cubicBezTo>
                  <a:cubicBezTo>
                    <a:pt x="7023" y="4806"/>
                    <a:pt x="5094" y="1240"/>
                    <a:pt x="4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399142" y="1149627"/>
              <a:ext cx="233261" cy="170505"/>
            </a:xfrm>
            <a:custGeom>
              <a:avLst/>
              <a:gdLst/>
              <a:ahLst/>
              <a:cxnLst/>
              <a:rect l="l" t="t" r="r" b="b"/>
              <a:pathLst>
                <a:path w="8181" h="5980" extrusionOk="0">
                  <a:moveTo>
                    <a:pt x="1482" y="1"/>
                  </a:moveTo>
                  <a:cubicBezTo>
                    <a:pt x="820" y="1721"/>
                    <a:pt x="295" y="3686"/>
                    <a:pt x="1" y="5915"/>
                  </a:cubicBezTo>
                  <a:cubicBezTo>
                    <a:pt x="283" y="5956"/>
                    <a:pt x="717" y="5980"/>
                    <a:pt x="1239" y="5980"/>
                  </a:cubicBezTo>
                  <a:cubicBezTo>
                    <a:pt x="3721" y="5980"/>
                    <a:pt x="8181" y="5438"/>
                    <a:pt x="7688" y="3563"/>
                  </a:cubicBezTo>
                  <a:cubicBezTo>
                    <a:pt x="7229" y="1813"/>
                    <a:pt x="3520" y="564"/>
                    <a:pt x="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392242" y="1448200"/>
              <a:ext cx="224336" cy="199473"/>
            </a:xfrm>
            <a:custGeom>
              <a:avLst/>
              <a:gdLst/>
              <a:ahLst/>
              <a:cxnLst/>
              <a:rect l="l" t="t" r="r" b="b"/>
              <a:pathLst>
                <a:path w="7868" h="6996" extrusionOk="0">
                  <a:moveTo>
                    <a:pt x="4182" y="0"/>
                  </a:moveTo>
                  <a:cubicBezTo>
                    <a:pt x="2733" y="0"/>
                    <a:pt x="1075" y="422"/>
                    <a:pt x="1" y="753"/>
                  </a:cubicBezTo>
                  <a:cubicBezTo>
                    <a:pt x="3" y="830"/>
                    <a:pt x="6" y="911"/>
                    <a:pt x="10" y="991"/>
                  </a:cubicBezTo>
                  <a:cubicBezTo>
                    <a:pt x="99" y="3120"/>
                    <a:pt x="388" y="5123"/>
                    <a:pt x="853" y="6995"/>
                  </a:cubicBezTo>
                  <a:cubicBezTo>
                    <a:pt x="2988" y="5615"/>
                    <a:pt x="7868" y="1162"/>
                    <a:pt x="5951" y="309"/>
                  </a:cubicBezTo>
                  <a:cubicBezTo>
                    <a:pt x="5453" y="87"/>
                    <a:pt x="4839" y="0"/>
                    <a:pt x="4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774185" y="753173"/>
              <a:ext cx="490073" cy="79749"/>
            </a:xfrm>
            <a:custGeom>
              <a:avLst/>
              <a:gdLst/>
              <a:ahLst/>
              <a:cxnLst/>
              <a:rect l="l" t="t" r="r" b="b"/>
              <a:pathLst>
                <a:path w="17188" h="2797" extrusionOk="0">
                  <a:moveTo>
                    <a:pt x="9938" y="1"/>
                  </a:moveTo>
                  <a:cubicBezTo>
                    <a:pt x="5277" y="1"/>
                    <a:pt x="1" y="694"/>
                    <a:pt x="1262" y="2797"/>
                  </a:cubicBezTo>
                  <a:cubicBezTo>
                    <a:pt x="1262" y="2797"/>
                    <a:pt x="14028" y="2201"/>
                    <a:pt x="16205" y="1008"/>
                  </a:cubicBezTo>
                  <a:cubicBezTo>
                    <a:pt x="17188" y="470"/>
                    <a:pt x="13771" y="1"/>
                    <a:pt x="9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8501" y="726030"/>
              <a:ext cx="103500" cy="99594"/>
            </a:xfrm>
            <a:custGeom>
              <a:avLst/>
              <a:gdLst/>
              <a:ahLst/>
              <a:cxnLst/>
              <a:rect l="l" t="t" r="r" b="b"/>
              <a:pathLst>
                <a:path w="3630" h="3493" extrusionOk="0">
                  <a:moveTo>
                    <a:pt x="1884" y="0"/>
                  </a:moveTo>
                  <a:cubicBezTo>
                    <a:pt x="1177" y="0"/>
                    <a:pt x="540" y="426"/>
                    <a:pt x="270" y="1078"/>
                  </a:cubicBezTo>
                  <a:cubicBezTo>
                    <a:pt x="0" y="1731"/>
                    <a:pt x="150" y="2481"/>
                    <a:pt x="649" y="2981"/>
                  </a:cubicBezTo>
                  <a:cubicBezTo>
                    <a:pt x="983" y="3315"/>
                    <a:pt x="1429" y="3492"/>
                    <a:pt x="1884" y="3492"/>
                  </a:cubicBezTo>
                  <a:cubicBezTo>
                    <a:pt x="2109" y="3492"/>
                    <a:pt x="2336" y="3449"/>
                    <a:pt x="2552" y="3359"/>
                  </a:cubicBezTo>
                  <a:cubicBezTo>
                    <a:pt x="3204" y="3089"/>
                    <a:pt x="3629" y="2453"/>
                    <a:pt x="3629" y="1747"/>
                  </a:cubicBezTo>
                  <a:cubicBezTo>
                    <a:pt x="3629" y="782"/>
                    <a:pt x="2848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0" name="Google Shape;2570;p46"/>
          <p:cNvGrpSpPr/>
          <p:nvPr/>
        </p:nvGrpSpPr>
        <p:grpSpPr>
          <a:xfrm>
            <a:off x="10235837" y="273278"/>
            <a:ext cx="412489" cy="354467"/>
            <a:chOff x="7602588" y="1339900"/>
            <a:chExt cx="624227" cy="536530"/>
          </a:xfrm>
        </p:grpSpPr>
        <p:sp>
          <p:nvSpPr>
            <p:cNvPr id="2571" name="Google Shape;2571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92" name="Google Shape;2592;p46"/>
          <p:cNvGrpSpPr/>
          <p:nvPr/>
        </p:nvGrpSpPr>
        <p:grpSpPr>
          <a:xfrm flipH="1">
            <a:off x="10847442" y="442303"/>
            <a:ext cx="468919" cy="354467"/>
            <a:chOff x="7602588" y="1339900"/>
            <a:chExt cx="624227" cy="536530"/>
          </a:xfrm>
        </p:grpSpPr>
        <p:sp>
          <p:nvSpPr>
            <p:cNvPr id="2593" name="Google Shape;2593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14" name="Google Shape;2614;p46"/>
          <p:cNvGrpSpPr/>
          <p:nvPr/>
        </p:nvGrpSpPr>
        <p:grpSpPr>
          <a:xfrm>
            <a:off x="175660" y="267764"/>
            <a:ext cx="11883800" cy="6447611"/>
            <a:chOff x="131745" y="200823"/>
            <a:chExt cx="8912850" cy="4835708"/>
          </a:xfrm>
        </p:grpSpPr>
        <p:sp>
          <p:nvSpPr>
            <p:cNvPr id="2615" name="Google Shape;2615;p46"/>
            <p:cNvSpPr/>
            <p:nvPr/>
          </p:nvSpPr>
          <p:spPr>
            <a:xfrm rot="-959967">
              <a:off x="754764" y="2412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6" name="Google Shape;2616;p46"/>
            <p:cNvSpPr/>
            <p:nvPr/>
          </p:nvSpPr>
          <p:spPr>
            <a:xfrm rot="-397325">
              <a:off x="8650031" y="3204055"/>
              <a:ext cx="374526" cy="36918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7" name="Google Shape;2617;p46"/>
            <p:cNvSpPr/>
            <p:nvPr/>
          </p:nvSpPr>
          <p:spPr>
            <a:xfrm rot="-397358">
              <a:off x="162601" y="502152"/>
              <a:ext cx="576691" cy="5684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251900" y="381700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2057400" y="49264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3889225" y="200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6753425" y="28283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8782000" y="2227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8428900" y="46787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6696275" y="4843843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6" name="Google Shape;2626;p46"/>
            <p:cNvSpPr/>
            <p:nvPr/>
          </p:nvSpPr>
          <p:spPr>
            <a:xfrm rot="-397278">
              <a:off x="5107094" y="479979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0" name="Rectangle 1"/>
          <p:cNvSpPr>
            <a:spLocks noChangeArrowheads="1"/>
          </p:cNvSpPr>
          <p:nvPr/>
        </p:nvSpPr>
        <p:spPr bwMode="auto">
          <a:xfrm>
            <a:off x="862883" y="1260223"/>
            <a:ext cx="1032233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altLang="vi-VN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25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tháng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11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năm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21" name="Rectangle 10"/>
          <p:cNvSpPr>
            <a:spLocks noChangeArrowheads="1"/>
          </p:cNvSpPr>
          <p:nvPr/>
        </p:nvSpPr>
        <p:spPr bwMode="auto">
          <a:xfrm>
            <a:off x="4664238" y="1915616"/>
            <a:ext cx="16559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TextBox 1"/>
          <p:cNvSpPr txBox="1">
            <a:spLocks noChangeArrowheads="1"/>
          </p:cNvSpPr>
          <p:nvPr/>
        </p:nvSpPr>
        <p:spPr bwMode="auto">
          <a:xfrm>
            <a:off x="674014" y="2838946"/>
            <a:ext cx="106492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endParaRPr kumimoji="0" lang="en-US" altLang="en-US" sz="4800" b="1" i="0" u="none" strike="noStrike" kern="120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69) </a:t>
            </a:r>
          </a:p>
        </p:txBody>
      </p:sp>
    </p:spTree>
    <p:extLst>
      <p:ext uri="{BB962C8B-B14F-4D97-AF65-F5344CB8AC3E}">
        <p14:creationId xmlns:p14="http://schemas.microsoft.com/office/powerpoint/2010/main" val="361831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wls – PowerPoint Template Teaching Resource | Teach Starter">
            <a:extLst>
              <a:ext uri="{FF2B5EF4-FFF2-40B4-BE49-F238E27FC236}">
                <a16:creationId xmlns:a16="http://schemas.microsoft.com/office/drawing/2014/main" id="{C9E2C732-07FF-4AF9-BCDA-C0C5D12D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983" y="-714895"/>
            <a:ext cx="16763278" cy="83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5530"/>
            <a:ext cx="595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447800" y="2193175"/>
            <a:ext cx="4114800" cy="6096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</a:rPr>
              <a:t>a.Tìm cách tính :</a:t>
            </a:r>
            <a:endParaRPr lang="en-US" alt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90800" y="2878975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36 x 23 =</a:t>
            </a:r>
            <a:endParaRPr lang="vi-VN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0" y="2878975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36 x ( 20 + 3 )</a:t>
            </a:r>
            <a:endParaRPr lang="vi-VN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90800" y="3488575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.VnTime" pitchFamily="34" charset="0"/>
              </a:rPr>
              <a:t>              = 36 x 20 </a:t>
            </a:r>
            <a:endParaRPr lang="vi-VN" alt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62400" y="4098175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.VnTime" pitchFamily="34" charset="0"/>
              </a:rPr>
              <a:t>  =    720  </a:t>
            </a:r>
            <a:endParaRPr lang="vi-VN" alt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96000" y="4098175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.VnTime" pitchFamily="34" charset="0"/>
              </a:rPr>
              <a:t>+</a:t>
            </a:r>
            <a:endParaRPr lang="vi-VN" alt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77000" y="4098175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.VnTime" pitchFamily="34" charset="0"/>
              </a:rPr>
              <a:t> 108</a:t>
            </a:r>
            <a:endParaRPr lang="vi-VN" alt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62400" y="4707775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.VnTime" pitchFamily="34" charset="0"/>
              </a:rPr>
              <a:t>  =            828</a:t>
            </a:r>
            <a:endParaRPr lang="vi-VN" alt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14600" y="1202575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36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X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23 = </a:t>
            </a:r>
            <a:endParaRPr lang="vi-VN" alt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477000" y="348857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36 x 3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867400" y="3488575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+</a:t>
            </a: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4724400" y="5317375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993300"/>
                </a:solidFill>
                <a:latin typeface=".VnTime" pitchFamily="34" charset="0"/>
              </a:rPr>
              <a:t>36 x 23  = 828</a:t>
            </a:r>
            <a:endParaRPr lang="vi-VN" altLang="en-US" sz="3600" b="1">
              <a:solidFill>
                <a:srgbClr val="9933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wls – PowerPoint Template Teaching Resource | Teach Starter">
            <a:extLst>
              <a:ext uri="{FF2B5EF4-FFF2-40B4-BE49-F238E27FC236}">
                <a16:creationId xmlns:a16="http://schemas.microsoft.com/office/drawing/2014/main" id="{C9E2C732-07FF-4AF9-BCDA-C0C5D12D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983" y="-714895"/>
            <a:ext cx="16763278" cy="83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5530"/>
            <a:ext cx="595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24000" y="126016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</a:rPr>
              <a:t>b)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 23 : 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133600" y="1793567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62200" y="1793567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91800"/>
              </p:ext>
            </p:extLst>
          </p:nvPr>
        </p:nvGraphicFramePr>
        <p:xfrm>
          <a:off x="1828800" y="2022167"/>
          <a:ext cx="3206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Microsoft Equation 3.0" r:id="rId4" imgW="114102" imgH="126780" progId="Equation.3">
                  <p:embed/>
                </p:oleObj>
              </mc:Choice>
              <mc:Fallback>
                <p:oleObj name="Microsoft Equation 3.0" r:id="rId4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22167"/>
                        <a:ext cx="3206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33600" y="2174567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362200" y="2174567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05000" y="2631767"/>
            <a:ext cx="8382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76600" y="2403167"/>
            <a:ext cx="621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*   3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 bằng 18, </a:t>
            </a:r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nhớ 1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429000" y="2936567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nhân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bằng 9, thêm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viết 10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429000" y="3546167"/>
            <a:ext cx="628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nhân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 bằng 12,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2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(dưới 0)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nhớ 1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3810000" y="4079567"/>
            <a:ext cx="642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nhân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bằng 6, thêm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7</a:t>
            </a:r>
            <a:r>
              <a:rPr lang="en-US" altLang="en-US" sz="2400" b="1">
                <a:solidFill>
                  <a:srgbClr val="E5614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1905000" y="3469967"/>
            <a:ext cx="8001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886200" y="4689167"/>
            <a:ext cx="645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* </a:t>
            </a:r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953000" y="5298767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 cộng 2 bằng 2,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2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029200" y="5832167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cộng 7 bằng 8,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8</a:t>
            </a:r>
          </a:p>
        </p:txBody>
      </p:sp>
      <p:sp>
        <p:nvSpPr>
          <p:cNvPr id="43" name="TextBox 43"/>
          <p:cNvSpPr txBox="1">
            <a:spLocks noChangeArrowheads="1"/>
          </p:cNvSpPr>
          <p:nvPr/>
        </p:nvSpPr>
        <p:spPr bwMode="auto">
          <a:xfrm>
            <a:off x="2209800" y="2631767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8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133600" y="3012767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00200" y="2631767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1 0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524000" y="3469967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676400" y="3012767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09800" y="346996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133600" y="3469967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371600" y="3927167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36 x 23 = 828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581400" y="1945967"/>
            <a:ext cx="621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993300"/>
                </a:solidFill>
                <a:latin typeface="Times New Roman" pitchFamily="18" charset="0"/>
              </a:rPr>
              <a:t>  Nhân theo thứ tự từ phải sang trái :</a:t>
            </a:r>
            <a:endParaRPr lang="en-US" altLang="en-US" sz="24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371600" y="301276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3429000" y="4689167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CC6600"/>
                </a:solidFill>
              </a:rPr>
              <a:t> </a:t>
            </a:r>
            <a:r>
              <a:rPr lang="en-US" altLang="en-US" sz="2400" b="1">
                <a:solidFill>
                  <a:srgbClr val="800000"/>
                </a:solidFill>
              </a:rPr>
              <a:t>Cộng :</a:t>
            </a:r>
          </a:p>
        </p:txBody>
      </p:sp>
      <p:sp>
        <p:nvSpPr>
          <p:cNvPr id="55" name="Line 30"/>
          <p:cNvSpPr>
            <a:spLocks noChangeShapeType="1"/>
          </p:cNvSpPr>
          <p:nvPr/>
        </p:nvSpPr>
        <p:spPr bwMode="auto">
          <a:xfrm flipH="1">
            <a:off x="2438400" y="3241367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31" descr="Boy Thinking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2030">
            <a:off x="9082088" y="799792"/>
            <a:ext cx="1066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0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6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4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6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6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2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0" grpId="1"/>
      <p:bldP spid="20" grpId="2"/>
      <p:bldP spid="21" grpId="0"/>
      <p:bldP spid="22" grpId="0" animBg="1"/>
      <p:bldP spid="23" grpId="0"/>
      <p:bldP spid="24" grpId="0"/>
      <p:bldP spid="25" grpId="0"/>
      <p:bldP spid="38" grpId="0"/>
      <p:bldP spid="39" grpId="0" animBg="1"/>
      <p:bldP spid="41" grpId="0"/>
      <p:bldP spid="42" grpId="0"/>
      <p:bldP spid="43" grpId="0"/>
      <p:bldP spid="44" grpId="0" build="allAtOnce"/>
      <p:bldP spid="45" grpId="0"/>
      <p:bldP spid="45" grpId="1"/>
      <p:bldP spid="46" grpId="0"/>
      <p:bldP spid="47" grpId="0"/>
      <p:bldP spid="49" grpId="0"/>
      <p:bldP spid="51" grpId="0"/>
      <p:bldP spid="52" grpId="0"/>
      <p:bldP spid="54" grpId="0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+ hình nền powerpoint đẹp long lanh">
            <a:extLst>
              <a:ext uri="{FF2B5EF4-FFF2-40B4-BE49-F238E27FC236}">
                <a16:creationId xmlns:a16="http://schemas.microsoft.com/office/drawing/2014/main" id="{D5CAC7D4-0798-48F6-8F29-C9ABDD34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762000"/>
            <a:ext cx="13716000" cy="84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12573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4200" y="346710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80000" y="1440656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3467100"/>
            <a:ext cx="396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altLang="en-US" sz="32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32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2800" b="1" dirty="0">
              <a:solidFill>
                <a:srgbClr val="FF3300"/>
              </a:solidFill>
            </a:endParaRPr>
          </a:p>
          <a:p>
            <a:endParaRPr lang="en-US" altLang="en-US" sz="2800" dirty="0">
              <a:solidFill>
                <a:schemeClr val="tx1"/>
              </a:solidFill>
            </a:endParaRPr>
          </a:p>
          <a:p>
            <a:endParaRPr lang="en-US" altLang="en-US" sz="2800" dirty="0">
              <a:solidFill>
                <a:schemeClr val="tx1"/>
              </a:solidFill>
            </a:endParaRPr>
          </a:p>
          <a:p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45200" y="4381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6600" y="1943100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819400" y="2705100"/>
            <a:ext cx="20574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200400" y="3924300"/>
            <a:ext cx="1524000" cy="609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41500" y="594519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i="1" dirty="0">
                <a:solidFill>
                  <a:schemeClr val="tx1"/>
                </a:solidFill>
              </a:rPr>
              <a:t>  </a:t>
            </a:r>
            <a:r>
              <a:rPr lang="en-US" altLang="en-US" sz="4400" b="1" i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4400" b="1" i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b="1" i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400" b="1" i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400" b="1" i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4400" b="1" i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4400" i="1" dirty="0">
                <a:solidFill>
                  <a:srgbClr val="2510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14600" y="15621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3 6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14600" y="20193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2 3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33600" y="18669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286000" y="2552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2209800" y="3606800"/>
            <a:ext cx="1066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209800" y="25527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</a:rPr>
              <a:t>1 0 8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362200" y="41116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09800" y="3087688"/>
            <a:ext cx="6286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7 2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33600" y="36195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</a:rPr>
              <a:t>8 2 8</a:t>
            </a:r>
          </a:p>
        </p:txBody>
      </p:sp>
    </p:spTree>
    <p:extLst>
      <p:ext uri="{BB962C8B-B14F-4D97-AF65-F5344CB8AC3E}">
        <p14:creationId xmlns:p14="http://schemas.microsoft.com/office/powerpoint/2010/main" val="3011459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NỀN PP\img_0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341120" y="322326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en-US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122920" y="238506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.VnTime" pitchFamily="34" charset="0"/>
              </a:rPr>
              <a:t>3 6</a:t>
            </a:r>
            <a:endParaRPr lang="vi-VN" alt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8122920" y="284226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.VnTime" pitchFamily="34" charset="0"/>
              </a:rPr>
              <a:t>2 3</a:t>
            </a:r>
            <a:endParaRPr lang="vi-VN" alt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7360920" y="337566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00"/>
                </a:solidFill>
                <a:latin typeface=".VnTime" pitchFamily="34" charset="0"/>
              </a:rPr>
              <a:t>      1 0 8</a:t>
            </a:r>
            <a:endParaRPr lang="vi-VN" altLang="en-US" sz="2800" b="1">
              <a:solidFill>
                <a:srgbClr val="993300"/>
              </a:solidFill>
              <a:latin typeface=".VnTime" pitchFamily="34" charset="0"/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7894320" y="383286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00"/>
                </a:solidFill>
                <a:latin typeface=".VnTime" pitchFamily="34" charset="0"/>
              </a:rPr>
              <a:t>7 2</a:t>
            </a:r>
            <a:endParaRPr lang="vi-VN" altLang="en-US" sz="2800" b="1">
              <a:solidFill>
                <a:srgbClr val="993300"/>
              </a:solidFill>
              <a:latin typeface=".VnTime" pitchFamily="34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7818120" y="436626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.VnTime" pitchFamily="34" charset="0"/>
              </a:rPr>
              <a:t>8 2 8</a:t>
            </a:r>
            <a:endParaRPr lang="vi-VN" altLang="en-US" sz="2800" b="1">
              <a:solidFill>
                <a:srgbClr val="800000"/>
              </a:solidFill>
              <a:latin typeface=".VnTime" pitchFamily="34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8046720" y="3375660"/>
            <a:ext cx="7620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7894320" y="4290060"/>
            <a:ext cx="8382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7589520" y="261366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x</a:t>
            </a:r>
            <a:endParaRPr lang="vi-VN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712720" y="2385060"/>
            <a:ext cx="4343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x 23 = 36 x (20+ 3)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= 36 x 20 + 36 x3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=    720    +  108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=            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828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103120" y="86106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7284720" y="177546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474720" y="191992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874520" y="169926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/>
              <a:t>Cách</a:t>
            </a:r>
            <a:r>
              <a:rPr lang="en-US" altLang="en-US" sz="2800" b="1" i="1" dirty="0"/>
              <a:t> 1: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tổng</a:t>
            </a:r>
            <a:endParaRPr lang="en-US" altLang="en-US" sz="2800" dirty="0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7589520" y="200406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7056120" y="169926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chemeClr val="tx1"/>
                </a:solidFill>
              </a:rPr>
              <a:t>Cách 2:</a:t>
            </a:r>
            <a:r>
              <a:rPr lang="en-US" altLang="en-US" sz="2800"/>
              <a:t> Đặt tính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03120" y="169823"/>
            <a:ext cx="595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04060" y="1323826"/>
            <a:ext cx="8481060" cy="413209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13573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79105" cy="392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5100" y="942974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với số có hai chữ số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bằng cách đặt tính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phải thực hiện qua </a:t>
            </a:r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 bước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62300" y="2162174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Đặt tính</a:t>
            </a:r>
            <a:endParaRPr lang="vi-VN" alt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981700" y="2390774"/>
            <a:ext cx="3124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9563100" y="2314574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.VnTime" pitchFamily="34" charset="0"/>
              </a:rPr>
              <a:t>23</a:t>
            </a:r>
            <a:endParaRPr lang="vi-VN" alt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9029700" y="2085974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x</a:t>
            </a:r>
            <a:endParaRPr lang="vi-VN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9410700" y="1857374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36</a:t>
            </a:r>
            <a:endParaRPr lang="vi-VN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486900" y="2847974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781300" y="942974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với số có hai chữ số bằng cách đặt tính, ta phải thực  hiện qua mấy bước ?</a:t>
            </a:r>
            <a:endParaRPr lang="vi-VN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96300" y="2847974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itchFamily="34" charset="0"/>
              </a:rPr>
              <a:t>           </a:t>
            </a:r>
            <a:r>
              <a:rPr lang="en-US" altLang="en-US" sz="2800" b="1">
                <a:solidFill>
                  <a:srgbClr val="E56147"/>
                </a:solidFill>
                <a:latin typeface=".VnTime" pitchFamily="34" charset="0"/>
              </a:rPr>
              <a:t>108</a:t>
            </a:r>
            <a:endParaRPr lang="vi-VN" altLang="en-US" sz="2800" b="1">
              <a:solidFill>
                <a:srgbClr val="E56147"/>
              </a:solidFill>
              <a:latin typeface=".VnTime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810500" y="3076574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62300" y="2771774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alt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Tính tích riêng thứ nhất</a:t>
            </a:r>
            <a:endParaRPr lang="vi-VN" altLang="en-US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86100" y="3381374"/>
            <a:ext cx="525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altLang="en-US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Tính tích riêng thứ hai </a:t>
            </a:r>
          </a:p>
          <a:p>
            <a:pPr eaLnBrk="1" hangingPunct="1"/>
            <a:r>
              <a:rPr lang="en-US" altLang="en-US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Lưu ý:</a:t>
            </a:r>
            <a:r>
              <a:rPr lang="en-US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Tích riêng thứ hai phải viết lùi sang bên trái một cột</a:t>
            </a:r>
            <a:endParaRPr lang="vi-VN" altLang="en-US" sz="2400" b="1" i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10020300" y="3533774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658100" y="3609974"/>
            <a:ext cx="175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334500" y="330517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00"/>
                </a:solidFill>
                <a:latin typeface=".VnTime" pitchFamily="34" charset="0"/>
              </a:rPr>
              <a:t>  72</a:t>
            </a:r>
            <a:endParaRPr lang="vi-VN" altLang="en-US" sz="2800" b="1">
              <a:solidFill>
                <a:srgbClr val="993300"/>
              </a:solidFill>
              <a:latin typeface=".VnTime" pitchFamily="34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9334500" y="383857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altLang="en-US" sz="2800">
                <a:latin typeface=".VnTime" pitchFamily="34" charset="0"/>
              </a:rPr>
              <a:t>828</a:t>
            </a:r>
            <a:endParaRPr lang="vi-VN" altLang="en-US" sz="2800">
              <a:latin typeface=".VnTime" pitchFamily="34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7581900" y="4219574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86100" y="4600574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u="sng">
                <a:latin typeface="Times New Roman" pitchFamily="18" charset="0"/>
                <a:cs typeface="Times New Roman" pitchFamily="18" charset="0"/>
              </a:rPr>
              <a:t>Bước 4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Cộng các tích riêng lại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9410700" y="3838574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1" grpId="1"/>
      <p:bldP spid="12" grpId="0"/>
      <p:bldP spid="13" grpId="0" animBg="1"/>
      <p:bldP spid="14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31F59-E580-4189-B3F8-674CE0D8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9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F853F-75A7-40CF-87DC-983AACA1DBEA}"/>
              </a:ext>
            </a:extLst>
          </p:cNvPr>
          <p:cNvSpPr/>
          <p:nvPr/>
        </p:nvSpPr>
        <p:spPr>
          <a:xfrm>
            <a:off x="1712686" y="2333195"/>
            <a:ext cx="9289143" cy="2263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Tài Liệu Học Tập Mùa Học, đơn Giản, Màu Xanh Da Trời, Bông Hoa Hình nền  Vector để tải xuống miễn phí">
            <a:extLst>
              <a:ext uri="{FF2B5EF4-FFF2-40B4-BE49-F238E27FC236}">
                <a16:creationId xmlns:a16="http://schemas.microsoft.com/office/drawing/2014/main" id="{AB5C8F85-FBB1-4480-ABFC-15B9D52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502694" y="1385887"/>
            <a:ext cx="4891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0000FF"/>
                </a:solidFill>
                <a:latin typeface="Times New Roman" pitchFamily="18" charset="0"/>
              </a:rPr>
              <a:t>Bài tập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</a:rPr>
              <a:t> 1 :  Đặt tính rồi tính :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578894" y="2224087"/>
            <a:ext cx="161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a) 86 x 53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855494" y="2224087"/>
            <a:ext cx="163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b) 33 x 44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751094" y="2224087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c) 157 x 24</a:t>
            </a:r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6236494" y="374808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2731294" y="4662487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8"/>
          <p:cNvSpPr>
            <a:spLocks noChangeShapeType="1"/>
          </p:cNvSpPr>
          <p:nvPr/>
        </p:nvSpPr>
        <p:spPr bwMode="auto">
          <a:xfrm>
            <a:off x="9436894" y="374808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6312694" y="2833687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 3 3</a:t>
            </a: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2502694" y="420528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4 3 0</a:t>
            </a:r>
          </a:p>
        </p:txBody>
      </p:sp>
      <p:sp>
        <p:nvSpPr>
          <p:cNvPr id="36" name="Text Box 109"/>
          <p:cNvSpPr txBox="1">
            <a:spLocks noChangeArrowheads="1"/>
          </p:cNvSpPr>
          <p:nvPr/>
        </p:nvSpPr>
        <p:spPr bwMode="auto">
          <a:xfrm>
            <a:off x="5779294" y="420528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1 3 2</a:t>
            </a:r>
          </a:p>
        </p:txBody>
      </p:sp>
      <p:sp>
        <p:nvSpPr>
          <p:cNvPr id="37" name="Text Box 143"/>
          <p:cNvSpPr txBox="1">
            <a:spLocks noChangeArrowheads="1"/>
          </p:cNvSpPr>
          <p:nvPr/>
        </p:nvSpPr>
        <p:spPr bwMode="auto">
          <a:xfrm>
            <a:off x="2731294" y="3062287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sp>
        <p:nvSpPr>
          <p:cNvPr id="38" name="Line 145"/>
          <p:cNvSpPr>
            <a:spLocks noChangeShapeType="1"/>
          </p:cNvSpPr>
          <p:nvPr/>
        </p:nvSpPr>
        <p:spPr bwMode="auto">
          <a:xfrm>
            <a:off x="2959894" y="3748087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46"/>
          <p:cNvSpPr>
            <a:spLocks noChangeShapeType="1"/>
          </p:cNvSpPr>
          <p:nvPr/>
        </p:nvSpPr>
        <p:spPr bwMode="auto">
          <a:xfrm>
            <a:off x="9208294" y="4662487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47"/>
          <p:cNvSpPr>
            <a:spLocks noChangeShapeType="1"/>
          </p:cNvSpPr>
          <p:nvPr/>
        </p:nvSpPr>
        <p:spPr bwMode="auto">
          <a:xfrm>
            <a:off x="6007894" y="4662487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49"/>
          <p:cNvSpPr txBox="1">
            <a:spLocks noChangeArrowheads="1"/>
          </p:cNvSpPr>
          <p:nvPr/>
        </p:nvSpPr>
        <p:spPr bwMode="auto">
          <a:xfrm>
            <a:off x="5931694" y="3290887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4 4</a:t>
            </a:r>
          </a:p>
        </p:txBody>
      </p:sp>
      <p:sp>
        <p:nvSpPr>
          <p:cNvPr id="42" name="Text Box 152"/>
          <p:cNvSpPr txBox="1">
            <a:spLocks noChangeArrowheads="1"/>
          </p:cNvSpPr>
          <p:nvPr/>
        </p:nvSpPr>
        <p:spPr bwMode="auto">
          <a:xfrm>
            <a:off x="5626894" y="4662487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1 4 5 2</a:t>
            </a:r>
          </a:p>
        </p:txBody>
      </p:sp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6160294" y="298608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9284494" y="3290887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    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2 4</a:t>
            </a:r>
          </a:p>
        </p:txBody>
      </p:sp>
      <p:sp>
        <p:nvSpPr>
          <p:cNvPr id="45" name="Text Box 157"/>
          <p:cNvSpPr txBox="1">
            <a:spLocks noChangeArrowheads="1"/>
          </p:cNvSpPr>
          <p:nvPr/>
        </p:nvSpPr>
        <p:spPr bwMode="auto">
          <a:xfrm>
            <a:off x="9132094" y="374808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6 2 8</a:t>
            </a:r>
          </a:p>
        </p:txBody>
      </p:sp>
      <p:sp>
        <p:nvSpPr>
          <p:cNvPr id="46" name="Text Box 158"/>
          <p:cNvSpPr txBox="1">
            <a:spLocks noChangeArrowheads="1"/>
          </p:cNvSpPr>
          <p:nvPr/>
        </p:nvSpPr>
        <p:spPr bwMode="auto">
          <a:xfrm>
            <a:off x="9055894" y="4205287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3 1 4</a:t>
            </a:r>
          </a:p>
        </p:txBody>
      </p:sp>
      <p:sp>
        <p:nvSpPr>
          <p:cNvPr id="47" name="Text Box 160"/>
          <p:cNvSpPr txBox="1">
            <a:spLocks noChangeArrowheads="1"/>
          </p:cNvSpPr>
          <p:nvPr/>
        </p:nvSpPr>
        <p:spPr bwMode="auto">
          <a:xfrm>
            <a:off x="2807494" y="2833687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8 6</a:t>
            </a:r>
          </a:p>
        </p:txBody>
      </p:sp>
      <p:sp>
        <p:nvSpPr>
          <p:cNvPr id="48" name="Text Box 161"/>
          <p:cNvSpPr txBox="1">
            <a:spLocks noChangeArrowheads="1"/>
          </p:cNvSpPr>
          <p:nvPr/>
        </p:nvSpPr>
        <p:spPr bwMode="auto">
          <a:xfrm>
            <a:off x="2807494" y="329088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</a:t>
            </a:r>
            <a:r>
              <a:rPr lang="en-US" altLang="en-US" sz="2800"/>
              <a:t>5 3</a:t>
            </a:r>
          </a:p>
        </p:txBody>
      </p:sp>
      <p:sp>
        <p:nvSpPr>
          <p:cNvPr id="49" name="Text Box 162"/>
          <p:cNvSpPr txBox="1">
            <a:spLocks noChangeArrowheads="1"/>
          </p:cNvSpPr>
          <p:nvPr/>
        </p:nvSpPr>
        <p:spPr bwMode="auto">
          <a:xfrm>
            <a:off x="2731294" y="37480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2 5 8</a:t>
            </a:r>
          </a:p>
        </p:txBody>
      </p:sp>
      <p:sp>
        <p:nvSpPr>
          <p:cNvPr id="50" name="Text Box 163"/>
          <p:cNvSpPr txBox="1">
            <a:spLocks noChangeArrowheads="1"/>
          </p:cNvSpPr>
          <p:nvPr/>
        </p:nvSpPr>
        <p:spPr bwMode="auto">
          <a:xfrm>
            <a:off x="2197894" y="4662487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     </a:t>
            </a:r>
            <a:r>
              <a:rPr lang="en-US" altLang="en-US" sz="2800"/>
              <a:t>4 5 5 8</a:t>
            </a:r>
          </a:p>
        </p:txBody>
      </p:sp>
      <p:sp>
        <p:nvSpPr>
          <p:cNvPr id="51" name="Text Box 165"/>
          <p:cNvSpPr txBox="1">
            <a:spLocks noChangeArrowheads="1"/>
          </p:cNvSpPr>
          <p:nvPr/>
        </p:nvSpPr>
        <p:spPr bwMode="auto">
          <a:xfrm>
            <a:off x="6007894" y="37480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1 3 2</a:t>
            </a:r>
          </a:p>
        </p:txBody>
      </p:sp>
      <p:sp>
        <p:nvSpPr>
          <p:cNvPr id="52" name="Text Box 169"/>
          <p:cNvSpPr txBox="1">
            <a:spLocks noChangeArrowheads="1"/>
          </p:cNvSpPr>
          <p:nvPr/>
        </p:nvSpPr>
        <p:spPr bwMode="auto">
          <a:xfrm>
            <a:off x="9132094" y="313848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sp>
        <p:nvSpPr>
          <p:cNvPr id="53" name="Text Box 171"/>
          <p:cNvSpPr txBox="1">
            <a:spLocks noChangeArrowheads="1"/>
          </p:cNvSpPr>
          <p:nvPr/>
        </p:nvSpPr>
        <p:spPr bwMode="auto">
          <a:xfrm>
            <a:off x="9132094" y="466248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3 7 6 8</a:t>
            </a:r>
          </a:p>
        </p:txBody>
      </p:sp>
      <p:sp>
        <p:nvSpPr>
          <p:cNvPr id="54" name="Rectangle 184"/>
          <p:cNvSpPr>
            <a:spLocks noChangeArrowheads="1"/>
          </p:cNvSpPr>
          <p:nvPr/>
        </p:nvSpPr>
        <p:spPr bwMode="auto">
          <a:xfrm>
            <a:off x="9436894" y="2833687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/>
              <a:t>1 5 7</a:t>
            </a:r>
          </a:p>
        </p:txBody>
      </p:sp>
      <p:sp>
        <p:nvSpPr>
          <p:cNvPr id="56" name="Text Box 186"/>
          <p:cNvSpPr txBox="1">
            <a:spLocks noChangeArrowheads="1"/>
          </p:cNvSpPr>
          <p:nvPr/>
        </p:nvSpPr>
        <p:spPr bwMode="auto">
          <a:xfrm>
            <a:off x="8598694" y="230028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/>
      <p:bldP spid="27" grpId="0"/>
      <p:bldP spid="28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1024</Words>
  <Application>Microsoft Office PowerPoint</Application>
  <PresentationFormat>Widescreen</PresentationFormat>
  <Paragraphs>218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Cambria</vt:lpstr>
      <vt:lpstr>Quicksand SemiBold</vt:lpstr>
      <vt:lpstr>Times New Roman</vt:lpstr>
      <vt:lpstr>Wingdings</vt:lpstr>
      <vt:lpstr>Office Theme</vt:lpstr>
      <vt:lpstr>1_Default Design</vt:lpstr>
      <vt:lpstr>2_Default Design</vt:lpstr>
      <vt:lpstr>3_Default Design</vt:lpstr>
      <vt:lpstr>Default Design</vt:lpstr>
      <vt:lpstr>1_Office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RichDadNamTran</dc:creator>
  <cp:lastModifiedBy>Trần Nam Khánh</cp:lastModifiedBy>
  <cp:revision>57</cp:revision>
  <dcterms:created xsi:type="dcterms:W3CDTF">2021-09-08T15:37:27Z</dcterms:created>
  <dcterms:modified xsi:type="dcterms:W3CDTF">2021-11-25T02:27:54Z</dcterms:modified>
</cp:coreProperties>
</file>