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0" r:id="rId2"/>
    <p:sldId id="355" r:id="rId3"/>
    <p:sldId id="341" r:id="rId4"/>
    <p:sldId id="356" r:id="rId5"/>
    <p:sldId id="342" r:id="rId6"/>
    <p:sldId id="351" r:id="rId7"/>
    <p:sldId id="343" r:id="rId8"/>
    <p:sldId id="352" r:id="rId9"/>
    <p:sldId id="344" r:id="rId10"/>
    <p:sldId id="353" r:id="rId11"/>
    <p:sldId id="357" r:id="rId12"/>
    <p:sldId id="35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1ECF1-4FCB-4D29-9D95-953C42D8946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4B274-B188-40EA-B7EF-1ADA4216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FBC09-541A-4F56-96B9-E4AF55871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D7A81C-0061-4258-A8B1-616F3DF87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9B9077-C14A-4B54-8C90-3933DB2A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58677E-F205-495A-A176-AE2CA04C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503EF1-45E9-4053-85A9-0A7AF7B5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061C1-89E1-4AC3-B285-DCF66DDB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DDF7D6-FC3F-4437-AE88-E9639D257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2B7F2F-433F-4844-B9EB-DEDBF96A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298FAE-77A9-419F-A3B5-381C2678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AE60B3-E052-4F46-82F8-AAFAF0C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1D4AF9-B870-408E-8E27-24A06F43F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2CA5AB-C71D-4477-B606-EC89B94B3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0EEB82-6B95-4D1D-AC9A-40AA38BA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81E64-F276-426C-A776-910D6FF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FB595B-9328-4CB1-989A-0D0CE3F5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9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17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CEDFE-02B7-402A-A2DD-17017F82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59503-2DF1-457C-8364-D99CF497F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CCFC15-329D-44FF-A111-DEFBF912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04A513-4379-49F2-9B47-1531B2D0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1DF876-334D-4A19-8EB6-0E370EE0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1DCDE-F943-4FCB-9D3D-6938B0D0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E051F6-E166-408F-87B2-E1778AB6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870CA0-7F81-4277-BF09-ADBD3A6A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CC26B9-81F4-4FC8-80CE-9CC90C81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94560-86E9-4CCA-9C95-CC439C0A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535E2-CA49-4D55-8F27-6FED659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4E89F-EA79-4994-BF71-EBF4EF1F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14F30F-12FD-47B5-931D-376D08829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12E068-14ED-4970-9D87-5E0006AD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D2D1B0-E6C5-4F3C-BA6A-7454A75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0A9CC6-3AE3-4207-9B57-7CBC6CBA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5EC37-BF8A-4C19-A6B7-41C04175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7B8F77-2D40-4B8E-9C71-6AE9C42E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6BDBB1-67AE-488E-9B8C-711F8733E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2018AC-579E-4A6A-90F0-1F80C6B7E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AAD610-8691-49D4-B073-85FAB99EC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75B6FBB-1C0C-4EE6-B899-A309D591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B49E1E-3B4C-4596-A600-987D97AD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543E1E-D2F7-418D-B25A-ACB86F5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5D47A-5849-47D6-8046-CD4BE37C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070425-F222-4ED9-95FA-AFD98665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AD03E6-77D9-4203-9A38-12ECBF83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2AC753-7D6C-4F81-8302-1C946813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970F3F-9C89-46DB-B3F8-E8C82E57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0D8AF1-4160-4454-B9C9-3728ABC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B35D2A-A847-4C3F-9D1D-93238262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7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D9478-FE53-47D4-A8A8-9824979F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8542C1-CFBF-4CAA-B373-A9DD5458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DEB4A6-B7C0-45F0-800C-00FD76D9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8DAD4F-16E1-468B-877B-6E6C61CF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6F35F4-3A2A-4CB8-9B0B-D6840CF5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74559A-8F2B-463F-95B8-2D01F9DD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0AC6A-CDC5-402C-8156-163F5CE6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7CCA74-AB2C-4655-A536-636A6EC96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DE4AF7-55E5-4ABB-820E-BEF75E431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256E67-6A1F-4262-9A97-D8DF6A73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5EB77C-7089-4C02-8A8C-5403E4B5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7CE1C8-F53B-4803-B6BC-23C7B881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7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AB8079-2A8B-44A7-959F-F51182D1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48117-948D-4060-AAE6-478C1C1E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B0589D-C9A1-404A-9155-BD4F60F5F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3E50-A091-49CE-B67A-CE43D53DED3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8E2106-8473-48F6-9EE8-7117E4BB2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A6602B-E841-4045-B06A-B9F6D59D7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841223" y="525564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</a:t>
              </a:r>
              <a:endPara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31654" y="424666"/>
            <a:ext cx="831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ĐƠN VỊ ĐO 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KHỐI LƯỢNG, DUNG TÍCH, NHIỆT ĐỘ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107216" y="1483240"/>
            <a:ext cx="7689954" cy="37212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34</a:t>
            </a: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VÀ TRẢI NGHIỆM VỚI CÁC ĐƠN VỊ MI-LI-MÉT, GAM, MI-LI-LÍT, ĐỘ C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4196FA-A9D3-40DF-AFA8-163984DD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0" t="64000" r="52300" b="24800"/>
          <a:stretch/>
        </p:blipFill>
        <p:spPr>
          <a:xfrm>
            <a:off x="1768557" y="698876"/>
            <a:ext cx="7802880" cy="2137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EBECF1-41F6-4722-9865-7AB52C3A5D56}"/>
              </a:ext>
            </a:extLst>
          </p:cNvPr>
          <p:cNvSpPr txBox="1"/>
          <p:nvPr/>
        </p:nvSpPr>
        <p:spPr>
          <a:xfrm>
            <a:off x="2840996" y="3239172"/>
            <a:ext cx="9832793" cy="58907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ca?</a:t>
            </a:r>
          </a:p>
        </p:txBody>
      </p:sp>
    </p:spTree>
    <p:extLst>
      <p:ext uri="{BB962C8B-B14F-4D97-AF65-F5344CB8AC3E}">
        <p14:creationId xmlns:p14="http://schemas.microsoft.com/office/powerpoint/2010/main" val="2475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EBECF1-41F6-4722-9865-7AB52C3A5D56}"/>
              </a:ext>
            </a:extLst>
          </p:cNvPr>
          <p:cNvSpPr txBox="1"/>
          <p:nvPr/>
        </p:nvSpPr>
        <p:spPr>
          <a:xfrm>
            <a:off x="625828" y="210025"/>
            <a:ext cx="10565911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</a:rPr>
              <a:t>Chữa</a:t>
            </a:r>
            <a:r>
              <a:rPr lang="en-US" sz="2400" b="1" dirty="0" smtClean="0">
                <a:solidFill>
                  <a:prstClr val="black"/>
                </a:solidFill>
              </a:rPr>
              <a:t>:	</a:t>
            </a:r>
            <a:r>
              <a:rPr lang="en-US" sz="2400" b="1" dirty="0" err="1" smtClean="0">
                <a:solidFill>
                  <a:prstClr val="black"/>
                </a:solidFill>
              </a:rPr>
              <a:t>Bài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4: VBT </a:t>
            </a:r>
            <a:r>
              <a:rPr lang="en-US" sz="2400" b="1" dirty="0" err="1" smtClean="0">
                <a:solidFill>
                  <a:prstClr val="black"/>
                </a:solidFill>
              </a:rPr>
              <a:t>Toán</a:t>
            </a:r>
            <a:r>
              <a:rPr lang="en-US" sz="2400" b="1" dirty="0" smtClean="0">
                <a:solidFill>
                  <a:prstClr val="black"/>
                </a:solidFill>
              </a:rPr>
              <a:t> – </a:t>
            </a:r>
            <a:r>
              <a:rPr lang="en-US" sz="2400" b="1" dirty="0" err="1" smtClean="0">
                <a:solidFill>
                  <a:prstClr val="black"/>
                </a:solidFill>
              </a:rPr>
              <a:t>Trang</a:t>
            </a:r>
            <a:r>
              <a:rPr lang="en-US" sz="2400" b="1" dirty="0" smtClean="0">
                <a:solidFill>
                  <a:prstClr val="black"/>
                </a:solidFill>
              </a:rPr>
              <a:t> 84: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EBECF1-41F6-4722-9865-7AB52C3A5D56}"/>
              </a:ext>
            </a:extLst>
          </p:cNvPr>
          <p:cNvSpPr txBox="1"/>
          <p:nvPr/>
        </p:nvSpPr>
        <p:spPr>
          <a:xfrm>
            <a:off x="625830" y="486162"/>
            <a:ext cx="5642448" cy="618630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300" b="1" u="sng" dirty="0" err="1" smtClean="0">
                <a:solidFill>
                  <a:srgbClr val="FF0000"/>
                </a:solidFill>
              </a:rPr>
              <a:t>Cách</a:t>
            </a:r>
            <a:r>
              <a:rPr lang="en-US" sz="3300" b="1" u="sng" dirty="0" smtClean="0">
                <a:solidFill>
                  <a:srgbClr val="FF0000"/>
                </a:solidFill>
              </a:rPr>
              <a:t> 1:</a:t>
            </a:r>
          </a:p>
          <a:p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Lần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1: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Lấy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đầy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ca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100ml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rồi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đổ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sang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ca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250ml,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ca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250ml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100ml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nước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Lần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2: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Tiếp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tục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lấy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đầy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ca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100ml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rồi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đổ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sang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ca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250ml,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ca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250ml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200ml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nước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Lần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3: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Tiếp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tục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lấy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đầy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ca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100ml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rồi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đổ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sang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ca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250ml,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>
                <a:solidFill>
                  <a:schemeClr val="accent5">
                    <a:lumMod val="50000"/>
                  </a:schemeClr>
                </a:solidFill>
              </a:rPr>
              <a:t>ca</a:t>
            </a:r>
            <a:r>
              <a:rPr lang="en-US" sz="3300" b="1" dirty="0">
                <a:solidFill>
                  <a:schemeClr val="accent5">
                    <a:lumMod val="50000"/>
                  </a:schemeClr>
                </a:solidFill>
              </a:rPr>
              <a:t> 250ml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đã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đủ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250ml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nước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khi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đó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ca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100ml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còn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lại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 50ml </a:t>
            </a:r>
            <a:r>
              <a:rPr lang="en-US" sz="3300" b="1" dirty="0" err="1" smtClean="0">
                <a:solidFill>
                  <a:schemeClr val="accent5">
                    <a:lumMod val="50000"/>
                  </a:schemeClr>
                </a:solidFill>
              </a:rPr>
              <a:t>nước</a:t>
            </a:r>
            <a:r>
              <a:rPr lang="en-US" sz="33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3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EBECF1-41F6-4722-9865-7AB52C3A5D56}"/>
              </a:ext>
            </a:extLst>
          </p:cNvPr>
          <p:cNvSpPr txBox="1"/>
          <p:nvPr/>
        </p:nvSpPr>
        <p:spPr>
          <a:xfrm>
            <a:off x="6268278" y="755657"/>
            <a:ext cx="4923461" cy="567847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b="1" u="sng" dirty="0" err="1" smtClean="0">
                <a:solidFill>
                  <a:srgbClr val="FF0000"/>
                </a:solidFill>
              </a:rPr>
              <a:t>Cách</a:t>
            </a:r>
            <a:r>
              <a:rPr lang="en-US" sz="3300" b="1" u="sng" dirty="0" smtClean="0">
                <a:solidFill>
                  <a:srgbClr val="FF0000"/>
                </a:solidFill>
              </a:rPr>
              <a:t> 2:</a:t>
            </a:r>
          </a:p>
          <a:p>
            <a:r>
              <a:rPr lang="en-US" sz="3300" b="1" dirty="0" smtClean="0">
                <a:solidFill>
                  <a:srgbClr val="C00000"/>
                </a:solidFill>
              </a:rPr>
              <a:t>- </a:t>
            </a:r>
            <a:r>
              <a:rPr lang="en-US" sz="3300" b="1" dirty="0" err="1" smtClean="0">
                <a:solidFill>
                  <a:srgbClr val="C00000"/>
                </a:solidFill>
              </a:rPr>
              <a:t>Lấy</a:t>
            </a:r>
            <a:r>
              <a:rPr lang="en-US" sz="33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</a:rPr>
              <a:t>đầy</a:t>
            </a:r>
            <a:r>
              <a:rPr lang="en-US" sz="33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</a:rPr>
              <a:t>ca</a:t>
            </a:r>
            <a:r>
              <a:rPr lang="en-US" sz="3300" b="1" dirty="0" smtClean="0">
                <a:solidFill>
                  <a:srgbClr val="C00000"/>
                </a:solidFill>
              </a:rPr>
              <a:t> 250ml.</a:t>
            </a:r>
          </a:p>
          <a:p>
            <a:r>
              <a:rPr lang="en-US" sz="3300" b="1" dirty="0" smtClean="0">
                <a:solidFill>
                  <a:srgbClr val="C00000"/>
                </a:solidFill>
              </a:rPr>
              <a:t>- </a:t>
            </a:r>
            <a:r>
              <a:rPr lang="en-US" sz="3300" b="1" dirty="0" err="1" smtClean="0">
                <a:solidFill>
                  <a:srgbClr val="C00000"/>
                </a:solidFill>
              </a:rPr>
              <a:t>Bước</a:t>
            </a:r>
            <a:r>
              <a:rPr lang="en-US" sz="3300" b="1" dirty="0" smtClean="0">
                <a:solidFill>
                  <a:srgbClr val="C00000"/>
                </a:solidFill>
              </a:rPr>
              <a:t> 1: </a:t>
            </a:r>
            <a:r>
              <a:rPr lang="en-US" sz="3300" b="1" dirty="0" err="1" smtClean="0">
                <a:solidFill>
                  <a:srgbClr val="C00000"/>
                </a:solidFill>
              </a:rPr>
              <a:t>Đổ</a:t>
            </a:r>
            <a:r>
              <a:rPr lang="en-US" sz="33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</a:rPr>
              <a:t>nước</a:t>
            </a:r>
            <a:r>
              <a:rPr lang="en-US" sz="33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</a:rPr>
              <a:t>từ</a:t>
            </a:r>
            <a:r>
              <a:rPr lang="en-US" sz="33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</a:rPr>
              <a:t>ca</a:t>
            </a:r>
            <a:r>
              <a:rPr lang="en-US" sz="3300" b="1" dirty="0" smtClean="0">
                <a:solidFill>
                  <a:srgbClr val="C00000"/>
                </a:solidFill>
              </a:rPr>
              <a:t> 250ml sang </a:t>
            </a:r>
            <a:r>
              <a:rPr lang="en-US" sz="3300" b="1" dirty="0" err="1" smtClean="0">
                <a:solidFill>
                  <a:srgbClr val="C00000"/>
                </a:solidFill>
              </a:rPr>
              <a:t>đầy</a:t>
            </a:r>
            <a:r>
              <a:rPr lang="en-US" sz="33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</a:rPr>
              <a:t>ca</a:t>
            </a:r>
            <a:r>
              <a:rPr lang="en-US" sz="3300" b="1" dirty="0" smtClean="0">
                <a:solidFill>
                  <a:srgbClr val="C00000"/>
                </a:solidFill>
              </a:rPr>
              <a:t> 100ml, </a:t>
            </a:r>
            <a:r>
              <a:rPr lang="en-US" sz="3300" b="1" dirty="0" err="1" smtClean="0">
                <a:solidFill>
                  <a:srgbClr val="C00000"/>
                </a:solidFill>
              </a:rPr>
              <a:t>trong</a:t>
            </a:r>
            <a:r>
              <a:rPr lang="en-US" sz="33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</a:rPr>
              <a:t>ca</a:t>
            </a:r>
            <a:r>
              <a:rPr lang="en-US" sz="3300" b="1" dirty="0" smtClean="0">
                <a:solidFill>
                  <a:srgbClr val="C00000"/>
                </a:solidFill>
              </a:rPr>
              <a:t> 250ml </a:t>
            </a:r>
            <a:r>
              <a:rPr lang="en-US" sz="3300" b="1" dirty="0" err="1" smtClean="0">
                <a:solidFill>
                  <a:srgbClr val="C00000"/>
                </a:solidFill>
              </a:rPr>
              <a:t>còn</a:t>
            </a:r>
            <a:r>
              <a:rPr lang="en-US" sz="33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</a:rPr>
              <a:t>lại</a:t>
            </a:r>
            <a:r>
              <a:rPr lang="en-US" sz="3300" b="1" dirty="0" smtClean="0">
                <a:solidFill>
                  <a:srgbClr val="C00000"/>
                </a:solidFill>
              </a:rPr>
              <a:t> 150ml </a:t>
            </a:r>
            <a:r>
              <a:rPr lang="en-US" sz="3300" b="1" dirty="0" err="1" smtClean="0">
                <a:solidFill>
                  <a:srgbClr val="C00000"/>
                </a:solidFill>
              </a:rPr>
              <a:t>nước</a:t>
            </a:r>
            <a:r>
              <a:rPr lang="en-US" sz="3300" b="1" dirty="0" smtClean="0">
                <a:solidFill>
                  <a:srgbClr val="C00000"/>
                </a:solidFill>
              </a:rPr>
              <a:t>. </a:t>
            </a:r>
            <a:r>
              <a:rPr lang="en-US" sz="3300" b="1" dirty="0" err="1" smtClean="0">
                <a:solidFill>
                  <a:srgbClr val="C00000"/>
                </a:solidFill>
              </a:rPr>
              <a:t>Đổ</a:t>
            </a:r>
            <a:r>
              <a:rPr lang="en-US" sz="33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</a:rPr>
              <a:t>hết</a:t>
            </a:r>
            <a:r>
              <a:rPr lang="en-US" sz="33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</a:rPr>
              <a:t>nước</a:t>
            </a:r>
            <a:r>
              <a:rPr lang="en-US" sz="3300" b="1" dirty="0" smtClean="0">
                <a:solidFill>
                  <a:srgbClr val="C00000"/>
                </a:solidFill>
              </a:rPr>
              <a:t> ở </a:t>
            </a:r>
            <a:r>
              <a:rPr lang="en-US" sz="3300" b="1" dirty="0" err="1" smtClean="0">
                <a:solidFill>
                  <a:srgbClr val="C00000"/>
                </a:solidFill>
              </a:rPr>
              <a:t>ca</a:t>
            </a:r>
            <a:r>
              <a:rPr lang="en-US" sz="3300" b="1" dirty="0" smtClean="0">
                <a:solidFill>
                  <a:srgbClr val="C00000"/>
                </a:solidFill>
              </a:rPr>
              <a:t> 100ml </a:t>
            </a:r>
            <a:r>
              <a:rPr lang="en-US" sz="3300" b="1" dirty="0" err="1" smtClean="0">
                <a:solidFill>
                  <a:srgbClr val="C00000"/>
                </a:solidFill>
              </a:rPr>
              <a:t>ra.</a:t>
            </a:r>
            <a:r>
              <a:rPr lang="en-US" sz="33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300" b="1" dirty="0" smtClean="0">
                <a:solidFill>
                  <a:srgbClr val="C00000"/>
                </a:solidFill>
              </a:rPr>
              <a:t>- </a:t>
            </a:r>
            <a:r>
              <a:rPr lang="en-US" sz="3300" b="1" dirty="0" err="1" smtClean="0">
                <a:solidFill>
                  <a:srgbClr val="C00000"/>
                </a:solidFill>
              </a:rPr>
              <a:t>Bước</a:t>
            </a:r>
            <a:r>
              <a:rPr lang="en-US" sz="3300" b="1" dirty="0" smtClean="0">
                <a:solidFill>
                  <a:srgbClr val="C00000"/>
                </a:solidFill>
              </a:rPr>
              <a:t> 2: </a:t>
            </a:r>
            <a:r>
              <a:rPr lang="en-US" sz="3300" b="1" dirty="0" err="1" smtClean="0">
                <a:solidFill>
                  <a:srgbClr val="C00000"/>
                </a:solidFill>
              </a:rPr>
              <a:t>Tiếp</a:t>
            </a:r>
            <a:r>
              <a:rPr lang="en-US" sz="33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</a:rPr>
              <a:t>tục</a:t>
            </a:r>
            <a:r>
              <a:rPr lang="en-US" sz="33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</a:rPr>
              <a:t>đổ</a:t>
            </a:r>
            <a:r>
              <a:rPr lang="en-US" sz="33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 err="1">
                <a:solidFill>
                  <a:srgbClr val="C00000"/>
                </a:solidFill>
              </a:rPr>
              <a:t>nước</a:t>
            </a:r>
            <a:r>
              <a:rPr lang="en-US" sz="3300" b="1" dirty="0">
                <a:solidFill>
                  <a:srgbClr val="C00000"/>
                </a:solidFill>
              </a:rPr>
              <a:t> </a:t>
            </a:r>
            <a:r>
              <a:rPr lang="en-US" sz="3300" b="1" dirty="0" err="1">
                <a:solidFill>
                  <a:srgbClr val="C00000"/>
                </a:solidFill>
              </a:rPr>
              <a:t>từ</a:t>
            </a:r>
            <a:r>
              <a:rPr lang="en-US" sz="3300" b="1" dirty="0">
                <a:solidFill>
                  <a:srgbClr val="C00000"/>
                </a:solidFill>
              </a:rPr>
              <a:t> </a:t>
            </a:r>
            <a:r>
              <a:rPr lang="en-US" sz="3300" b="1" dirty="0" err="1">
                <a:solidFill>
                  <a:srgbClr val="C00000"/>
                </a:solidFill>
              </a:rPr>
              <a:t>ca</a:t>
            </a:r>
            <a:r>
              <a:rPr lang="en-US" sz="3300" b="1" dirty="0">
                <a:solidFill>
                  <a:srgbClr val="C00000"/>
                </a:solidFill>
              </a:rPr>
              <a:t> 250ml sang </a:t>
            </a:r>
            <a:r>
              <a:rPr lang="en-US" sz="3300" b="1" dirty="0" err="1">
                <a:solidFill>
                  <a:srgbClr val="C00000"/>
                </a:solidFill>
              </a:rPr>
              <a:t>đầy</a:t>
            </a:r>
            <a:r>
              <a:rPr lang="en-US" sz="3300" b="1" dirty="0">
                <a:solidFill>
                  <a:srgbClr val="C00000"/>
                </a:solidFill>
              </a:rPr>
              <a:t> </a:t>
            </a:r>
            <a:r>
              <a:rPr lang="en-US" sz="3300" b="1" dirty="0" err="1">
                <a:solidFill>
                  <a:srgbClr val="C00000"/>
                </a:solidFill>
              </a:rPr>
              <a:t>ca</a:t>
            </a:r>
            <a:r>
              <a:rPr lang="en-US" sz="3300" b="1" dirty="0">
                <a:solidFill>
                  <a:srgbClr val="C00000"/>
                </a:solidFill>
              </a:rPr>
              <a:t> 100ml, </a:t>
            </a:r>
            <a:r>
              <a:rPr lang="en-US" sz="3300" b="1" dirty="0" err="1" smtClean="0">
                <a:solidFill>
                  <a:srgbClr val="C00000"/>
                </a:solidFill>
              </a:rPr>
              <a:t>lúc</a:t>
            </a:r>
            <a:r>
              <a:rPr lang="en-US" sz="33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</a:rPr>
              <a:t>này</a:t>
            </a:r>
            <a:r>
              <a:rPr lang="en-US" sz="33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</a:rPr>
              <a:t>trong</a:t>
            </a:r>
            <a:r>
              <a:rPr lang="en-US" sz="33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 err="1">
                <a:solidFill>
                  <a:srgbClr val="C00000"/>
                </a:solidFill>
              </a:rPr>
              <a:t>ca</a:t>
            </a:r>
            <a:r>
              <a:rPr lang="en-US" sz="3300" b="1" dirty="0">
                <a:solidFill>
                  <a:srgbClr val="C00000"/>
                </a:solidFill>
              </a:rPr>
              <a:t> 250ml </a:t>
            </a:r>
            <a:r>
              <a:rPr lang="en-US" sz="3300" b="1" dirty="0" err="1">
                <a:solidFill>
                  <a:srgbClr val="C00000"/>
                </a:solidFill>
              </a:rPr>
              <a:t>còn</a:t>
            </a:r>
            <a:r>
              <a:rPr lang="en-US" sz="3300" b="1" dirty="0">
                <a:solidFill>
                  <a:srgbClr val="C00000"/>
                </a:solidFill>
              </a:rPr>
              <a:t> </a:t>
            </a:r>
            <a:r>
              <a:rPr lang="en-US" sz="3300" b="1" dirty="0" err="1">
                <a:solidFill>
                  <a:srgbClr val="C00000"/>
                </a:solidFill>
              </a:rPr>
              <a:t>lại</a:t>
            </a:r>
            <a:r>
              <a:rPr lang="en-US" sz="3300" b="1" dirty="0">
                <a:solidFill>
                  <a:srgbClr val="C00000"/>
                </a:solidFill>
              </a:rPr>
              <a:t> </a:t>
            </a:r>
            <a:r>
              <a:rPr lang="en-US" sz="3300" b="1" dirty="0" smtClean="0">
                <a:solidFill>
                  <a:srgbClr val="C00000"/>
                </a:solidFill>
              </a:rPr>
              <a:t>50ml </a:t>
            </a:r>
            <a:r>
              <a:rPr lang="en-US" sz="3300" b="1" dirty="0" err="1">
                <a:solidFill>
                  <a:srgbClr val="C00000"/>
                </a:solidFill>
              </a:rPr>
              <a:t>nước</a:t>
            </a:r>
            <a:r>
              <a:rPr lang="en-US" sz="3300" b="1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14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C61F272-F61B-40FC-BD9B-2B9CEC9497D1}"/>
              </a:ext>
            </a:extLst>
          </p:cNvPr>
          <p:cNvSpPr/>
          <p:nvPr/>
        </p:nvSpPr>
        <p:spPr>
          <a:xfrm>
            <a:off x="770813" y="534744"/>
            <a:ext cx="3102885" cy="89284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Vận</a:t>
            </a:r>
            <a:r>
              <a:rPr lang="en-US" sz="2800" b="1" dirty="0"/>
              <a:t> </a:t>
            </a:r>
            <a:r>
              <a:rPr lang="en-US" sz="2800" b="1" dirty="0" err="1"/>
              <a:t>dụng,trải</a:t>
            </a:r>
            <a:r>
              <a:rPr lang="en-US" sz="2800" b="1" dirty="0"/>
              <a:t> </a:t>
            </a:r>
            <a:r>
              <a:rPr lang="en-US" sz="2800" b="1" dirty="0" err="1"/>
              <a:t>nghiệm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6F5B38-DE35-44CC-B0B9-E022E2A3C102}"/>
              </a:ext>
            </a:extLst>
          </p:cNvPr>
          <p:cNvSpPr txBox="1"/>
          <p:nvPr/>
        </p:nvSpPr>
        <p:spPr>
          <a:xfrm>
            <a:off x="1179603" y="1427584"/>
            <a:ext cx="9832793" cy="58907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Hôm</a:t>
            </a:r>
            <a:r>
              <a:rPr lang="en-US" sz="2400"/>
              <a:t> nay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08EED8-7C38-468C-AD6F-388FBE141EE1}"/>
              </a:ext>
            </a:extLst>
          </p:cNvPr>
          <p:cNvSpPr txBox="1"/>
          <p:nvPr/>
        </p:nvSpPr>
        <p:spPr>
          <a:xfrm>
            <a:off x="1179603" y="2293216"/>
            <a:ext cx="9832793" cy="58907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ôn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54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49FF6A-8823-451E-9CA1-A06AAAEDCE0A}"/>
              </a:ext>
            </a:extLst>
          </p:cNvPr>
          <p:cNvSpPr txBox="1"/>
          <p:nvPr/>
        </p:nvSpPr>
        <p:spPr>
          <a:xfrm>
            <a:off x="4477871" y="2246562"/>
            <a:ext cx="46984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318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D9F2E1-E727-422D-B4AF-5D6847885E80}"/>
              </a:ext>
            </a:extLst>
          </p:cNvPr>
          <p:cNvSpPr txBox="1"/>
          <p:nvPr/>
        </p:nvSpPr>
        <p:spPr>
          <a:xfrm>
            <a:off x="2546252" y="1828800"/>
            <a:ext cx="7343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8732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200" y="1955800"/>
            <a:ext cx="504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YÊU CẦU CẦN ĐẠT</a:t>
            </a:r>
            <a:endParaRPr lang="vi-VN" sz="3200" b="1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9265" y="2802466"/>
            <a:ext cx="6908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>
                <a:latin typeface="Times New Roman" pitchFamily="18" charset="0"/>
                <a:cs typeface="Times New Roman" pitchFamily="18" charset="0"/>
              </a:rPr>
              <a:t>- Biết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phân tích, so sánh các độ dài ước lượng vào thực tế.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0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593D83C-628F-5949-AF1B-01AD16C90349}"/>
              </a:ext>
            </a:extLst>
          </p:cNvPr>
          <p:cNvGrpSpPr/>
          <p:nvPr/>
        </p:nvGrpSpPr>
        <p:grpSpPr>
          <a:xfrm>
            <a:off x="2749275" y="499793"/>
            <a:ext cx="7821840" cy="1318181"/>
            <a:chOff x="1183343" y="1375801"/>
            <a:chExt cx="7821840" cy="131818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A6C3171-94EC-6B48-82AB-3D066841322A}"/>
                </a:ext>
              </a:extLst>
            </p:cNvPr>
            <p:cNvSpPr txBox="1"/>
            <p:nvPr/>
          </p:nvSpPr>
          <p:spPr>
            <a:xfrm>
              <a:off x="1753931" y="1375801"/>
              <a:ext cx="7251252" cy="1318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Nhiệt</a:t>
              </a:r>
              <a:r>
                <a:rPr lang="en-US" sz="2800" dirty="0"/>
                <a:t> </a:t>
              </a:r>
              <a:r>
                <a:rPr lang="en-US" sz="2800" dirty="0" err="1"/>
                <a:t>kế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nhiệt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không</a:t>
              </a:r>
              <a:r>
                <a:rPr lang="en-US" sz="2800" dirty="0"/>
                <a:t> </a:t>
              </a:r>
              <a:r>
                <a:rPr lang="en-US" sz="2800" dirty="0" err="1"/>
                <a:t>khí</a:t>
              </a:r>
              <a:r>
                <a:rPr lang="en-US" sz="2800" dirty="0"/>
                <a:t> </a:t>
              </a:r>
              <a:r>
                <a:rPr lang="en-US" sz="2800" dirty="0" err="1"/>
                <a:t>phù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dirty="0" err="1"/>
                <a:t>với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?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89047BD-F1E3-B842-9E81-2EC28B089BE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E7087B-95BA-464C-A927-974B1E4105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59" t="26510" r="50000" b="53412"/>
          <a:stretch/>
        </p:blipFill>
        <p:spPr>
          <a:xfrm>
            <a:off x="2033195" y="2140703"/>
            <a:ext cx="7573383" cy="342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3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3F647F-9188-4C79-8561-19DE78ABC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59" t="26510" r="50000" b="53412"/>
          <a:stretch/>
        </p:blipFill>
        <p:spPr>
          <a:xfrm>
            <a:off x="2309308" y="1129484"/>
            <a:ext cx="7573383" cy="342962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734E4328-4183-4FE4-94D2-6E673C02B521}"/>
              </a:ext>
            </a:extLst>
          </p:cNvPr>
          <p:cNvCxnSpPr/>
          <p:nvPr/>
        </p:nvCxnSpPr>
        <p:spPr>
          <a:xfrm>
            <a:off x="3431690" y="2398955"/>
            <a:ext cx="4152452" cy="6347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216DD61E-21D0-43DF-94BA-260957F5F7E8}"/>
              </a:ext>
            </a:extLst>
          </p:cNvPr>
          <p:cNvCxnSpPr>
            <a:cxnSpLocks/>
          </p:cNvCxnSpPr>
          <p:nvPr/>
        </p:nvCxnSpPr>
        <p:spPr>
          <a:xfrm flipH="1">
            <a:off x="3732904" y="2398955"/>
            <a:ext cx="1997335" cy="6347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EED137F-B659-4225-B4E9-DC5B79D6B210}"/>
              </a:ext>
            </a:extLst>
          </p:cNvPr>
          <p:cNvCxnSpPr>
            <a:cxnSpLocks/>
          </p:cNvCxnSpPr>
          <p:nvPr/>
        </p:nvCxnSpPr>
        <p:spPr>
          <a:xfrm flipH="1">
            <a:off x="6095999" y="2398955"/>
            <a:ext cx="1997335" cy="6347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5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4004120"/>
            <a:chOff x="1183343" y="1395558"/>
            <a:chExt cx="10469035" cy="4004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866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vật</a:t>
              </a:r>
              <a:r>
                <a:rPr lang="en-US" sz="2400" dirty="0"/>
                <a:t>?</a:t>
              </a:r>
              <a:r>
                <a:rPr lang="vi-VN" sz="2400" dirty="0"/>
                <a:t>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52DC15E-3495-4C65-8BFA-B3C9D82F1694}"/>
                </a:ext>
              </a:extLst>
            </p:cNvPr>
            <p:cNvSpPr txBox="1"/>
            <p:nvPr/>
          </p:nvSpPr>
          <p:spPr>
            <a:xfrm>
              <a:off x="1501464" y="4812979"/>
              <a:ext cx="9832793" cy="5866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/>
                <a:t>Tranh</a:t>
              </a:r>
              <a:r>
                <a:rPr lang="en-US" sz="2400" dirty="0"/>
                <a:t> </a:t>
              </a:r>
              <a:r>
                <a:rPr lang="en-US" sz="2400" dirty="0" err="1"/>
                <a:t>vẽ</a:t>
              </a:r>
              <a:r>
                <a:rPr lang="en-US" sz="2400" dirty="0"/>
                <a:t> </a:t>
              </a:r>
              <a:r>
                <a:rPr lang="en-US" sz="2400" dirty="0" err="1"/>
                <a:t>gì</a:t>
              </a:r>
              <a:r>
                <a:rPr lang="en-US" sz="2400" dirty="0"/>
                <a:t> ?</a:t>
              </a:r>
              <a:r>
                <a:rPr lang="vi-VN" sz="2400" dirty="0"/>
                <a:t>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30F063-853B-42FA-ACD3-E8845784B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2" t="48628" r="50853" b="37725"/>
          <a:stretch/>
        </p:blipFill>
        <p:spPr>
          <a:xfrm>
            <a:off x="1146776" y="1258646"/>
            <a:ext cx="9062636" cy="27001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C0C807-7A0D-4784-BD60-B08FB399F6F6}"/>
              </a:ext>
            </a:extLst>
          </p:cNvPr>
          <p:cNvSpPr txBox="1"/>
          <p:nvPr/>
        </p:nvSpPr>
        <p:spPr>
          <a:xfrm>
            <a:off x="1212430" y="4324143"/>
            <a:ext cx="9832793" cy="5866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6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0C99598-3834-4B8E-A57B-11A4112B4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2" t="48628" r="50853" b="37725"/>
          <a:stretch/>
        </p:blipFill>
        <p:spPr>
          <a:xfrm>
            <a:off x="1158968" y="307670"/>
            <a:ext cx="9062636" cy="270016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F807566A-BC89-42DB-870E-EB4F9375DA73}"/>
              </a:ext>
            </a:extLst>
          </p:cNvPr>
          <p:cNvCxnSpPr/>
          <p:nvPr/>
        </p:nvCxnSpPr>
        <p:spPr>
          <a:xfrm>
            <a:off x="3694176" y="1780032"/>
            <a:ext cx="4352544" cy="4389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F9D38C4-7C6D-4621-982F-D939D619D2BD}"/>
              </a:ext>
            </a:extLst>
          </p:cNvPr>
          <p:cNvCxnSpPr>
            <a:cxnSpLocks/>
          </p:cNvCxnSpPr>
          <p:nvPr/>
        </p:nvCxnSpPr>
        <p:spPr>
          <a:xfrm flipH="1">
            <a:off x="3279648" y="1780032"/>
            <a:ext cx="2828544" cy="4389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3D1EB253-DFA3-403F-8BC2-4E350E78CB2E}"/>
              </a:ext>
            </a:extLst>
          </p:cNvPr>
          <p:cNvCxnSpPr>
            <a:cxnSpLocks/>
          </p:cNvCxnSpPr>
          <p:nvPr/>
        </p:nvCxnSpPr>
        <p:spPr>
          <a:xfrm flipH="1">
            <a:off x="6108192" y="1780032"/>
            <a:ext cx="2828544" cy="4389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324D99-F6C9-4EA5-B448-182361FCB823}"/>
              </a:ext>
            </a:extLst>
          </p:cNvPr>
          <p:cNvSpPr txBox="1"/>
          <p:nvPr/>
        </p:nvSpPr>
        <p:spPr>
          <a:xfrm>
            <a:off x="1068294" y="2743195"/>
            <a:ext cx="7251252" cy="196451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trứng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100 g.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/>
              <a:t>Quả</a:t>
            </a:r>
            <a:r>
              <a:rPr lang="en-US" sz="2800" dirty="0"/>
              <a:t> ta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100 kg.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chua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1 kg.</a:t>
            </a:r>
          </a:p>
        </p:txBody>
      </p:sp>
    </p:spTree>
    <p:extLst>
      <p:ext uri="{BB962C8B-B14F-4D97-AF65-F5344CB8AC3E}">
        <p14:creationId xmlns:p14="http://schemas.microsoft.com/office/powerpoint/2010/main" val="410526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8907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/>
                <a:t>Cho </a:t>
              </a:r>
              <a:r>
                <a:rPr lang="en-US" sz="2400" dirty="0" err="1"/>
                <a:t>bốn</a:t>
              </a:r>
              <a:r>
                <a:rPr lang="en-US" sz="2400" dirty="0"/>
                <a:t> ca </a:t>
              </a:r>
              <a:r>
                <a:rPr lang="en-US" sz="2400" dirty="0" err="1"/>
                <a:t>đựng</a:t>
              </a:r>
              <a:r>
                <a:rPr lang="en-US" sz="2400" dirty="0"/>
                <a:t> </a:t>
              </a:r>
              <a:r>
                <a:rPr lang="en-US" sz="2400" dirty="0" err="1"/>
                <a:t>lượng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A2E711-36C5-4C7E-A728-37C386148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0" t="64000" r="52300" b="24800"/>
          <a:stretch/>
        </p:blipFill>
        <p:spPr>
          <a:xfrm>
            <a:off x="1975104" y="971403"/>
            <a:ext cx="7802880" cy="213731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074ECC2-BA4A-4D69-BC35-C3BAB78001C7}"/>
              </a:ext>
            </a:extLst>
          </p:cNvPr>
          <p:cNvSpPr txBox="1"/>
          <p:nvPr/>
        </p:nvSpPr>
        <p:spPr>
          <a:xfrm>
            <a:off x="1179603" y="3429000"/>
            <a:ext cx="9832793" cy="169706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a, </a:t>
            </a:r>
            <a:r>
              <a:rPr lang="en-US" sz="2400" dirty="0" err="1"/>
              <a:t>Tìm</a:t>
            </a:r>
            <a:r>
              <a:rPr lang="en-US" sz="2400" dirty="0"/>
              <a:t> ca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b,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ca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350ml </a:t>
            </a:r>
            <a:r>
              <a:rPr lang="en-US" sz="2400" dirty="0" err="1"/>
              <a:t>nước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c, 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ca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550ml </a:t>
            </a:r>
            <a:r>
              <a:rPr lang="en-US" sz="2400" dirty="0" err="1"/>
              <a:t>nước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87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362</Words>
  <Application>Microsoft Office PowerPoint</Application>
  <PresentationFormat>Custom</PresentationFormat>
  <Paragraphs>39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10</cp:revision>
  <dcterms:created xsi:type="dcterms:W3CDTF">2022-03-17T11:02:47Z</dcterms:created>
  <dcterms:modified xsi:type="dcterms:W3CDTF">2022-12-06T07:59:20Z</dcterms:modified>
</cp:coreProperties>
</file>