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78" r:id="rId3"/>
    <p:sldId id="279" r:id="rId4"/>
    <p:sldId id="280" r:id="rId5"/>
    <p:sldId id="256" r:id="rId6"/>
    <p:sldId id="276" r:id="rId7"/>
    <p:sldId id="270" r:id="rId8"/>
    <p:sldId id="261" r:id="rId9"/>
    <p:sldId id="263" r:id="rId10"/>
    <p:sldId id="262" r:id="rId11"/>
    <p:sldId id="264" r:id="rId12"/>
    <p:sldId id="257" r:id="rId13"/>
    <p:sldId id="258" r:id="rId14"/>
    <p:sldId id="265" r:id="rId15"/>
    <p:sldId id="259" r:id="rId16"/>
    <p:sldId id="266" r:id="rId17"/>
    <p:sldId id="268" r:id="rId18"/>
    <p:sldId id="271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3" autoAdjust="0"/>
    <p:restoredTop sz="94660"/>
  </p:normalViewPr>
  <p:slideViewPr>
    <p:cSldViewPr>
      <p:cViewPr varScale="1">
        <p:scale>
          <a:sx n="60" d="100"/>
          <a:sy n="60" d="100"/>
        </p:scale>
        <p:origin x="150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4E52B-60D3-44A4-AEC1-70E8B376C925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6181C-9978-42F7-A73A-F196676BE51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112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90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1463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846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181C-9978-42F7-A73A-F196676BE510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4918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charset="0"/>
            </a:endParaRP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1BE1C1-F4AC-440E-85F7-B84780D8B859}" type="datetime8">
              <a:rPr lang="fr-FR" altLang="en-US" b="0" smtClean="0"/>
              <a:pPr eaLnBrk="1" hangingPunct="1"/>
              <a:t>08/10/2023 21:25</a:t>
            </a:fld>
            <a:endParaRPr lang="fr-FR" altLang="en-US" b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019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EA88-9CA2-45B2-878A-159D8004AFA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04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A17D-A15A-4756-816C-A4221811E75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77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06536-4730-419A-A098-CD6EA33BF68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1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0B76-C323-4630-B67F-22000CD6DA71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714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678E4-A895-4017-ACAB-AE254041F46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65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6C6C3-606E-4797-B265-A9E960D6FA75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53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D9A63-D2F2-48EA-B1CA-727C7E4DEBE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9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0939-0D95-4A84-A3B1-A556E2D85E7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4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918E7-8CEE-4288-97C2-7DF4FD8ED6A8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9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6D12-36F5-4B10-AE8B-E5502EAB6AFB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46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9D19-CBAA-4304-A5D2-DDCB0C6A239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327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1285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7656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8087B-FDA2-4E3B-AE24-D0DBADD2C1B7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84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9C5C-4F65-44DF-B1AD-681AAC3F8A69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803C-B345-4A9B-A5F7-85669E96E163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6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B652-5F29-4D2E-879F-5BB9B7F0E7FD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56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8A596-1964-4DFC-A7AE-E8A98BC732BE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6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B2FC-35A5-4431-AABD-E882250ACE40}" type="slidenum">
              <a:rPr lang="en-US" alt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3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9103467-D46E-42E7-A409-D7C0DE56846A}" type="datetimeFigureOut">
              <a:rPr lang="vi-VN" smtClean="0"/>
              <a:pPr/>
              <a:t>08/10/2023</a:t>
            </a:fld>
            <a:endParaRPr lang="vi-V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80298B-94C2-4317-8210-2B4258C4A234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4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4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fld id="{33A1DA01-33BF-4EE9-96A5-0B60160D8742}" type="datetimeFigureOut">
              <a:rPr lang="en-US" smtClean="0">
                <a:solidFill>
                  <a:prstClr val="black"/>
                </a:solidFill>
              </a:rPr>
              <a:pPr defTabSz="342900">
                <a:defRPr/>
              </a:pPr>
              <a:t>10/8/2023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883276"/>
            <a:ext cx="5004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1"/>
                </a:solidFill>
                <a:latin typeface="time new roman"/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5883276"/>
            <a:ext cx="57269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time new roman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fld id="{4B28A83C-F5BC-470F-AABB-393E9623D1E2}" type="slidenum">
              <a:rPr lang="en-US" altLang="en-US" smtClean="0">
                <a:solidFill>
                  <a:prstClr val="black"/>
                </a:solidFill>
              </a:rPr>
              <a:pPr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5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audio" Target="../media/audio2.wav"/><Relationship Id="rId7" Type="http://schemas.openxmlformats.org/officeDocument/2006/relationships/image" Target="../media/image9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B&#233;%20B&#224;o%20Ng&#432;%20&#8211;%20S&#7855;p%20&#272;&#7871;n%20T&#7871;t%20R&#7891;i%20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gif"/><Relationship Id="rId10" Type="http://schemas.openxmlformats.org/officeDocument/2006/relationships/image" Target="../media/image16.png"/><Relationship Id="rId4" Type="http://schemas.openxmlformats.org/officeDocument/2006/relationships/audio" Target="../media/audio3.wav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086100" y="5186246"/>
            <a:ext cx="2286000" cy="1109967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185044" y="376762"/>
            <a:ext cx="5276941" cy="1573348"/>
            <a:chOff x="66" y="211"/>
            <a:chExt cx="4918" cy="2295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878"/>
              <a:ext cx="172" cy="94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360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211"/>
              <a:ext cx="4918" cy="229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buNone/>
              </a:pP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tượng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mềm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Stellarium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B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73" y="2848928"/>
            <a:ext cx="743054" cy="81926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9" y="2834639"/>
            <a:ext cx="628738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780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177" y="2892711"/>
            <a:ext cx="914400" cy="8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085" y="2848929"/>
            <a:ext cx="781029" cy="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5451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124200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Gõ </a:t>
                      </a:r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phím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Các dấu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HỎI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NGÃ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NẶNG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905000"/>
            <a:ext cx="7741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/>
              <a:t>b</a:t>
            </a:r>
            <a:r>
              <a:rPr lang="en-US" sz="2800" b="1"/>
              <a:t>, Các dấu “sắc”, “huyền”, “hỏi”, “ngã”, “nặng” </a:t>
            </a:r>
          </a:p>
          <a:p>
            <a:r>
              <a:rPr lang="en-US" sz="2800" b="1"/>
              <a:t>-&gt; gõ kiểu </a:t>
            </a:r>
            <a:r>
              <a:rPr lang="en-US" sz="2800" b="1">
                <a:solidFill>
                  <a:schemeClr val="accent6"/>
                </a:solidFill>
              </a:rPr>
              <a:t>VNI</a:t>
            </a:r>
            <a:r>
              <a:rPr lang="en-US" sz="2800" b="1"/>
              <a:t>. </a:t>
            </a:r>
            <a:endParaRPr lang="vi-VN" sz="2800" b="1"/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/>
              <a:t>Bài tập 1</a:t>
            </a:r>
            <a:r>
              <a:rPr lang="en-US" sz="2800" b="1"/>
              <a:t>:</a:t>
            </a:r>
            <a:endParaRPr lang="vi-VN" sz="2800" b="1"/>
          </a:p>
        </p:txBody>
      </p:sp>
      <p:sp>
        <p:nvSpPr>
          <p:cNvPr id="9" name="Rectangle 8"/>
          <p:cNvSpPr/>
          <p:nvPr/>
        </p:nvSpPr>
        <p:spPr>
          <a:xfrm>
            <a:off x="2133600" y="36677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133600" y="4191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2</a:t>
            </a:r>
            <a:endParaRPr lang="vi-VN" sz="2800" b="1"/>
          </a:p>
        </p:txBody>
      </p:sp>
      <p:sp>
        <p:nvSpPr>
          <p:cNvPr id="11" name="Rectangle 10"/>
          <p:cNvSpPr/>
          <p:nvPr/>
        </p:nvSpPr>
        <p:spPr>
          <a:xfrm>
            <a:off x="2133600" y="46482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3</a:t>
            </a:r>
            <a:endParaRPr lang="vi-VN" sz="2800" b="1"/>
          </a:p>
        </p:txBody>
      </p:sp>
      <p:sp>
        <p:nvSpPr>
          <p:cNvPr id="12" name="Rectangle 11"/>
          <p:cNvSpPr/>
          <p:nvPr/>
        </p:nvSpPr>
        <p:spPr>
          <a:xfrm>
            <a:off x="2133600" y="5181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4</a:t>
            </a:r>
            <a:endParaRPr lang="vi-VN" sz="2800" b="1"/>
          </a:p>
        </p:txBody>
      </p:sp>
      <p:sp>
        <p:nvSpPr>
          <p:cNvPr id="13" name="Rectangle 12"/>
          <p:cNvSpPr/>
          <p:nvPr/>
        </p:nvSpPr>
        <p:spPr>
          <a:xfrm>
            <a:off x="2133600" y="5715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5</a:t>
            </a:r>
            <a:endParaRPr lang="vi-V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u="sng" dirty="0"/>
              <a:t>Bài tập 2</a:t>
            </a:r>
            <a:r>
              <a:rPr lang="en-US" sz="2800" b="1" dirty="0"/>
              <a:t>:</a:t>
            </a:r>
          </a:p>
          <a:p>
            <a:pPr>
              <a:buNone/>
            </a:pPr>
            <a:r>
              <a:rPr lang="en-US" sz="2800" dirty="0"/>
              <a:t>Chọn các cụm từ thích hợp </a:t>
            </a:r>
            <a:r>
              <a:rPr lang="vi-VN" sz="2800" dirty="0"/>
              <a:t>để điền vào chỗ chấm (...) </a:t>
            </a:r>
          </a:p>
          <a:p>
            <a:pPr>
              <a:buNone/>
            </a:pPr>
            <a:endParaRPr lang="vi-VN" sz="2800" dirty="0"/>
          </a:p>
          <a:p>
            <a:pPr>
              <a:buNone/>
            </a:pPr>
            <a:endParaRPr lang="vi-VN" sz="2800" dirty="0"/>
          </a:p>
          <a:p>
            <a:pPr>
              <a:buNone/>
            </a:pPr>
            <a:r>
              <a:rPr lang="vi-VN" sz="2800" dirty="0"/>
              <a:t>1. Để chèn.................................vào văn bản, trước tiên ta phải chọn thẻ </a:t>
            </a:r>
            <a:r>
              <a:rPr lang="vi-VN" sz="2800" b="1" dirty="0"/>
              <a:t>Insert</a:t>
            </a:r>
            <a:r>
              <a:rPr lang="vi-VN" sz="2800" dirty="0"/>
              <a:t>.</a:t>
            </a:r>
          </a:p>
          <a:p>
            <a:pPr>
              <a:buNone/>
            </a:pPr>
            <a:r>
              <a:rPr lang="vi-VN" sz="2800" dirty="0"/>
              <a:t>2. Để chèn..............vào vào văn bản, ta chọn  </a:t>
            </a:r>
          </a:p>
          <a:p>
            <a:pPr>
              <a:buNone/>
            </a:pPr>
            <a:endParaRPr lang="vi-VN" sz="2800" dirty="0"/>
          </a:p>
          <a:p>
            <a:pPr>
              <a:buNone/>
            </a:pPr>
            <a:r>
              <a:rPr lang="vi-VN" sz="2800" dirty="0"/>
              <a:t>3. Để chèn.......................vào văn bản, ta chọn  </a:t>
            </a:r>
          </a:p>
          <a:p>
            <a:pPr>
              <a:buNone/>
            </a:pPr>
            <a:endParaRPr lang="vi-VN" sz="2800" dirty="0"/>
          </a:p>
          <a:p>
            <a:pPr>
              <a:buNone/>
            </a:pPr>
            <a:r>
              <a:rPr lang="vi-VN" sz="2800" dirty="0"/>
              <a:t>4. Để chèn.................vào văn bản, ta chọn  </a:t>
            </a:r>
          </a:p>
          <a:p>
            <a:pPr>
              <a:buNone/>
            </a:pPr>
            <a:endParaRPr lang="vi-VN" sz="2800" dirty="0"/>
          </a:p>
          <a:p>
            <a:pPr>
              <a:buNone/>
            </a:pPr>
            <a:r>
              <a:rPr lang="vi-VN" sz="2800" dirty="0"/>
              <a:t>5. Để..............................đoạn văn bản ta chọn   </a:t>
            </a:r>
          </a:p>
          <a:p>
            <a:pPr>
              <a:buNone/>
            </a:pPr>
            <a:endParaRPr lang="vi-VN" sz="28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6670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3886200"/>
            <a:ext cx="9144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47244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5562600"/>
            <a:ext cx="1066800" cy="70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1066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“đối tượng nào đó”, </a:t>
            </a:r>
            <a:endParaRPr lang="vi-VN" sz="2800" i="1"/>
          </a:p>
        </p:txBody>
      </p:sp>
      <p:sp>
        <p:nvSpPr>
          <p:cNvPr id="25" name="TextBox 24"/>
          <p:cNvSpPr txBox="1"/>
          <p:nvPr/>
        </p:nvSpPr>
        <p:spPr>
          <a:xfrm>
            <a:off x="228600" y="1524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“bảng”, </a:t>
            </a:r>
            <a:endParaRPr lang="vi-VN" sz="2800" i="1"/>
          </a:p>
        </p:txBody>
      </p:sp>
      <p:sp>
        <p:nvSpPr>
          <p:cNvPr id="26" name="TextBox 25"/>
          <p:cNvSpPr txBox="1"/>
          <p:nvPr/>
        </p:nvSpPr>
        <p:spPr>
          <a:xfrm>
            <a:off x="2895600" y="106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“hình”, </a:t>
            </a:r>
            <a:endParaRPr lang="vi-VN" sz="2800" i="1"/>
          </a:p>
        </p:txBody>
      </p:sp>
      <p:sp>
        <p:nvSpPr>
          <p:cNvPr id="27" name="TextBox 26"/>
          <p:cNvSpPr txBox="1"/>
          <p:nvPr/>
        </p:nvSpPr>
        <p:spPr>
          <a:xfrm>
            <a:off x="1447800" y="1524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“tranh/ảnh”, </a:t>
            </a:r>
            <a:endParaRPr lang="vi-VN" sz="2800" i="1"/>
          </a:p>
        </p:txBody>
      </p:sp>
      <p:sp>
        <p:nvSpPr>
          <p:cNvPr id="28" name="TextBox 27"/>
          <p:cNvSpPr txBox="1"/>
          <p:nvPr/>
        </p:nvSpPr>
        <p:spPr>
          <a:xfrm>
            <a:off x="4191000" y="6096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vi-VN" sz="2800" i="1">
              <a:solidFill>
                <a:srgbClr val="FF0000"/>
              </a:solidFill>
            </a:endParaRPr>
          </a:p>
          <a:p>
            <a:pPr>
              <a:buNone/>
            </a:pPr>
            <a:r>
              <a:rPr lang="vi-VN" sz="2800" i="1">
                <a:solidFill>
                  <a:srgbClr val="FF0000"/>
                </a:solidFill>
              </a:rPr>
              <a:t>“căn đều hai bên”, </a:t>
            </a:r>
            <a:endParaRPr lang="vi-VN" sz="2800" i="1"/>
          </a:p>
        </p:txBody>
      </p:sp>
      <p:sp>
        <p:nvSpPr>
          <p:cNvPr id="29" name="TextBox 28"/>
          <p:cNvSpPr txBox="1"/>
          <p:nvPr/>
        </p:nvSpPr>
        <p:spPr>
          <a:xfrm>
            <a:off x="3657600" y="1520112"/>
            <a:ext cx="1936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>
                <a:solidFill>
                  <a:srgbClr val="FF0000"/>
                </a:solidFill>
              </a:rPr>
              <a:t>“căn giữa”.</a:t>
            </a:r>
            <a:endParaRPr lang="vi-VN" sz="28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8844E-6 L 0.2 0.139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8844E-6 L -0.1125 0.26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0" y="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9306E-6 L 0.04583 0.3391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9306E-6 L 0.175 0.4723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23 L -0.3375 0.6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3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  <p:bldP spid="23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"/>
            <a:ext cx="8686800" cy="144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vi-VN" sz="2800" b="1" u="sng" dirty="0"/>
              <a:t>Bài tập 3</a:t>
            </a:r>
            <a:r>
              <a:rPr lang="vi-VN" sz="2800" b="1" dirty="0"/>
              <a:t>:</a:t>
            </a:r>
          </a:p>
          <a:p>
            <a:pPr marL="514350" indent="-514350">
              <a:buAutoNum type="arabicPeriod"/>
            </a:pPr>
            <a:r>
              <a:rPr lang="en-US" sz="2800" i="1" dirty="0">
                <a:solidFill>
                  <a:srgbClr val="7030A0"/>
                </a:solidFill>
              </a:rPr>
              <a:t>Sắp xếp các bước đúng để </a:t>
            </a:r>
            <a:r>
              <a:rPr lang="vi-VN" sz="2800" i="1" dirty="0">
                <a:solidFill>
                  <a:srgbClr val="7030A0"/>
                </a:solidFill>
              </a:rPr>
              <a:t>di chuyển một phần văn bản đến vị trí mới: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1752600"/>
            <a:ext cx="8686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Chọn phần văn bản cần di chuyển.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2954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Nháy chuột phải chọn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Cut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600" y="21336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Nháy chuột phải chọn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Paste.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28600" y="2590800"/>
            <a:ext cx="8686800" cy="457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chuyển con trỏ chuột đến vùng soạn thảo cần di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chuyển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đến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3429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1.64662E-6 L 0.03333 0.2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2.93247E-6 L 0.03333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8.0481E-7 L 0.03333 0.310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3.77428E-6 L 0.03333 0.505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2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800" b="1" u="sng"/>
              <a:t>Bài tập 3</a:t>
            </a:r>
            <a:r>
              <a:rPr lang="vi-VN" sz="2800" b="1"/>
              <a:t>:</a:t>
            </a:r>
          </a:p>
          <a:p>
            <a:pPr>
              <a:buNone/>
            </a:pPr>
            <a:r>
              <a:rPr lang="vi-VN" sz="2800" i="1"/>
              <a:t>1. Để di chuyển một phần văn bản đến vị trí mới:</a:t>
            </a:r>
          </a:p>
          <a:p>
            <a:r>
              <a:rPr lang="vi-VN" sz="2800"/>
              <a:t> Chọn phần văn bản cần di chuyển.</a:t>
            </a:r>
          </a:p>
          <a:p>
            <a:r>
              <a:rPr lang="vi-VN" sz="2800"/>
              <a:t> Nháy chuột phải chọn</a:t>
            </a:r>
            <a:r>
              <a:rPr lang="vi-VN" sz="2800">
                <a:solidFill>
                  <a:srgbClr val="FF0000"/>
                </a:solidFill>
              </a:rPr>
              <a:t> </a:t>
            </a:r>
            <a:r>
              <a:rPr lang="vi-VN" sz="2800" b="1">
                <a:solidFill>
                  <a:srgbClr val="FF0000"/>
                </a:solidFill>
              </a:rPr>
              <a:t>Cut</a:t>
            </a:r>
            <a:r>
              <a:rPr lang="vi-VN" sz="2800">
                <a:solidFill>
                  <a:srgbClr val="FF0000"/>
                </a:solidFill>
              </a:rPr>
              <a:t>.</a:t>
            </a:r>
          </a:p>
          <a:p>
            <a:endParaRPr lang="vi-VN" sz="2800">
              <a:solidFill>
                <a:srgbClr val="FF0000"/>
              </a:solidFill>
            </a:endParaRPr>
          </a:p>
          <a:p>
            <a:endParaRPr lang="vi-VN" sz="2800">
              <a:solidFill>
                <a:srgbClr val="FF0000"/>
              </a:solidFill>
            </a:endParaRPr>
          </a:p>
          <a:p>
            <a:endParaRPr lang="vi-VN" sz="2800">
              <a:solidFill>
                <a:srgbClr val="FF0000"/>
              </a:solidFill>
            </a:endParaRPr>
          </a:p>
          <a:p>
            <a:r>
              <a:rPr lang="vi-VN" sz="2800">
                <a:solidFill>
                  <a:schemeClr val="tx1"/>
                </a:solidFill>
              </a:rPr>
              <a:t>Di chuyển con trỏ chuột đến vùng soạn thảo cần di chuyển đến.</a:t>
            </a:r>
          </a:p>
          <a:p>
            <a:r>
              <a:rPr lang="vi-VN" sz="2800">
                <a:solidFill>
                  <a:schemeClr val="tx1"/>
                </a:solidFill>
              </a:rPr>
              <a:t> Nháy chuột phải chọn </a:t>
            </a:r>
            <a:r>
              <a:rPr lang="vi-VN" sz="2800" b="1">
                <a:solidFill>
                  <a:srgbClr val="FF0000"/>
                </a:solidFill>
              </a:rPr>
              <a:t>Paste.</a:t>
            </a:r>
          </a:p>
          <a:p>
            <a:pPr>
              <a:buNone/>
            </a:pPr>
            <a:endParaRPr lang="vi-VN" sz="2800">
              <a:solidFill>
                <a:srgbClr val="FF0000"/>
              </a:solidFill>
            </a:endParaRPr>
          </a:p>
          <a:p>
            <a:pPr>
              <a:buNone/>
            </a:pPr>
            <a:endParaRPr lang="vi-VN" sz="280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990600"/>
            <a:ext cx="3352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6350" y="4419600"/>
            <a:ext cx="27051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2. </a:t>
            </a:r>
            <a:r>
              <a:rPr lang="en-US" sz="2800" i="1">
                <a:solidFill>
                  <a:srgbClr val="7030A0"/>
                </a:solidFill>
              </a:rPr>
              <a:t>Sắp xếp các bước để sao chép một bức tranh </a:t>
            </a:r>
            <a:r>
              <a:rPr lang="vi-VN" sz="2800" i="1">
                <a:solidFill>
                  <a:srgbClr val="7030A0"/>
                </a:solidFill>
              </a:rPr>
              <a:t>bản đến vị trí </a:t>
            </a:r>
            <a:r>
              <a:rPr lang="en-US" sz="2800" i="1">
                <a:solidFill>
                  <a:srgbClr val="7030A0"/>
                </a:solidFill>
              </a:rPr>
              <a:t>khác:</a:t>
            </a:r>
            <a:r>
              <a:rPr lang="vi-VN" sz="2800" i="1"/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609600"/>
          </a:xfrm>
        </p:spPr>
        <p:txBody>
          <a:bodyPr>
            <a:normAutofit/>
          </a:bodyPr>
          <a:lstStyle/>
          <a:p>
            <a:r>
              <a:rPr lang="vi-VN" sz="2800">
                <a:solidFill>
                  <a:schemeClr val="tx1"/>
                </a:solidFill>
              </a:rPr>
              <a:t>Nháy chuột phải chọn </a:t>
            </a:r>
            <a:r>
              <a:rPr lang="vi-VN" sz="2800" b="1">
                <a:solidFill>
                  <a:srgbClr val="FF0000"/>
                </a:solidFill>
              </a:rPr>
              <a:t>Paste. 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262596" y="2286000"/>
            <a:ext cx="8686800" cy="9144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 chuyển con trỏ chuột đến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vùng soạn thảo cần dán bức tranh.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04800" y="1447800"/>
            <a:ext cx="86868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Chọn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tranh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cần sao chép.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04800" y="1828800"/>
            <a:ext cx="8686800" cy="533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Nháy chuột phải chọn 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Copy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0" y="3048000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42 -2.39593E-6 L 0.00382 0.284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2.89547E-6 L 0.00157 0.29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9537E-6 L 0.00833 0.29973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76688E-6 L 0.00417 0.59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7" grpId="0"/>
      <p:bldP spid="10" grpId="0" build="allAtOnce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/>
              <a:t>2. Để sao chép 1 bức tranh rồi dán vào một vị trí khác của văn bản ta thực hiện như sau: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791200"/>
          </a:xfrm>
        </p:spPr>
        <p:txBody>
          <a:bodyPr>
            <a:normAutofit/>
          </a:bodyPr>
          <a:lstStyle/>
          <a:p>
            <a:r>
              <a:rPr lang="vi-VN" sz="2800"/>
              <a:t>Chọn hình cần sao chép.</a:t>
            </a:r>
          </a:p>
          <a:p>
            <a:r>
              <a:rPr lang="vi-VN" sz="2800"/>
              <a:t>Nháy chuột phải chọn </a:t>
            </a:r>
            <a:r>
              <a:rPr lang="vi-VN" sz="2800" b="1">
                <a:solidFill>
                  <a:srgbClr val="FF0000"/>
                </a:solidFill>
              </a:rPr>
              <a:t>Copy</a:t>
            </a:r>
          </a:p>
          <a:p>
            <a:endParaRPr lang="vi-VN" sz="2800" b="1">
              <a:solidFill>
                <a:srgbClr val="FF0000"/>
              </a:solidFill>
            </a:endParaRPr>
          </a:p>
          <a:p>
            <a:endParaRPr lang="vi-VN" sz="2800" b="1">
              <a:solidFill>
                <a:srgbClr val="FF0000"/>
              </a:solidFill>
            </a:endParaRPr>
          </a:p>
          <a:p>
            <a:r>
              <a:rPr lang="vi-VN" sz="2800">
                <a:solidFill>
                  <a:schemeClr val="tx1"/>
                </a:solidFill>
              </a:rPr>
              <a:t>Di chuyển con trỏ chuột đến</a:t>
            </a:r>
          </a:p>
          <a:p>
            <a:pPr>
              <a:buNone/>
            </a:pPr>
            <a:r>
              <a:rPr lang="vi-VN" sz="2800">
                <a:solidFill>
                  <a:schemeClr val="tx1"/>
                </a:solidFill>
              </a:rPr>
              <a:t>vùng soạn thảo cần dán bức tranh.</a:t>
            </a:r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chemeClr val="tx1"/>
              </a:solidFill>
            </a:endParaRPr>
          </a:p>
          <a:p>
            <a:r>
              <a:rPr lang="vi-VN" sz="2800" b="1">
                <a:solidFill>
                  <a:schemeClr val="tx1"/>
                </a:solidFill>
              </a:rPr>
              <a:t> </a:t>
            </a:r>
            <a:r>
              <a:rPr lang="vi-VN" sz="2800">
                <a:solidFill>
                  <a:schemeClr val="tx1"/>
                </a:solidFill>
              </a:rPr>
              <a:t>Nháy chuột phải chọn </a:t>
            </a:r>
            <a:r>
              <a:rPr lang="vi-VN" sz="2800" b="1">
                <a:solidFill>
                  <a:srgbClr val="FF0000"/>
                </a:solidFill>
              </a:rPr>
              <a:t>Paste.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38200"/>
            <a:ext cx="3886199" cy="277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4343400"/>
            <a:ext cx="2686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286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</a:rPr>
              <a:t>Củng</a:t>
            </a:r>
            <a:r>
              <a:rPr lang="en-US" sz="3600" u="sng" dirty="0">
                <a:solidFill>
                  <a:srgbClr val="FF0000"/>
                </a:solidFill>
              </a:rPr>
              <a:t> </a:t>
            </a:r>
            <a:r>
              <a:rPr lang="en-US" sz="3600" u="sng" dirty="0" err="1">
                <a:solidFill>
                  <a:srgbClr val="FF0000"/>
                </a:solidFill>
              </a:rPr>
              <a:t>cố</a:t>
            </a:r>
            <a:r>
              <a:rPr lang="en-US" sz="3600" u="sng" dirty="0">
                <a:solidFill>
                  <a:srgbClr val="FF0000"/>
                </a:solidFill>
              </a:rPr>
              <a:t>:</a:t>
            </a:r>
            <a:endParaRPr lang="vi-VN" sz="28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892579"/>
              </p:ext>
            </p:extLst>
          </p:nvPr>
        </p:nvGraphicFramePr>
        <p:xfrm>
          <a:off x="36394" y="1392573"/>
          <a:ext cx="3926006" cy="470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Gõ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phím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</a:rPr>
                        <a:t>Các kí tự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Telex    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Vni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Ê</a:t>
                      </a: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/>
                        <a:t>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/>
                        <a:t>Ư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603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/>
                        <a:t>Ơ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7806" y="2448580"/>
            <a:ext cx="70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</a:rPr>
              <a:t>AA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806" y="3058180"/>
            <a:ext cx="742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OO</a:t>
            </a:r>
          </a:p>
        </p:txBody>
      </p:sp>
      <p:sp>
        <p:nvSpPr>
          <p:cNvPr id="7" name="Rectangle 6"/>
          <p:cNvSpPr/>
          <p:nvPr/>
        </p:nvSpPr>
        <p:spPr>
          <a:xfrm>
            <a:off x="77806" y="4048780"/>
            <a:ext cx="7040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DD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4582180"/>
            <a:ext cx="763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AW</a:t>
            </a:r>
          </a:p>
        </p:txBody>
      </p:sp>
      <p:sp>
        <p:nvSpPr>
          <p:cNvPr id="9" name="Rectangle 8"/>
          <p:cNvSpPr/>
          <p:nvPr/>
        </p:nvSpPr>
        <p:spPr>
          <a:xfrm>
            <a:off x="77806" y="5115580"/>
            <a:ext cx="803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UW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345" y="5648980"/>
            <a:ext cx="822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244" y="3515380"/>
            <a:ext cx="6623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EE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8736" y="24485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</a:rPr>
              <a:t>A</a:t>
            </a:r>
            <a:r>
              <a:rPr lang="en-US" sz="2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98736" y="305818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98736" y="40487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D9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97130" y="45821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A8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98736" y="511558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U7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4275" y="564898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22174" y="3515380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E6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219200" y="1915180"/>
            <a:ext cx="0" cy="426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484438"/>
              </p:ext>
            </p:extLst>
          </p:nvPr>
        </p:nvGraphicFramePr>
        <p:xfrm>
          <a:off x="4191000" y="1554163"/>
          <a:ext cx="4800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</a:rPr>
                        <a:t>Gõ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phím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</a:rPr>
                        <a:t>Các dấu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Telex     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Vni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HỎI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NGÃ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NẶNG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715000" y="2057400"/>
            <a:ext cx="0" cy="30581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172200" y="253496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1</a:t>
            </a:r>
            <a:endParaRPr lang="vi-VN" sz="2800" b="1" dirty="0"/>
          </a:p>
        </p:txBody>
      </p:sp>
      <p:sp>
        <p:nvSpPr>
          <p:cNvPr id="29" name="Rectangle 28"/>
          <p:cNvSpPr/>
          <p:nvPr/>
        </p:nvSpPr>
        <p:spPr>
          <a:xfrm>
            <a:off x="6172200" y="30581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2</a:t>
            </a:r>
            <a:endParaRPr lang="vi-VN" sz="2800" b="1"/>
          </a:p>
        </p:txBody>
      </p:sp>
      <p:sp>
        <p:nvSpPr>
          <p:cNvPr id="30" name="Rectangle 29"/>
          <p:cNvSpPr/>
          <p:nvPr/>
        </p:nvSpPr>
        <p:spPr>
          <a:xfrm>
            <a:off x="6172200" y="35153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3</a:t>
            </a:r>
            <a:endParaRPr lang="vi-VN" sz="2800" b="1"/>
          </a:p>
        </p:txBody>
      </p:sp>
      <p:sp>
        <p:nvSpPr>
          <p:cNvPr id="31" name="Rectangle 30"/>
          <p:cNvSpPr/>
          <p:nvPr/>
        </p:nvSpPr>
        <p:spPr>
          <a:xfrm>
            <a:off x="6172200" y="40487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4</a:t>
            </a:r>
            <a:endParaRPr lang="vi-VN" sz="2800" b="1"/>
          </a:p>
        </p:txBody>
      </p:sp>
      <p:sp>
        <p:nvSpPr>
          <p:cNvPr id="32" name="Rectangle 31"/>
          <p:cNvSpPr/>
          <p:nvPr/>
        </p:nvSpPr>
        <p:spPr>
          <a:xfrm>
            <a:off x="6172200" y="45821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5</a:t>
            </a:r>
            <a:endParaRPr lang="vi-VN" sz="2800" b="1"/>
          </a:p>
        </p:txBody>
      </p:sp>
      <p:sp>
        <p:nvSpPr>
          <p:cNvPr id="33" name="Rectangle 32"/>
          <p:cNvSpPr/>
          <p:nvPr/>
        </p:nvSpPr>
        <p:spPr>
          <a:xfrm>
            <a:off x="4800600" y="2514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</a:t>
            </a:r>
            <a:endParaRPr lang="vi-VN" sz="2800" b="1" dirty="0"/>
          </a:p>
        </p:txBody>
      </p:sp>
      <p:sp>
        <p:nvSpPr>
          <p:cNvPr id="34" name="Rectangle 33"/>
          <p:cNvSpPr/>
          <p:nvPr/>
        </p:nvSpPr>
        <p:spPr>
          <a:xfrm>
            <a:off x="4800600" y="30378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F</a:t>
            </a:r>
            <a:endParaRPr lang="vi-VN" sz="2800" b="1"/>
          </a:p>
        </p:txBody>
      </p:sp>
      <p:sp>
        <p:nvSpPr>
          <p:cNvPr id="35" name="Rectangle 34"/>
          <p:cNvSpPr/>
          <p:nvPr/>
        </p:nvSpPr>
        <p:spPr>
          <a:xfrm>
            <a:off x="4800600" y="34950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R</a:t>
            </a:r>
            <a:endParaRPr lang="vi-VN" sz="2800" b="1"/>
          </a:p>
        </p:txBody>
      </p:sp>
      <p:sp>
        <p:nvSpPr>
          <p:cNvPr id="36" name="Rectangle 35"/>
          <p:cNvSpPr/>
          <p:nvPr/>
        </p:nvSpPr>
        <p:spPr>
          <a:xfrm>
            <a:off x="4800600" y="40284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X</a:t>
            </a:r>
            <a:endParaRPr lang="vi-VN" sz="2800" b="1"/>
          </a:p>
        </p:txBody>
      </p:sp>
      <p:sp>
        <p:nvSpPr>
          <p:cNvPr id="37" name="Rectangle 36"/>
          <p:cNvSpPr/>
          <p:nvPr/>
        </p:nvSpPr>
        <p:spPr>
          <a:xfrm>
            <a:off x="4800600" y="456182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J</a:t>
            </a:r>
            <a:endParaRPr lang="vi-VN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28950" y="3257550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543550" y="3257550"/>
            <a:ext cx="662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flower[1][1]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838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WordArt 12"/>
          <p:cNvSpPr>
            <a:spLocks noChangeArrowheads="1" noChangeShapeType="1" noTextEdit="1"/>
          </p:cNvSpPr>
          <p:nvPr/>
        </p:nvSpPr>
        <p:spPr bwMode="auto">
          <a:xfrm>
            <a:off x="2027534" y="3507976"/>
            <a:ext cx="5314950" cy="15240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CÁC EM CHĂM NGOAN HỌC </a:t>
            </a:r>
            <a:r>
              <a:rPr lang="en-US" sz="3600" kern="10" dirty="0" err="1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660033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  <p:pic>
        <p:nvPicPr>
          <p:cNvPr id="25607" name="Picture 148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390650" y="-2476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49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17057">
            <a:off x="4876800" y="41719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50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1978">
            <a:off x="3505200" y="4629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51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86450" y="3752850"/>
            <a:ext cx="2057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52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83422">
            <a:off x="1562100" y="43243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5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66835">
            <a:off x="5791200" y="-990600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54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298871">
            <a:off x="1390650" y="13525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5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419850" y="10477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6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50003">
            <a:off x="3562350" y="57150"/>
            <a:ext cx="16764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é Bào Ngư – Sắp Đến Tết Rồi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400800"/>
            <a:ext cx="32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705600" cy="685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878417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Chúc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các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thầy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cô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mạnh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khỏe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UNI Chu viet tay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178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4.81481E-6 L 3.61111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2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343" grpId="0" animBg="1"/>
      <p:bldP spid="1434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554484" y="654073"/>
            <a:ext cx="6315548" cy="1193551"/>
            <a:chOff x="-281" y="660"/>
            <a:chExt cx="5050" cy="1741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878"/>
              <a:ext cx="148" cy="94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3600">
                <a:solidFill>
                  <a:srgbClr val="FF0000"/>
                </a:solidFill>
                <a:latin typeface="Tw Cen MT" pitchFamily="34" charset="0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-281" y="660"/>
              <a:ext cx="5050" cy="174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>
                  <a:solidFill>
                    <a:srgbClr val="FF0000"/>
                  </a:solidFill>
                </a:rPr>
                <a:t>Để chọn địa điểm quan sát, em nháy chọn vào nút lệnh nào?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71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575" y="2875388"/>
            <a:ext cx="873454" cy="9500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99" y="2811019"/>
            <a:ext cx="873454" cy="9500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816" y="2794288"/>
            <a:ext cx="874737" cy="950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015" y="2829938"/>
            <a:ext cx="873798" cy="9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9861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2"/>
          <p:cNvSpPr txBox="1">
            <a:spLocks noChangeArrowheads="1"/>
          </p:cNvSpPr>
          <p:nvPr/>
        </p:nvSpPr>
        <p:spPr bwMode="auto">
          <a:xfrm>
            <a:off x="1066800" y="1725216"/>
            <a:ext cx="5410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508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771525"/>
            <a:ext cx="1147763" cy="896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393781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1513575" y="254734"/>
            <a:ext cx="6563625" cy="1818092"/>
            <a:chOff x="66" y="33"/>
            <a:chExt cx="4918" cy="2652"/>
          </a:xfrm>
        </p:grpSpPr>
        <p:sp>
          <p:nvSpPr>
            <p:cNvPr id="21530" name="Rectangle 18" descr="Parchment"/>
            <p:cNvSpPr>
              <a:spLocks noChangeArrowheads="1"/>
            </p:cNvSpPr>
            <p:nvPr/>
          </p:nvSpPr>
          <p:spPr bwMode="auto">
            <a:xfrm>
              <a:off x="4537" y="968"/>
              <a:ext cx="149" cy="763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28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1531" name="AutoShape 19" descr="Parchment"/>
            <p:cNvSpPr>
              <a:spLocks noChangeArrowheads="1"/>
            </p:cNvSpPr>
            <p:nvPr/>
          </p:nvSpPr>
          <p:spPr bwMode="auto">
            <a:xfrm>
              <a:off x="66" y="33"/>
              <a:ext cx="4918" cy="265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buNone/>
              </a:pPr>
              <a:r>
                <a: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4743453"/>
            <a:ext cx="7269956" cy="613172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1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</a:endParaRPr>
            </a:p>
          </p:txBody>
        </p:sp>
        <p:sp>
          <p:nvSpPr>
            <p:cNvPr id="21527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948" y="857250"/>
            <a:ext cx="1187053" cy="864394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135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2347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9159" y="3729986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9271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06435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78243" y="3717032"/>
            <a:ext cx="545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575" y="2875388"/>
            <a:ext cx="873454" cy="9500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6699" y="2811019"/>
            <a:ext cx="873454" cy="9500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3816" y="2794288"/>
            <a:ext cx="874737" cy="9500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0015" y="2829938"/>
            <a:ext cx="873798" cy="9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1174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U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96900" y="1485900"/>
            <a:ext cx="8458200" cy="914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1" dirty="0">
                <a:solidFill>
                  <a:srgbClr val="9318A8"/>
                </a:solidFill>
              </a:rPr>
              <a:t>CHỦ ĐỀ 2: SOẠN THẢO VĂN BẢN </a:t>
            </a:r>
          </a:p>
          <a:p>
            <a:pPr algn="ctr"/>
            <a:r>
              <a:rPr lang="en-US" sz="2800" b="1">
                <a:solidFill>
                  <a:srgbClr val="9318A8"/>
                </a:solidFill>
              </a:rPr>
              <a:t>TIẾT 11</a:t>
            </a:r>
            <a:r>
              <a:rPr lang="en-US" sz="2800" b="1" dirty="0">
                <a:solidFill>
                  <a:srgbClr val="9318A8"/>
                </a:solidFill>
              </a:rPr>
              <a:t>: NHỮNG GÌ EM ĐÃ </a:t>
            </a:r>
            <a:r>
              <a:rPr lang="en-US" sz="2800" b="1">
                <a:solidFill>
                  <a:srgbClr val="9318A8"/>
                </a:solidFill>
              </a:rPr>
              <a:t>BIẾT (tiết </a:t>
            </a:r>
            <a:r>
              <a:rPr lang="en-US" sz="2800" b="1" dirty="0">
                <a:solidFill>
                  <a:srgbClr val="9318A8"/>
                </a:solidFill>
              </a:rPr>
              <a:t>1)</a:t>
            </a:r>
            <a:endParaRPr lang="vi-VN" sz="2800" b="1" dirty="0">
              <a:solidFill>
                <a:srgbClr val="9318A8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24003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Mục tiêu</a:t>
            </a:r>
            <a:r>
              <a:rPr lang="en-US" sz="2800" b="1" cap="none" dirty="0"/>
              <a:t>:</a:t>
            </a:r>
            <a:endParaRPr lang="vi-VN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8956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Củng cố các thao tác về gõ văn bản tiếng Việt, chọn phông chữ, cỡ chữ, kiểu chữ, chèn tranh, ảnh vào văn bản.</a:t>
            </a:r>
            <a:endParaRPr lang="vi-VN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177605"/>
            <a:ext cx="896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- Luyện tập các thao tác sao chép, cắt dán, di chuyển một đoạn văn bản hoặc hình\tranh ảnh tới vị trí khác của văn bản.</a:t>
            </a:r>
            <a:endParaRPr lang="vi-VN" sz="2800" dirty="0"/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304800" y="155377"/>
            <a:ext cx="8458200" cy="1396305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600" b="1" dirty="0">
                <a:solidFill>
                  <a:srgbClr val="FF0000"/>
                </a:solidFill>
              </a:rPr>
              <a:t>Tin </a:t>
            </a:r>
            <a:r>
              <a:rPr lang="en-US" sz="3600" b="1" dirty="0" err="1">
                <a:solidFill>
                  <a:srgbClr val="FF0000"/>
                </a:solidFill>
              </a:rPr>
              <a:t>Học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5" grpId="0"/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7304" y="2098475"/>
            <a:ext cx="5193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tượng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phần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mềm</a:t>
            </a:r>
            <a:r>
              <a:rPr lang="en-US" sz="2800" b="1" dirty="0">
                <a:solidFill>
                  <a:srgbClr val="002060"/>
                </a:solidFill>
              </a:rPr>
              <a:t> Word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360884" y="4048538"/>
            <a:ext cx="444352" cy="5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930713" y="4096163"/>
            <a:ext cx="444352" cy="52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5339239" y="4065896"/>
            <a:ext cx="533400" cy="5334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44" y="3200400"/>
            <a:ext cx="781029" cy="7810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70284" y="1600139"/>
            <a:ext cx="542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Biểu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tượng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của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phần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mềm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Unikey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68" y="3249292"/>
            <a:ext cx="979698" cy="831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691" y="3249292"/>
            <a:ext cx="905648" cy="771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553" y="3249292"/>
            <a:ext cx="760456" cy="846871"/>
          </a:xfrm>
          <a:prstGeom prst="rect">
            <a:avLst/>
          </a:prstGeom>
        </p:spPr>
      </p:pic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286000" y="4091194"/>
            <a:ext cx="533400" cy="533400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2341964" y="409640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TextBox 16"/>
          <p:cNvSpPr txBox="1">
            <a:spLocks noChangeArrowheads="1"/>
          </p:cNvSpPr>
          <p:nvPr/>
        </p:nvSpPr>
        <p:spPr bwMode="auto">
          <a:xfrm>
            <a:off x="3768621" y="4096405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5278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6" grpId="0" animBg="1"/>
      <p:bldP spid="16" grpId="1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276600"/>
            <a:ext cx="66229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/>
          <p:nvPr/>
        </p:nvCxnSpPr>
        <p:spPr>
          <a:xfrm rot="10800000" flipV="1">
            <a:off x="2743202" y="2667000"/>
            <a:ext cx="3581398" cy="2514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2743200" y="2667000"/>
            <a:ext cx="525780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Right Arrow 33"/>
          <p:cNvSpPr/>
          <p:nvPr/>
        </p:nvSpPr>
        <p:spPr>
          <a:xfrm>
            <a:off x="457200" y="4648200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1745902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none" dirty="0"/>
              <a:t>Bài tập 1</a:t>
            </a:r>
            <a:r>
              <a:rPr lang="en-US" sz="2800" b="1" cap="none" dirty="0"/>
              <a:t>:</a:t>
            </a:r>
            <a:br>
              <a:rPr lang="en-US" sz="2800" cap="none" dirty="0"/>
            </a:br>
            <a:r>
              <a:rPr lang="en-US" sz="2800" cap="none" dirty="0"/>
              <a:t>Có 2 kiểu gõ Tiếng Việt hay dùng là:</a:t>
            </a:r>
            <a:r>
              <a:rPr lang="en-US" sz="2800" b="1" cap="none" dirty="0">
                <a:solidFill>
                  <a:srgbClr val="FF0000"/>
                </a:solidFill>
              </a:rPr>
              <a:t>                 </a:t>
            </a:r>
            <a:r>
              <a:rPr lang="en-US" sz="2800" cap="none" dirty="0"/>
              <a:t>và </a:t>
            </a:r>
            <a:r>
              <a:rPr lang="en-US" sz="2800" b="1" cap="none" dirty="0">
                <a:solidFill>
                  <a:schemeClr val="accent2"/>
                </a:solidFill>
              </a:rPr>
              <a:t>  </a:t>
            </a:r>
          </a:p>
          <a:p>
            <a:endParaRPr lang="vi-V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1200" y="2237936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 dirty="0">
                <a:solidFill>
                  <a:schemeClr val="tx1"/>
                </a:solidFill>
              </a:rPr>
              <a:t>TELEX</a:t>
            </a:r>
            <a:r>
              <a:rPr lang="en-US" sz="2800" b="1" cap="none" dirty="0">
                <a:solidFill>
                  <a:srgbClr val="FF0000"/>
                </a:solidFill>
              </a:rPr>
              <a:t> </a:t>
            </a:r>
            <a:endParaRPr lang="vi-VN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6200" y="2223868"/>
            <a:ext cx="1028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none">
                <a:solidFill>
                  <a:schemeClr val="accent2"/>
                </a:solidFill>
              </a:rPr>
              <a:t>VNI</a:t>
            </a:r>
            <a:endParaRPr lang="vi-VN" sz="2800"/>
          </a:p>
        </p:txBody>
      </p:sp>
    </p:spTree>
    <p:extLst>
      <p:ext uri="{BB962C8B-B14F-4D97-AF65-F5344CB8AC3E}">
        <p14:creationId xmlns:p14="http://schemas.microsoft.com/office/powerpoint/2010/main" val="72294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73633"/>
              </p:ext>
            </p:extLst>
          </p:nvPr>
        </p:nvGraphicFramePr>
        <p:xfrm>
          <a:off x="533400" y="2580620"/>
          <a:ext cx="8686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Gõ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phím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Các kí tự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Ê</a:t>
                      </a: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Ư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Ơ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905000"/>
            <a:ext cx="7773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/>
              <a:t>a</a:t>
            </a:r>
            <a:r>
              <a:rPr lang="en-US" sz="2800" b="1" dirty="0"/>
              <a:t>) Các kí tự â ; ô ; ê ; đ ; ă ; ư ; ơ -&gt; gõ kiểu Telex.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371600"/>
            <a:ext cx="168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Bài tập 1</a:t>
            </a:r>
            <a:r>
              <a:rPr lang="en-US" sz="2800" b="1" dirty="0"/>
              <a:t>:</a:t>
            </a:r>
            <a:endParaRPr lang="vi-VN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303782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b="1">
                <a:solidFill>
                  <a:prstClr val="black"/>
                </a:solidFill>
              </a:rPr>
              <a:t>AA</a:t>
            </a:r>
            <a:endParaRPr lang="en-US" sz="2800" b="1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3647420"/>
            <a:ext cx="7425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38400" y="4638020"/>
            <a:ext cx="704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DD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36794" y="5171420"/>
            <a:ext cx="763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AW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5704820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UW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3939" y="6238220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61838" y="4104620"/>
            <a:ext cx="662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0" y="1381780"/>
            <a:ext cx="1717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Các kí tự:</a:t>
            </a:r>
            <a:endParaRPr lang="vi-VN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03137" y="1384300"/>
            <a:ext cx="3294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â ; ô ; ê ; đ ; ă ; ư ; ơ</a:t>
            </a:r>
            <a:endParaRPr lang="vi-VN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438400"/>
          <a:ext cx="86868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chemeClr val="tx1"/>
                          </a:solidFill>
                        </a:rPr>
                        <a:t>Gõ phím </a:t>
                      </a:r>
                      <a:endParaRPr lang="vi-VN" sz="28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Các kí tự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Ê</a:t>
                      </a:r>
                      <a:endParaRPr lang="vi-VN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Ư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/>
                        <a:t>Ơ</a:t>
                      </a:r>
                      <a:endParaRPr lang="en-US" sz="28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762780"/>
            <a:ext cx="7630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b="1"/>
              <a:t>a</a:t>
            </a:r>
            <a:r>
              <a:rPr lang="en-US" sz="2800" b="1"/>
              <a:t>) Các kí tự â ; ô ; ê ; đ ; ă ; ư ; ơ -&gt; gõ kiểu </a:t>
            </a:r>
            <a:r>
              <a:rPr lang="en-US" sz="2800" b="1">
                <a:solidFill>
                  <a:schemeClr val="accent6"/>
                </a:solidFill>
              </a:rPr>
              <a:t>VNI</a:t>
            </a:r>
            <a:r>
              <a:rPr lang="en-US" sz="2800" b="1"/>
              <a:t>.</a:t>
            </a:r>
            <a:endParaRPr lang="vi-VN" sz="2800" b="1"/>
          </a:p>
        </p:txBody>
      </p:sp>
      <p:sp>
        <p:nvSpPr>
          <p:cNvPr id="7" name="TextBox 6"/>
          <p:cNvSpPr txBox="1"/>
          <p:nvPr/>
        </p:nvSpPr>
        <p:spPr>
          <a:xfrm>
            <a:off x="304800" y="1229380"/>
            <a:ext cx="16818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/>
              <a:t>Bài tập 1</a:t>
            </a:r>
            <a:r>
              <a:rPr lang="en-US" sz="2800" b="1"/>
              <a:t>:</a:t>
            </a:r>
            <a:endParaRPr lang="vi-VN" sz="2800" b="1"/>
          </a:p>
        </p:txBody>
      </p:sp>
      <p:sp>
        <p:nvSpPr>
          <p:cNvPr id="9" name="Rectangle 8"/>
          <p:cNvSpPr/>
          <p:nvPr/>
        </p:nvSpPr>
        <p:spPr>
          <a:xfrm>
            <a:off x="2209800" y="28956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</a:rPr>
              <a:t>A</a:t>
            </a:r>
            <a:r>
              <a:rPr lang="en-US" sz="2800" b="1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9800" y="350520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09800" y="44958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D9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08194" y="50292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A8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09800" y="5562600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U7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25339" y="6096000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O7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33238" y="3962400"/>
            <a:ext cx="603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>
                <a:solidFill>
                  <a:prstClr val="black"/>
                </a:solidFill>
              </a:rPr>
              <a:t>E6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3124200"/>
          <a:ext cx="86868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>
                          <a:solidFill>
                            <a:schemeClr val="tx1"/>
                          </a:solidFill>
                        </a:rPr>
                        <a:t>Gõ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</a:rPr>
                        <a:t>phím</a:t>
                      </a:r>
                      <a:endParaRPr lang="vi-VN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>
                          <a:solidFill>
                            <a:schemeClr val="tx1"/>
                          </a:solidFill>
                        </a:rPr>
                        <a:t>Các dấu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/>
                        <a:t>SẮC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HUYỀN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HỎI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NGÃ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vi-VN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b="1" dirty="0"/>
                        <a:t>NẶNG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905000"/>
            <a:ext cx="7741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/>
              <a:t>b</a:t>
            </a:r>
            <a:r>
              <a:rPr lang="en-US" sz="2800" b="1" dirty="0"/>
              <a:t>, Các dấu “sắc”, “huyền”, “hỏi”, “ngã”, “nặng” </a:t>
            </a:r>
          </a:p>
          <a:p>
            <a:r>
              <a:rPr lang="en-US" sz="2800" b="1" dirty="0"/>
              <a:t>-&gt; gõ kiểu Telex. </a:t>
            </a:r>
            <a:endParaRPr lang="vi-VN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1681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/>
              <a:t>Bài tập 1</a:t>
            </a:r>
            <a:r>
              <a:rPr lang="en-US" sz="2800" b="1"/>
              <a:t>:</a:t>
            </a:r>
            <a:endParaRPr lang="vi-VN" sz="2800" b="1"/>
          </a:p>
        </p:txBody>
      </p:sp>
      <p:sp>
        <p:nvSpPr>
          <p:cNvPr id="9" name="Rectangle 8"/>
          <p:cNvSpPr/>
          <p:nvPr/>
        </p:nvSpPr>
        <p:spPr>
          <a:xfrm>
            <a:off x="2133600" y="366778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</a:t>
            </a:r>
            <a:endParaRPr lang="vi-VN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133600" y="4191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F</a:t>
            </a:r>
            <a:endParaRPr lang="vi-VN" sz="2800" b="1"/>
          </a:p>
        </p:txBody>
      </p:sp>
      <p:sp>
        <p:nvSpPr>
          <p:cNvPr id="11" name="Rectangle 10"/>
          <p:cNvSpPr/>
          <p:nvPr/>
        </p:nvSpPr>
        <p:spPr>
          <a:xfrm>
            <a:off x="2133600" y="46482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R</a:t>
            </a:r>
            <a:endParaRPr lang="vi-VN" sz="2800" b="1"/>
          </a:p>
        </p:txBody>
      </p:sp>
      <p:sp>
        <p:nvSpPr>
          <p:cNvPr id="12" name="Rectangle 11"/>
          <p:cNvSpPr/>
          <p:nvPr/>
        </p:nvSpPr>
        <p:spPr>
          <a:xfrm>
            <a:off x="2133600" y="51816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X</a:t>
            </a:r>
            <a:endParaRPr lang="vi-VN" sz="2800" b="1"/>
          </a:p>
        </p:txBody>
      </p:sp>
      <p:sp>
        <p:nvSpPr>
          <p:cNvPr id="13" name="Rectangle 12"/>
          <p:cNvSpPr/>
          <p:nvPr/>
        </p:nvSpPr>
        <p:spPr>
          <a:xfrm>
            <a:off x="2133600" y="5715000"/>
            <a:ext cx="45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J</a:t>
            </a:r>
            <a:endParaRPr lang="vi-VN" sz="2800" b="1"/>
          </a:p>
        </p:txBody>
      </p:sp>
      <p:sp>
        <p:nvSpPr>
          <p:cNvPr id="14" name="TextBox 13"/>
          <p:cNvSpPr txBox="1"/>
          <p:nvPr/>
        </p:nvSpPr>
        <p:spPr>
          <a:xfrm>
            <a:off x="1986671" y="1229380"/>
            <a:ext cx="1662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Các dấu: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5200" y="1219200"/>
            <a:ext cx="4208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sắc, huyền, hỏi, ngã, nặng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809</TotalTime>
  <Words>823</Words>
  <Application>Microsoft Office PowerPoint</Application>
  <PresentationFormat>On-screen Show (4:3)</PresentationFormat>
  <Paragraphs>233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.VnArial</vt:lpstr>
      <vt:lpstr>.VnTimeH</vt:lpstr>
      <vt:lpstr>Arial</vt:lpstr>
      <vt:lpstr>Calibri</vt:lpstr>
      <vt:lpstr>time new roman</vt:lpstr>
      <vt:lpstr>Times New Roman</vt:lpstr>
      <vt:lpstr>Tw Cen MT</vt:lpstr>
      <vt:lpstr>UNI Chu viet tay</vt:lpstr>
      <vt:lpstr>Wingdings 2</vt:lpstr>
      <vt:lpstr>Trek</vt:lpstr>
      <vt:lpstr>1_Droplet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THEU TRAN</dc:creator>
  <cp:lastModifiedBy>SAL - Nguyen Huu Phuc</cp:lastModifiedBy>
  <cp:revision>213</cp:revision>
  <dcterms:created xsi:type="dcterms:W3CDTF">2018-10-07T07:59:18Z</dcterms:created>
  <dcterms:modified xsi:type="dcterms:W3CDTF">2023-10-08T14:29:58Z</dcterms:modified>
</cp:coreProperties>
</file>