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4" r:id="rId2"/>
    <p:sldId id="3010" r:id="rId3"/>
    <p:sldId id="3011" r:id="rId4"/>
    <p:sldId id="3021" r:id="rId5"/>
    <p:sldId id="3018" r:id="rId6"/>
    <p:sldId id="3014" r:id="rId7"/>
    <p:sldId id="3041" r:id="rId8"/>
    <p:sldId id="3042" r:id="rId9"/>
    <p:sldId id="3043" r:id="rId10"/>
    <p:sldId id="3051" r:id="rId11"/>
    <p:sldId id="3052"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4" d="100"/>
          <a:sy n="64" d="100"/>
        </p:scale>
        <p:origin x="6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a:extLst>
              <a:ext uri="{FF2B5EF4-FFF2-40B4-BE49-F238E27FC236}">
                <a16:creationId xmlns:a16="http://schemas.microsoft.com/office/drawing/2014/main" id="{0D3F8C7D-B31B-45F2-A0B8-01E512E857ED}"/>
              </a:ext>
            </a:extLst>
          </p:cNvPr>
          <p:cNvPicPr>
            <a:picLocks noChangeAspect="1"/>
          </p:cNvPicPr>
          <p:nvPr userDrawn="1"/>
        </p:nvPicPr>
        <p:blipFill>
          <a:blip r:embed="rId6"/>
          <a:stretch>
            <a:fillRect/>
          </a:stretch>
        </p:blipFill>
        <p:spPr>
          <a:xfrm>
            <a:off x="11345348" y="1328018"/>
            <a:ext cx="507402" cy="447941"/>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low confidence">
            <a:extLst>
              <a:ext uri="{FF2B5EF4-FFF2-40B4-BE49-F238E27FC236}">
                <a16:creationId xmlns:a16="http://schemas.microsoft.com/office/drawing/2014/main" id="{63041091-0BD3-4662-B15D-68F18E8262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992" y="740863"/>
            <a:ext cx="7559695" cy="2091109"/>
          </a:xfrm>
          <a:prstGeom prst="rect">
            <a:avLst/>
          </a:prstGeom>
        </p:spPr>
      </p:pic>
      <p:pic>
        <p:nvPicPr>
          <p:cNvPr id="5" name="Picture 4">
            <a:extLst>
              <a:ext uri="{FF2B5EF4-FFF2-40B4-BE49-F238E27FC236}">
                <a16:creationId xmlns:a16="http://schemas.microsoft.com/office/drawing/2014/main" id="{ED81FCE9-711E-4E10-A1D9-0D180DB75A9E}"/>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92333866-77F2-49F2-BF57-C984FB997B81}"/>
              </a:ext>
            </a:extLst>
          </p:cNvPr>
          <p:cNvPicPr>
            <a:picLocks noChangeAspect="1"/>
          </p:cNvPicPr>
          <p:nvPr/>
        </p:nvPicPr>
        <p:blipFill>
          <a:blip r:embed="rId10"/>
          <a:stretch>
            <a:fillRect/>
          </a:stretch>
        </p:blipFill>
        <p:spPr>
          <a:xfrm>
            <a:off x="132402" y="2491800"/>
            <a:ext cx="589731" cy="520622"/>
          </a:xfrm>
          <a:prstGeom prst="rect">
            <a:avLst/>
          </a:prstGeom>
        </p:spPr>
      </p:pic>
      <p:pic>
        <p:nvPicPr>
          <p:cNvPr id="3" name="Picture 2">
            <a:extLst>
              <a:ext uri="{FF2B5EF4-FFF2-40B4-BE49-F238E27FC236}">
                <a16:creationId xmlns:a16="http://schemas.microsoft.com/office/drawing/2014/main" id="{07C6AA8E-7C19-09B0-7659-27B595F840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0051" y="6370278"/>
            <a:ext cx="9083827" cy="487722"/>
          </a:xfrm>
          <a:prstGeom prst="rect">
            <a:avLst/>
          </a:prstGeom>
        </p:spPr>
      </p:pic>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đúng khi tắt máy tính?</a:t>
            </a:r>
          </a:p>
        </p:txBody>
      </p:sp>
      <p:sp>
        <p:nvSpPr>
          <p:cNvPr id="9" name="Rectangle 8">
            <a:extLst>
              <a:ext uri="{FF2B5EF4-FFF2-40B4-BE49-F238E27FC236}">
                <a16:creationId xmlns:a16="http://schemas.microsoft.com/office/drawing/2014/main" id="{64D4AC19-04E7-42DD-8D9E-C14E08221752}"/>
              </a:ext>
            </a:extLst>
          </p:cNvPr>
          <p:cNvSpPr/>
          <p:nvPr/>
        </p:nvSpPr>
        <p:spPr>
          <a:xfrm>
            <a:off x="2029833" y="1918207"/>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Rút phích cắm điện.</a:t>
            </a:r>
          </a:p>
        </p:txBody>
      </p:sp>
      <p:sp>
        <p:nvSpPr>
          <p:cNvPr id="10" name="Rectangle 9">
            <a:extLst>
              <a:ext uri="{FF2B5EF4-FFF2-40B4-BE49-F238E27FC236}">
                <a16:creationId xmlns:a16="http://schemas.microsoft.com/office/drawing/2014/main" id="{22A734E4-2093-4333-9279-33750DACE0B2}"/>
              </a:ext>
            </a:extLst>
          </p:cNvPr>
          <p:cNvSpPr/>
          <p:nvPr/>
        </p:nvSpPr>
        <p:spPr>
          <a:xfrm>
            <a:off x="2029833" y="2400274"/>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Nhấn công tắc trên thân máy tính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151CCD1-4DB5-4BF7-A6FD-E07347AC69A6}"/>
              </a:ext>
            </a:extLst>
          </p:cNvPr>
          <p:cNvSpPr/>
          <p:nvPr/>
        </p:nvSpPr>
        <p:spPr>
          <a:xfrm>
            <a:off x="1652195" y="3631277"/>
            <a:ext cx="986353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sử dụng thao tác nào để di chuyển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từ vị trí này</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sang vị trí khác trên màn hình?</a:t>
            </a:r>
          </a:p>
        </p:txBody>
      </p:sp>
      <p:pic>
        <p:nvPicPr>
          <p:cNvPr id="17" name="Picture 16">
            <a:extLst>
              <a:ext uri="{FF2B5EF4-FFF2-40B4-BE49-F238E27FC236}">
                <a16:creationId xmlns:a16="http://schemas.microsoft.com/office/drawing/2014/main" id="{13A0A675-DE92-4096-B850-F1EDB7490476}"/>
              </a:ext>
            </a:extLst>
          </p:cNvPr>
          <p:cNvPicPr>
            <a:picLocks noChangeAspect="1"/>
          </p:cNvPicPr>
          <p:nvPr/>
        </p:nvPicPr>
        <p:blipFill>
          <a:blip r:embed="rId3"/>
          <a:stretch>
            <a:fillRect/>
          </a:stretch>
        </p:blipFill>
        <p:spPr>
          <a:xfrm>
            <a:off x="7137765" y="3526381"/>
            <a:ext cx="911221" cy="831670"/>
          </a:xfrm>
          <a:prstGeom prst="rect">
            <a:avLst/>
          </a:prstGeom>
        </p:spPr>
      </p:pic>
      <p:sp>
        <p:nvSpPr>
          <p:cNvPr id="18" name="Rectangle 17">
            <a:extLst>
              <a:ext uri="{FF2B5EF4-FFF2-40B4-BE49-F238E27FC236}">
                <a16:creationId xmlns:a16="http://schemas.microsoft.com/office/drawing/2014/main" id="{2CB02F40-B2EE-430B-89EF-099B38B56698}"/>
              </a:ext>
            </a:extLst>
          </p:cNvPr>
          <p:cNvSpPr/>
          <p:nvPr/>
        </p:nvSpPr>
        <p:spPr>
          <a:xfrm>
            <a:off x="2029833" y="2891555"/>
            <a:ext cx="9619242"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Đóng các phần mềm đang mở và chọn </a:t>
            </a:r>
            <a:r>
              <a:rPr lang="vi-VN" sz="2000">
                <a:solidFill>
                  <a:srgbClr val="3DC3EC"/>
                </a:solidFill>
                <a:latin typeface="UTM Avo" panose="02040603050506020204" pitchFamily="18" charset="0"/>
                <a:cs typeface="Times New Roman" panose="02020603050405020304" pitchFamily="18" charset="0"/>
              </a:rPr>
              <a:t>Start</a:t>
            </a:r>
            <a:r>
              <a:rPr lang="en-US" sz="2000">
                <a:latin typeface="UTM Avo" panose="02040603050506020204" pitchFamily="18" charset="0"/>
                <a:cs typeface="Times New Roman" panose="02020603050405020304" pitchFamily="18" charset="0"/>
              </a:rPr>
              <a:t>\ </a:t>
            </a:r>
            <a:r>
              <a:rPr lang="vi-VN" sz="2000">
                <a:solidFill>
                  <a:srgbClr val="3DC3EC"/>
                </a:solidFill>
                <a:latin typeface="UTM Avo" panose="02040603050506020204" pitchFamily="18" charset="0"/>
                <a:cs typeface="Times New Roman" panose="02020603050405020304" pitchFamily="18" charset="0"/>
              </a:rPr>
              <a:t>Power</a:t>
            </a:r>
            <a:r>
              <a:rPr lang="en-US" sz="2000">
                <a:latin typeface="UTM Avo" panose="02040603050506020204" pitchFamily="18" charset="0"/>
                <a:cs typeface="Times New Roman" panose="02020603050405020304" pitchFamily="18" charset="0"/>
              </a:rPr>
              <a:t>\ </a:t>
            </a:r>
            <a:r>
              <a:rPr lang="vi-VN" sz="2000">
                <a:solidFill>
                  <a:srgbClr val="3DC3EC"/>
                </a:solidFill>
                <a:latin typeface="UTM Avo" panose="02040603050506020204" pitchFamily="18" charset="0"/>
                <a:cs typeface="Times New Roman" panose="02020603050405020304" pitchFamily="18" charset="0"/>
              </a:rPr>
              <a:t>Shut down</a:t>
            </a:r>
            <a:r>
              <a:rPr lang="vi-VN" sz="2000">
                <a:latin typeface="UTM Avo" panose="020406030505060202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2F8B4AC3-CF3D-43C6-ADE7-B0857F36941F}"/>
              </a:ext>
            </a:extLst>
          </p:cNvPr>
          <p:cNvSpPr/>
          <p:nvPr/>
        </p:nvSpPr>
        <p:spPr>
          <a:xfrm>
            <a:off x="2029832" y="4606155"/>
            <a:ext cx="252311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Nháy chuột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D2466AE-AF25-4D36-B874-006327C9D091}"/>
              </a:ext>
            </a:extLst>
          </p:cNvPr>
          <p:cNvSpPr/>
          <p:nvPr/>
        </p:nvSpPr>
        <p:spPr>
          <a:xfrm>
            <a:off x="8516357" y="4606155"/>
            <a:ext cx="252311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Kéo thả chuột</a:t>
            </a:r>
            <a:endParaRPr lang="vi-VN" sz="20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82FEB721-85D4-434D-A2C6-0F2E4C03FBBF}"/>
              </a:ext>
            </a:extLst>
          </p:cNvPr>
          <p:cNvSpPr/>
          <p:nvPr/>
        </p:nvSpPr>
        <p:spPr>
          <a:xfrm>
            <a:off x="5273094" y="4606155"/>
            <a:ext cx="252311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Nháy đúp chuột</a:t>
            </a:r>
            <a:endParaRPr lang="vi-VN" sz="2000">
              <a:latin typeface="UTM Avo" panose="02040603050506020204" pitchFamily="18" charset="0"/>
              <a:cs typeface="Times New Roman" panose="02020603050405020304" pitchFamily="18" charset="0"/>
            </a:endParaRPr>
          </a:p>
        </p:txBody>
      </p:sp>
      <p:pic>
        <p:nvPicPr>
          <p:cNvPr id="7" name="Picture 6" descr="Graphical user interface&#10;&#10;Description automatically generated with low confidence">
            <a:extLst>
              <a:ext uri="{FF2B5EF4-FFF2-40B4-BE49-F238E27FC236}">
                <a16:creationId xmlns:a16="http://schemas.microsoft.com/office/drawing/2014/main" id="{D2DEE445-EAF7-4E71-BD74-58005E5BB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490" y="565630"/>
            <a:ext cx="3123738" cy="2233327"/>
          </a:xfrm>
          <a:prstGeom prst="rect">
            <a:avLst/>
          </a:prstGeom>
        </p:spPr>
      </p:pic>
      <p:sp>
        <p:nvSpPr>
          <p:cNvPr id="24" name="Oval 23">
            <a:extLst>
              <a:ext uri="{FF2B5EF4-FFF2-40B4-BE49-F238E27FC236}">
                <a16:creationId xmlns:a16="http://schemas.microsoft.com/office/drawing/2014/main" id="{C7844AE8-7425-44AD-9D7F-DCBBD3CEAA52}"/>
              </a:ext>
            </a:extLst>
          </p:cNvPr>
          <p:cNvSpPr/>
          <p:nvPr/>
        </p:nvSpPr>
        <p:spPr>
          <a:xfrm>
            <a:off x="2019026" y="2973965"/>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Oval 24">
            <a:extLst>
              <a:ext uri="{FF2B5EF4-FFF2-40B4-BE49-F238E27FC236}">
                <a16:creationId xmlns:a16="http://schemas.microsoft.com/office/drawing/2014/main" id="{2467C439-F2D5-42F7-8E26-5328C99C49F1}"/>
              </a:ext>
            </a:extLst>
          </p:cNvPr>
          <p:cNvSpPr/>
          <p:nvPr/>
        </p:nvSpPr>
        <p:spPr>
          <a:xfrm>
            <a:off x="8495574" y="468649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773267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7957"/>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Hãy nháy nút phải chuột vào biểu tượng </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trên màn hình nền, xem bảng chọn được mở ra, nháy chuột ra màn hình nền để đóng bảng chọn.</a:t>
            </a:r>
          </a:p>
        </p:txBody>
      </p:sp>
      <p:pic>
        <p:nvPicPr>
          <p:cNvPr id="10" name="Picture 9">
            <a:extLst>
              <a:ext uri="{FF2B5EF4-FFF2-40B4-BE49-F238E27FC236}">
                <a16:creationId xmlns:a16="http://schemas.microsoft.com/office/drawing/2014/main" id="{771F1D93-47CF-4C27-87A6-6019934E63BD}"/>
              </a:ext>
            </a:extLst>
          </p:cNvPr>
          <p:cNvPicPr>
            <a:picLocks noChangeAspect="1"/>
          </p:cNvPicPr>
          <p:nvPr/>
        </p:nvPicPr>
        <p:blipFill>
          <a:blip r:embed="rId3"/>
          <a:stretch>
            <a:fillRect/>
          </a:stretch>
        </p:blipFill>
        <p:spPr>
          <a:xfrm>
            <a:off x="6748984" y="1020099"/>
            <a:ext cx="876376" cy="883997"/>
          </a:xfrm>
          <a:prstGeom prst="rect">
            <a:avLst/>
          </a:prstGeom>
        </p:spPr>
      </p:pic>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233" b="10363"/>
          <a:stretch/>
        </p:blipFill>
        <p:spPr>
          <a:xfrm>
            <a:off x="7753703" y="3126036"/>
            <a:ext cx="3724276" cy="3347232"/>
          </a:xfrm>
          <a:prstGeom prst="rect">
            <a:avLst/>
          </a:prstGeom>
        </p:spPr>
      </p:pic>
    </p:spTree>
    <p:extLst>
      <p:ext uri="{BB962C8B-B14F-4D97-AF65-F5344CB8AC3E}">
        <p14:creationId xmlns:p14="http://schemas.microsoft.com/office/powerpoint/2010/main" val="359507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ACCBC54D-D611-4230-8038-232D5025CCA4}"/>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7250" y="2958207"/>
            <a:ext cx="8905008" cy="293805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165511" y="3199128"/>
            <a:ext cx="8395855" cy="2335319"/>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Hôm nay, Khoa và các bạn có buổi học đầu tiên với máy tính. Cả lớp rất háo hức vì được sử dụng máy tính. Khoa có một thắc mắc muốn hỏi thầy giáo về cách cầm chuột, cách gõ phím và tư thế ngồi trước máy tính thế nào là đúng và khoa học? Chúng ta cùng tìm hiểu cùng bạn Khoa nhé.</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10223866" y="3567770"/>
            <a:ext cx="1605245" cy="3156075"/>
          </a:xfrm>
          <a:prstGeom prst="rect">
            <a:avLst/>
          </a:prstGeom>
        </p:spPr>
      </p:pic>
    </p:spTree>
    <p:extLst>
      <p:ext uri="{BB962C8B-B14F-4D97-AF65-F5344CB8AC3E}">
        <p14:creationId xmlns:p14="http://schemas.microsoft.com/office/powerpoint/2010/main" val="3090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TƯ THẾ NGỒI KHI SỬ DỤNG MÁY TÍNH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tư thế ngồi khi sử dụng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850194" y="1807237"/>
              <a:ext cx="1030778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Tư thế ngồi khi sử dụng máy tính của bạn nào sau đây chưa đúng? Vì sao?</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5" name="Picture 4">
            <a:extLst>
              <a:ext uri="{FF2B5EF4-FFF2-40B4-BE49-F238E27FC236}">
                <a16:creationId xmlns:a16="http://schemas.microsoft.com/office/drawing/2014/main" id="{D0FE1FD9-657B-4C7F-892E-33FF212EA75C}"/>
              </a:ext>
            </a:extLst>
          </p:cNvPr>
          <p:cNvPicPr>
            <a:picLocks noChangeAspect="1"/>
          </p:cNvPicPr>
          <p:nvPr/>
        </p:nvPicPr>
        <p:blipFill>
          <a:blip r:embed="rId8"/>
          <a:stretch>
            <a:fillRect/>
          </a:stretch>
        </p:blipFill>
        <p:spPr>
          <a:xfrm>
            <a:off x="1237595" y="2986898"/>
            <a:ext cx="9716807" cy="2585807"/>
          </a:xfrm>
          <a:prstGeom prst="rect">
            <a:avLst/>
          </a:prstGeom>
        </p:spPr>
      </p:pic>
      <p:sp>
        <p:nvSpPr>
          <p:cNvPr id="25" name="Rectangle 24">
            <a:extLst>
              <a:ext uri="{FF2B5EF4-FFF2-40B4-BE49-F238E27FC236}">
                <a16:creationId xmlns:a16="http://schemas.microsoft.com/office/drawing/2014/main" id="{32A609B0-A583-40E5-A6C4-2B8D6219BAC4}"/>
              </a:ext>
            </a:extLst>
          </p:cNvPr>
          <p:cNvSpPr/>
          <p:nvPr/>
        </p:nvSpPr>
        <p:spPr>
          <a:xfrm>
            <a:off x="2249146"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98415A08-93F8-4B37-9C1B-5DB07B242145}"/>
              </a:ext>
            </a:extLst>
          </p:cNvPr>
          <p:cNvSpPr/>
          <p:nvPr/>
        </p:nvSpPr>
        <p:spPr>
          <a:xfrm>
            <a:off x="5854619"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36211BAD-7B85-4D38-B80F-2D3F36554F89}"/>
              </a:ext>
            </a:extLst>
          </p:cNvPr>
          <p:cNvSpPr/>
          <p:nvPr/>
        </p:nvSpPr>
        <p:spPr>
          <a:xfrm>
            <a:off x="9439482"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pic>
        <p:nvPicPr>
          <p:cNvPr id="29" name="Picture 4" descr="Káº¿t quáº£ hÃ¬nh áº£nh cho right icon">
            <a:extLst>
              <a:ext uri="{FF2B5EF4-FFF2-40B4-BE49-F238E27FC236}">
                <a16:creationId xmlns:a16="http://schemas.microsoft.com/office/drawing/2014/main" id="{BA426B50-E965-41AF-BCB4-AFA7506C82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06680" y="5013584"/>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Káº¿t quáº£ hÃ¬nh áº£nh cho wrong icon">
            <a:extLst>
              <a:ext uri="{FF2B5EF4-FFF2-40B4-BE49-F238E27FC236}">
                <a16:creationId xmlns:a16="http://schemas.microsoft.com/office/drawing/2014/main" id="{7378B4B5-D8E1-4674-B498-92E5F4FAC17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8382" y="5013584"/>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Káº¿t quáº£ hÃ¬nh áº£nh cho wrong icon">
            <a:extLst>
              <a:ext uri="{FF2B5EF4-FFF2-40B4-BE49-F238E27FC236}">
                <a16:creationId xmlns:a16="http://schemas.microsoft.com/office/drawing/2014/main" id="{52C0D306-F300-41CF-B622-7CEB7721DF0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9266" y="5013584"/>
            <a:ext cx="686912" cy="6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33021-2B4C-46C5-9494-9EEC60EAAD60}"/>
              </a:ext>
            </a:extLst>
          </p:cNvPr>
          <p:cNvPicPr>
            <a:picLocks noChangeAspect="1"/>
          </p:cNvPicPr>
          <p:nvPr/>
        </p:nvPicPr>
        <p:blipFill>
          <a:blip r:embed="rId2"/>
          <a:stretch>
            <a:fillRect/>
          </a:stretch>
        </p:blipFill>
        <p:spPr>
          <a:xfrm>
            <a:off x="7426148" y="776534"/>
            <a:ext cx="4244881" cy="3673180"/>
          </a:xfrm>
          <a:prstGeom prst="rect">
            <a:avLst/>
          </a:prstGeom>
        </p:spPr>
      </p:pic>
      <p:sp>
        <p:nvSpPr>
          <p:cNvPr id="4" name="Rectangle 3">
            <a:extLst>
              <a:ext uri="{FF2B5EF4-FFF2-40B4-BE49-F238E27FC236}">
                <a16:creationId xmlns:a16="http://schemas.microsoft.com/office/drawing/2014/main" id="{7DD56F67-39EF-4684-8E3C-168A2FFFE799}"/>
              </a:ext>
            </a:extLst>
          </p:cNvPr>
          <p:cNvSpPr/>
          <p:nvPr/>
        </p:nvSpPr>
        <p:spPr>
          <a:xfrm>
            <a:off x="318894" y="371784"/>
            <a:ext cx="6836951" cy="4443589"/>
          </a:xfrm>
          <a:prstGeom prst="rect">
            <a:avLst/>
          </a:prstGeom>
        </p:spPr>
        <p:txBody>
          <a:bodyPr wrap="square">
            <a:spAutoFit/>
          </a:bodyPr>
          <a:lstStyle/>
          <a:p>
            <a:pPr indent="342900" algn="just" defTabSz="342900">
              <a:lnSpc>
                <a:spcPct val="130000"/>
              </a:lnSpc>
            </a:pPr>
            <a:r>
              <a:rPr lang="vi-VN" sz="2000">
                <a:latin typeface="UTM Avo" panose="02040603050506020204" pitchFamily="18" charset="0"/>
                <a:cs typeface="Times New Roman" panose="02020603050405020304" pitchFamily="18" charset="0"/>
              </a:rPr>
              <a:t>Khi sử dụng máy tính, em ngồi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thẳng lưng, tư thế thoải mái. Mắt hướng ngang tầm màn hình và cách xa màn hình khoảng 50 – 80 cm. Tay đặt ngang tầm với bàn phím. Hai chân để trên mặt sàn.</a:t>
            </a:r>
          </a:p>
          <a:p>
            <a:pPr indent="342900" algn="just" defTabSz="342900">
              <a:lnSpc>
                <a:spcPct val="130000"/>
              </a:lnSpc>
            </a:pPr>
            <a:r>
              <a:rPr lang="vi-VN" sz="2000">
                <a:latin typeface="UTM Avo" panose="02040603050506020204" pitchFamily="18" charset="0"/>
                <a:cs typeface="Times New Roman" panose="02020603050405020304" pitchFamily="18" charset="0"/>
              </a:rPr>
              <a:t>Ngồi đúng tư thể giúp em tránh được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các bệnh về cột sống và mắt.</a:t>
            </a:r>
          </a:p>
          <a:p>
            <a:pPr indent="342900" algn="just" defTabSz="342900">
              <a:lnSpc>
                <a:spcPct val="130000"/>
              </a:lnSpc>
            </a:pPr>
            <a:r>
              <a:rPr lang="vi-VN" sz="2000">
                <a:latin typeface="UTM Avo" panose="02040603050506020204" pitchFamily="18" charset="0"/>
                <a:cs typeface="Times New Roman" panose="02020603050405020304" pitchFamily="18" charset="0"/>
              </a:rPr>
              <a:t>Em không nên sử dụng máy tính trong thời gian dài, nên dừng lại, nghỉ ngơi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thư giãn sau khoảng 30 phút sử dụng máy tính. </a:t>
            </a:r>
            <a:endParaRPr lang="en-US" sz="2000">
              <a:latin typeface="UTM Avo" panose="02040603050506020204" pitchFamily="18" charset="0"/>
              <a:cs typeface="Times New Roman" panose="02020603050405020304" pitchFamily="18" charset="0"/>
            </a:endParaRPr>
          </a:p>
          <a:p>
            <a:pPr indent="342900" algn="just" defTabSz="342900">
              <a:lnSpc>
                <a:spcPct val="130000"/>
              </a:lnSpc>
            </a:pPr>
            <a:r>
              <a:rPr lang="vi-VN" sz="2000">
                <a:latin typeface="UTM Avo" panose="02040603050506020204" pitchFamily="18" charset="0"/>
                <a:cs typeface="Times New Roman" panose="02020603050405020304" pitchFamily="18" charset="0"/>
              </a:rPr>
              <a:t>Đặt máy tính ở vị trí sao cho ánh sáng không trực tiếp chiếu vào màn hình hoặc mắt</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3763520-7864-47E2-AAE8-2064D4C9A923}"/>
              </a:ext>
            </a:extLst>
          </p:cNvPr>
          <p:cNvSpPr/>
          <p:nvPr/>
        </p:nvSpPr>
        <p:spPr>
          <a:xfrm>
            <a:off x="7548511" y="4531237"/>
            <a:ext cx="4122518" cy="493148"/>
          </a:xfrm>
          <a:prstGeom prst="rect">
            <a:avLst/>
          </a:prstGeom>
        </p:spPr>
        <p:txBody>
          <a:bodyPr wrap="square">
            <a:spAutoFit/>
          </a:bodyPr>
          <a:lstStyle/>
          <a:p>
            <a:pPr algn="ctr" defTabSz="342900">
              <a:lnSpc>
                <a:spcPct val="150000"/>
              </a:lnSpc>
            </a:pPr>
            <a:r>
              <a:rPr lang="vi-VN" sz="2000" b="1">
                <a:latin typeface="UTM Avo" panose="02040603050506020204" pitchFamily="18" charset="0"/>
                <a:cs typeface="Times New Roman" panose="02020603050405020304" pitchFamily="18" charset="0"/>
              </a:rPr>
              <a:t>Hình 19. </a:t>
            </a:r>
            <a:r>
              <a:rPr lang="vi-VN" sz="2000">
                <a:latin typeface="UTM Avo" panose="02040603050506020204" pitchFamily="18" charset="0"/>
                <a:cs typeface="Times New Roman" panose="02020603050405020304" pitchFamily="18" charset="0"/>
              </a:rPr>
              <a:t>Tư thế ngồi đúng</a:t>
            </a:r>
          </a:p>
        </p:txBody>
      </p:sp>
      <p:grpSp>
        <p:nvGrpSpPr>
          <p:cNvPr id="5" name="Group 4">
            <a:extLst>
              <a:ext uri="{FF2B5EF4-FFF2-40B4-BE49-F238E27FC236}">
                <a16:creationId xmlns:a16="http://schemas.microsoft.com/office/drawing/2014/main" id="{32B31F05-7237-49A0-8A17-C463BEC90138}"/>
              </a:ext>
            </a:extLst>
          </p:cNvPr>
          <p:cNvGrpSpPr/>
          <p:nvPr/>
        </p:nvGrpSpPr>
        <p:grpSpPr>
          <a:xfrm>
            <a:off x="1481251" y="4800089"/>
            <a:ext cx="8119723" cy="1722647"/>
            <a:chOff x="1329714" y="458216"/>
            <a:chExt cx="8119723" cy="1722647"/>
          </a:xfrm>
        </p:grpSpPr>
        <p:grpSp>
          <p:nvGrpSpPr>
            <p:cNvPr id="6" name="Group 5">
              <a:extLst>
                <a:ext uri="{FF2B5EF4-FFF2-40B4-BE49-F238E27FC236}">
                  <a16:creationId xmlns:a16="http://schemas.microsoft.com/office/drawing/2014/main" id="{0875EFCF-8972-463A-A11A-3B1FE4A20DF8}"/>
                </a:ext>
              </a:extLst>
            </p:cNvPr>
            <p:cNvGrpSpPr/>
            <p:nvPr/>
          </p:nvGrpSpPr>
          <p:grpSpPr>
            <a:xfrm>
              <a:off x="1329714" y="458216"/>
              <a:ext cx="8119723" cy="1722647"/>
              <a:chOff x="1329714" y="458216"/>
              <a:chExt cx="8119723" cy="1722647"/>
            </a:xfrm>
          </p:grpSpPr>
          <p:grpSp>
            <p:nvGrpSpPr>
              <p:cNvPr id="9" name="Group 8">
                <a:extLst>
                  <a:ext uri="{FF2B5EF4-FFF2-40B4-BE49-F238E27FC236}">
                    <a16:creationId xmlns:a16="http://schemas.microsoft.com/office/drawing/2014/main" id="{316DBA87-8B0F-463E-897E-57A2E8735788}"/>
                  </a:ext>
                </a:extLst>
              </p:cNvPr>
              <p:cNvGrpSpPr/>
              <p:nvPr/>
            </p:nvGrpSpPr>
            <p:grpSpPr>
              <a:xfrm>
                <a:off x="1925021" y="911578"/>
                <a:ext cx="7524416" cy="1269285"/>
                <a:chOff x="2572721" y="934090"/>
                <a:chExt cx="6769292" cy="1872544"/>
              </a:xfrm>
            </p:grpSpPr>
            <p:sp>
              <p:nvSpPr>
                <p:cNvPr id="11" name="Rectangle: Rounded Corners 10">
                  <a:extLst>
                    <a:ext uri="{FF2B5EF4-FFF2-40B4-BE49-F238E27FC236}">
                      <a16:creationId xmlns:a16="http://schemas.microsoft.com/office/drawing/2014/main" id="{9BC7D4F2-7BF1-4199-91DA-4FF5A3B89D35}"/>
                    </a:ext>
                  </a:extLst>
                </p:cNvPr>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00059F8-256F-4BAA-B218-55E314827429}"/>
                    </a:ext>
                  </a:extLst>
                </p:cNvPr>
                <p:cNvSpPr/>
                <p:nvPr/>
              </p:nvSpPr>
              <p:spPr>
                <a:xfrm>
                  <a:off x="2572721" y="934090"/>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5E683B94-81E1-4CDB-AF8B-EA1C8FA6D5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8" name="Rectangle 7">
              <a:extLst>
                <a:ext uri="{FF2B5EF4-FFF2-40B4-BE49-F238E27FC236}">
                  <a16:creationId xmlns:a16="http://schemas.microsoft.com/office/drawing/2014/main" id="{F95604D8-5C0D-42DE-A279-4250619BB665}"/>
                </a:ext>
              </a:extLst>
            </p:cNvPr>
            <p:cNvSpPr/>
            <p:nvPr/>
          </p:nvSpPr>
          <p:spPr>
            <a:xfrm>
              <a:off x="2185418" y="977172"/>
              <a:ext cx="6971926"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sử dụng máy tính cần ngồi đúng tư thế và giữ đúng</a:t>
              </a:r>
              <a:r>
                <a:rPr lang="en-US" sz="2200" b="1">
                  <a:solidFill>
                    <a:srgbClr val="F03C69"/>
                  </a:solidFill>
                  <a:latin typeface="UTM Avo" panose="02040603050506020204" pitchFamily="18" charset="0"/>
                  <a:cs typeface="Times New Roman" panose="02020603050405020304" pitchFamily="18" charset="0"/>
                </a:rPr>
                <a:t> </a:t>
              </a:r>
              <a:r>
                <a:rPr lang="vi-VN" sz="2200" b="1">
                  <a:solidFill>
                    <a:srgbClr val="F03C69"/>
                  </a:solidFill>
                  <a:latin typeface="UTM Avo" panose="02040603050506020204" pitchFamily="18" charset="0"/>
                  <a:cs typeface="Times New Roman" panose="02020603050405020304" pitchFamily="18" charset="0"/>
                </a:rPr>
                <a:t>khoảng cách để bảo vệ sức khoẻ.</a:t>
              </a:r>
            </a:p>
          </p:txBody>
        </p:sp>
      </p:grpSp>
    </p:spTree>
    <p:extLst>
      <p:ext uri="{BB962C8B-B14F-4D97-AF65-F5344CB8AC3E}">
        <p14:creationId xmlns:p14="http://schemas.microsoft.com/office/powerpoint/2010/main" val="369137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474474" y="580893"/>
            <a:ext cx="983065" cy="967824"/>
          </a:xfrm>
          <a:prstGeom prst="rect">
            <a:avLst/>
          </a:prstGeom>
        </p:spPr>
      </p:pic>
      <p:sp>
        <p:nvSpPr>
          <p:cNvPr id="19" name="Rectangle 18">
            <a:extLst>
              <a:ext uri="{FF2B5EF4-FFF2-40B4-BE49-F238E27FC236}">
                <a16:creationId xmlns:a16="http://schemas.microsoft.com/office/drawing/2014/main" id="{585EE7A9-4B14-435F-A4D5-4C903EF8792A}"/>
              </a:ext>
            </a:extLst>
          </p:cNvPr>
          <p:cNvSpPr/>
          <p:nvPr/>
        </p:nvSpPr>
        <p:spPr>
          <a:xfrm>
            <a:off x="1480371" y="813468"/>
            <a:ext cx="9770221" cy="1042080"/>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Tư thế ngồi khi sử dụng máy tính đúng sẽ giúp em tránh nguy cơ</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mắc những bệnh nào sau đây?</a:t>
            </a:r>
          </a:p>
        </p:txBody>
      </p:sp>
      <p:sp>
        <p:nvSpPr>
          <p:cNvPr id="20" name="Rectangle 19">
            <a:extLst>
              <a:ext uri="{FF2B5EF4-FFF2-40B4-BE49-F238E27FC236}">
                <a16:creationId xmlns:a16="http://schemas.microsoft.com/office/drawing/2014/main" id="{260C4F05-09A2-4466-A8BE-50DB2F7242BF}"/>
              </a:ext>
            </a:extLst>
          </p:cNvPr>
          <p:cNvSpPr/>
          <p:nvPr/>
        </p:nvSpPr>
        <p:spPr>
          <a:xfrm>
            <a:off x="1830658" y="1943045"/>
            <a:ext cx="261845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Vẹo cột sống.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649A88C5-580E-4FCB-8596-0B5586FEDB0A}"/>
              </a:ext>
            </a:extLst>
          </p:cNvPr>
          <p:cNvSpPr/>
          <p:nvPr/>
        </p:nvSpPr>
        <p:spPr>
          <a:xfrm>
            <a:off x="6785007" y="1943045"/>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Cận thị</a:t>
            </a:r>
            <a:r>
              <a:rPr lang="vi-VN" sz="2200">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D63FC3E4-252A-4084-88CD-5C1621ED5CAA}"/>
              </a:ext>
            </a:extLst>
          </p:cNvPr>
          <p:cNvSpPr/>
          <p:nvPr/>
        </p:nvSpPr>
        <p:spPr>
          <a:xfrm>
            <a:off x="4580208" y="1943047"/>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Đau tai.</a:t>
            </a:r>
            <a:endParaRPr lang="vi-VN" sz="2200">
              <a:latin typeface="UTM Avo" panose="020406030505060202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33E54C6D-A7D8-42F2-9CB3-48477A9DB787}"/>
              </a:ext>
            </a:extLst>
          </p:cNvPr>
          <p:cNvSpPr/>
          <p:nvPr/>
        </p:nvSpPr>
        <p:spPr>
          <a:xfrm>
            <a:off x="1807180" y="2039767"/>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a:extLst>
              <a:ext uri="{FF2B5EF4-FFF2-40B4-BE49-F238E27FC236}">
                <a16:creationId xmlns:a16="http://schemas.microsoft.com/office/drawing/2014/main" id="{B561796C-571A-4B85-9649-662304527DDB}"/>
              </a:ext>
            </a:extLst>
          </p:cNvPr>
          <p:cNvSpPr/>
          <p:nvPr/>
        </p:nvSpPr>
        <p:spPr>
          <a:xfrm>
            <a:off x="8989807" y="1943046"/>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Đau chân</a:t>
            </a:r>
            <a:r>
              <a:rPr lang="vi-VN" sz="2200">
                <a:latin typeface="UTM Avo" panose="02040603050506020204" pitchFamily="18" charset="0"/>
                <a:cs typeface="Times New Roman" panose="02020603050405020304" pitchFamily="18" charset="0"/>
              </a:rPr>
              <a:t>.</a:t>
            </a:r>
          </a:p>
        </p:txBody>
      </p:sp>
      <p:sp>
        <p:nvSpPr>
          <p:cNvPr id="26" name="Rectangle 25">
            <a:extLst>
              <a:ext uri="{FF2B5EF4-FFF2-40B4-BE49-F238E27FC236}">
                <a16:creationId xmlns:a16="http://schemas.microsoft.com/office/drawing/2014/main" id="{6D8EED2D-0027-4B45-B5FE-478DAF9FE239}"/>
              </a:ext>
            </a:extLst>
          </p:cNvPr>
          <p:cNvSpPr/>
          <p:nvPr/>
        </p:nvSpPr>
        <p:spPr>
          <a:xfrm>
            <a:off x="1486819" y="2699042"/>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Tư thế nào sau đây là đúng khi sử dụng máy tính?</a:t>
            </a:r>
          </a:p>
        </p:txBody>
      </p:sp>
      <p:pic>
        <p:nvPicPr>
          <p:cNvPr id="27" name="Picture 26">
            <a:extLst>
              <a:ext uri="{FF2B5EF4-FFF2-40B4-BE49-F238E27FC236}">
                <a16:creationId xmlns:a16="http://schemas.microsoft.com/office/drawing/2014/main" id="{AC392793-D2C7-4D96-8DE9-7694684D982B}"/>
              </a:ext>
            </a:extLst>
          </p:cNvPr>
          <p:cNvPicPr>
            <a:picLocks noChangeAspect="1"/>
          </p:cNvPicPr>
          <p:nvPr/>
        </p:nvPicPr>
        <p:blipFill>
          <a:blip r:embed="rId3"/>
          <a:stretch>
            <a:fillRect/>
          </a:stretch>
        </p:blipFill>
        <p:spPr>
          <a:xfrm>
            <a:off x="2197695" y="3428338"/>
            <a:ext cx="8354868" cy="1664808"/>
          </a:xfrm>
          <a:prstGeom prst="rect">
            <a:avLst/>
          </a:prstGeom>
        </p:spPr>
      </p:pic>
      <p:sp>
        <p:nvSpPr>
          <p:cNvPr id="28" name="Rectangle 27">
            <a:extLst>
              <a:ext uri="{FF2B5EF4-FFF2-40B4-BE49-F238E27FC236}">
                <a16:creationId xmlns:a16="http://schemas.microsoft.com/office/drawing/2014/main" id="{AD2837B1-4A2D-4872-BD39-754A879EDEA2}"/>
              </a:ext>
            </a:extLst>
          </p:cNvPr>
          <p:cNvSpPr/>
          <p:nvPr/>
        </p:nvSpPr>
        <p:spPr>
          <a:xfrm>
            <a:off x="3139884" y="5022922"/>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1B68705-B6B9-4E98-B86C-61BA85E768D1}"/>
              </a:ext>
            </a:extLst>
          </p:cNvPr>
          <p:cNvSpPr/>
          <p:nvPr/>
        </p:nvSpPr>
        <p:spPr>
          <a:xfrm>
            <a:off x="7670065" y="5022923"/>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FD88A45-6818-4A60-A770-6862B6307AC1}"/>
              </a:ext>
            </a:extLst>
          </p:cNvPr>
          <p:cNvSpPr/>
          <p:nvPr/>
        </p:nvSpPr>
        <p:spPr>
          <a:xfrm>
            <a:off x="5404974" y="5017745"/>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27D4BBD8-2F8A-447E-B03E-CC591829F995}"/>
              </a:ext>
            </a:extLst>
          </p:cNvPr>
          <p:cNvSpPr/>
          <p:nvPr/>
        </p:nvSpPr>
        <p:spPr>
          <a:xfrm>
            <a:off x="9935155" y="5017744"/>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endParaRPr lang="vi-VN" sz="2200">
              <a:latin typeface="UTM Avo" panose="020406030505060202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73695DFF-B8CB-4E61-8E1E-E7C6418382C3}"/>
              </a:ext>
            </a:extLst>
          </p:cNvPr>
          <p:cNvSpPr/>
          <p:nvPr/>
        </p:nvSpPr>
        <p:spPr>
          <a:xfrm>
            <a:off x="7674754" y="510735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9338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4" grpId="0" animBg="1"/>
      <p:bldP spid="25" grpId="0"/>
      <p:bldP spid="26" grpId="0"/>
      <p:bldP spid="28" grpId="0"/>
      <p:bldP spid="29" grpId="0"/>
      <p:bldP spid="30" grpId="0"/>
      <p:bldP spid="3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CHUỘT MÁY TÍNH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4532759"/>
            <a:chOff x="522612" y="900102"/>
            <a:chExt cx="10962947" cy="4532759"/>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về chuột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43959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5" y="1829045"/>
              <a:ext cx="10471256"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quan sát Hình 20 và ghép các cụm từ </a:t>
              </a:r>
              <a:r>
                <a:rPr lang="vi-VN" sz="2200" b="1">
                  <a:latin typeface="UTM Avo" panose="02040603050506020204" pitchFamily="18" charset="0"/>
                  <a:cs typeface="Times New Roman" panose="02020603050405020304" pitchFamily="18" charset="0"/>
                </a:rPr>
                <a:t>nút trái</a:t>
              </a:r>
              <a:r>
                <a:rPr lang="vi-VN" sz="2200">
                  <a:latin typeface="UTM Avo" panose="02040603050506020204" pitchFamily="18" charset="0"/>
                  <a:cs typeface="Times New Roman" panose="02020603050405020304" pitchFamily="18" charset="0"/>
                </a:rPr>
                <a:t>, </a:t>
              </a:r>
              <a:r>
                <a:rPr lang="vi-VN" sz="2200" b="1">
                  <a:latin typeface="UTM Avo" panose="02040603050506020204" pitchFamily="18" charset="0"/>
                  <a:cs typeface="Times New Roman" panose="02020603050405020304" pitchFamily="18" charset="0"/>
                </a:rPr>
                <a:t>nút phải</a:t>
              </a:r>
              <a:r>
                <a:rPr lang="vi-VN" sz="2200">
                  <a:latin typeface="UTM Avo" panose="02040603050506020204" pitchFamily="18" charset="0"/>
                  <a:cs typeface="Times New Roman" panose="02020603050405020304" pitchFamily="18" charset="0"/>
                </a:rPr>
                <a:t>, </a:t>
              </a:r>
              <a:r>
                <a:rPr lang="vi-VN" sz="2200" b="1">
                  <a:latin typeface="UTM Avo" panose="02040603050506020204" pitchFamily="18" charset="0"/>
                  <a:cs typeface="Times New Roman" panose="02020603050405020304" pitchFamily="18" charset="0"/>
                </a:rPr>
                <a:t>nút cuộn </a:t>
              </a:r>
              <a:r>
                <a:rPr lang="vi-VN" sz="2200">
                  <a:latin typeface="UTM Avo" panose="02040603050506020204" pitchFamily="18" charset="0"/>
                  <a:cs typeface="Times New Roman" panose="02020603050405020304" pitchFamily="18" charset="0"/>
                </a:rPr>
                <a:t>tương ứng với các bộ phận được đánh số của chuột máy tính.</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135954" y="5815489"/>
            <a:ext cx="7791314"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Chuột thường có nút trái, nút phải và nút cuộn</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1103831" y="5760212"/>
            <a:ext cx="734513" cy="653278"/>
          </a:xfrm>
          <a:prstGeom prst="rect">
            <a:avLst/>
          </a:prstGeom>
        </p:spPr>
      </p:pic>
      <p:pic>
        <p:nvPicPr>
          <p:cNvPr id="18" name="Picture 17">
            <a:extLst>
              <a:ext uri="{FF2B5EF4-FFF2-40B4-BE49-F238E27FC236}">
                <a16:creationId xmlns:a16="http://schemas.microsoft.com/office/drawing/2014/main" id="{CD018D28-0C36-4996-83CB-0BBD07D8A6FD}"/>
              </a:ext>
            </a:extLst>
          </p:cNvPr>
          <p:cNvPicPr>
            <a:picLocks noChangeAspect="1"/>
          </p:cNvPicPr>
          <p:nvPr/>
        </p:nvPicPr>
        <p:blipFill>
          <a:blip r:embed="rId7"/>
          <a:stretch>
            <a:fillRect/>
          </a:stretch>
        </p:blipFill>
        <p:spPr>
          <a:xfrm>
            <a:off x="4422960" y="2891052"/>
            <a:ext cx="3346077" cy="2504066"/>
          </a:xfrm>
          <a:prstGeom prst="rect">
            <a:avLst/>
          </a:prstGeom>
        </p:spPr>
      </p:pic>
      <p:sp>
        <p:nvSpPr>
          <p:cNvPr id="21" name="Rectangle 20">
            <a:extLst>
              <a:ext uri="{FF2B5EF4-FFF2-40B4-BE49-F238E27FC236}">
                <a16:creationId xmlns:a16="http://schemas.microsoft.com/office/drawing/2014/main" id="{FD4E84EF-814C-455A-86DB-84D33FC6C786}"/>
              </a:ext>
            </a:extLst>
          </p:cNvPr>
          <p:cNvSpPr/>
          <p:nvPr/>
        </p:nvSpPr>
        <p:spPr>
          <a:xfrm>
            <a:off x="3191514" y="3278375"/>
            <a:ext cx="1502838"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trái</a:t>
            </a:r>
            <a:endParaRPr lang="vi-VN" sz="2200">
              <a:solidFill>
                <a:srgbClr val="0000FF"/>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04902E72-B341-48DD-827C-F702D4BA3390}"/>
              </a:ext>
            </a:extLst>
          </p:cNvPr>
          <p:cNvSpPr/>
          <p:nvPr/>
        </p:nvSpPr>
        <p:spPr>
          <a:xfrm>
            <a:off x="7699587" y="3278375"/>
            <a:ext cx="1754624"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a:t>
            </a:r>
            <a:r>
              <a:rPr lang="en-US" sz="2200" b="1">
                <a:solidFill>
                  <a:srgbClr val="0000FF"/>
                </a:solidFill>
                <a:latin typeface="UTM Avo" panose="02040603050506020204" pitchFamily="18" charset="0"/>
                <a:cs typeface="Times New Roman" panose="02020603050405020304" pitchFamily="18" charset="0"/>
              </a:rPr>
              <a:t>phải</a:t>
            </a:r>
            <a:endParaRPr lang="vi-VN" sz="2200">
              <a:solidFill>
                <a:srgbClr val="0000FF"/>
              </a:solidFill>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FCC29C78-ED89-437E-B130-BB2994C37B30}"/>
              </a:ext>
            </a:extLst>
          </p:cNvPr>
          <p:cNvSpPr/>
          <p:nvPr/>
        </p:nvSpPr>
        <p:spPr>
          <a:xfrm>
            <a:off x="2950616" y="4085210"/>
            <a:ext cx="1725166"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a:t>
            </a:r>
            <a:r>
              <a:rPr lang="en-US" sz="2200" b="1">
                <a:solidFill>
                  <a:srgbClr val="0000FF"/>
                </a:solidFill>
                <a:latin typeface="UTM Avo" panose="02040603050506020204" pitchFamily="18" charset="0"/>
                <a:cs typeface="Times New Roman" panose="02020603050405020304" pitchFamily="18" charset="0"/>
              </a:rPr>
              <a:t>cuộn</a:t>
            </a:r>
            <a:endParaRPr lang="vi-VN" sz="22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4847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2EFF5B-6EA6-4F84-A78E-5912EDB33712}"/>
              </a:ext>
            </a:extLst>
          </p:cNvPr>
          <p:cNvSpPr/>
          <p:nvPr/>
        </p:nvSpPr>
        <p:spPr>
          <a:xfrm>
            <a:off x="739709" y="516881"/>
            <a:ext cx="6232592"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en-US" sz="2200" b="1">
                <a:solidFill>
                  <a:srgbClr val="FFC000"/>
                </a:solidFill>
                <a:latin typeface="UTM Avo" panose="02040603050506020204" pitchFamily="18" charset="0"/>
                <a:cs typeface="Times New Roman" panose="02020603050405020304" pitchFamily="18" charset="0"/>
              </a:rPr>
              <a:t>Cách cầm chuột</a:t>
            </a:r>
            <a:r>
              <a:rPr lang="en-US" sz="2200">
                <a:latin typeface="UTM Avo" panose="02040603050506020204" pitchFamily="18" charset="0"/>
                <a:cs typeface="Times New Roman" panose="02020603050405020304" pitchFamily="18" charset="0"/>
              </a:rPr>
              <a:t>: Cầm chuột bằng tay phải, ngón trỏ đặt vào nút trải chuột, ngón giữa đặt vào nút phải chuột, ngón cái và các ngón còn lại giữ hai bên thân chuột. </a:t>
            </a:r>
          </a:p>
        </p:txBody>
      </p:sp>
      <p:pic>
        <p:nvPicPr>
          <p:cNvPr id="6" name="Picture 5">
            <a:extLst>
              <a:ext uri="{FF2B5EF4-FFF2-40B4-BE49-F238E27FC236}">
                <a16:creationId xmlns:a16="http://schemas.microsoft.com/office/drawing/2014/main" id="{67F43321-C9C2-4092-AFBF-50BEE7E6EA9F}"/>
              </a:ext>
            </a:extLst>
          </p:cNvPr>
          <p:cNvPicPr>
            <a:picLocks noChangeAspect="1"/>
          </p:cNvPicPr>
          <p:nvPr/>
        </p:nvPicPr>
        <p:blipFill>
          <a:blip r:embed="rId2"/>
          <a:stretch>
            <a:fillRect/>
          </a:stretch>
        </p:blipFill>
        <p:spPr>
          <a:xfrm>
            <a:off x="675568" y="505306"/>
            <a:ext cx="734513" cy="653278"/>
          </a:xfrm>
          <a:prstGeom prst="rect">
            <a:avLst/>
          </a:prstGeom>
        </p:spPr>
      </p:pic>
      <p:pic>
        <p:nvPicPr>
          <p:cNvPr id="7" name="Picture 6">
            <a:extLst>
              <a:ext uri="{FF2B5EF4-FFF2-40B4-BE49-F238E27FC236}">
                <a16:creationId xmlns:a16="http://schemas.microsoft.com/office/drawing/2014/main" id="{15DD5063-123E-4439-9AD4-FF3C35343369}"/>
              </a:ext>
            </a:extLst>
          </p:cNvPr>
          <p:cNvPicPr>
            <a:picLocks noChangeAspect="1"/>
          </p:cNvPicPr>
          <p:nvPr/>
        </p:nvPicPr>
        <p:blipFill>
          <a:blip r:embed="rId3"/>
          <a:stretch>
            <a:fillRect/>
          </a:stretch>
        </p:blipFill>
        <p:spPr>
          <a:xfrm>
            <a:off x="871121" y="2898569"/>
            <a:ext cx="3284505" cy="2781541"/>
          </a:xfrm>
          <a:prstGeom prst="rect">
            <a:avLst/>
          </a:prstGeom>
        </p:spPr>
      </p:pic>
      <p:sp>
        <p:nvSpPr>
          <p:cNvPr id="8" name="Rectangle 7">
            <a:extLst>
              <a:ext uri="{FF2B5EF4-FFF2-40B4-BE49-F238E27FC236}">
                <a16:creationId xmlns:a16="http://schemas.microsoft.com/office/drawing/2014/main" id="{8030B01D-58AC-486D-A419-25927972071D}"/>
              </a:ext>
            </a:extLst>
          </p:cNvPr>
          <p:cNvSpPr/>
          <p:nvPr/>
        </p:nvSpPr>
        <p:spPr>
          <a:xfrm>
            <a:off x="5247409" y="4123084"/>
            <a:ext cx="6073470" cy="1543949"/>
          </a:xfrm>
          <a:prstGeom prst="rect">
            <a:avLst/>
          </a:prstGeom>
        </p:spPr>
        <p:txBody>
          <a:bodyPr wrap="square">
            <a:spAutoFit/>
          </a:bodyPr>
          <a:lstStyle/>
          <a:p>
            <a:pPr algn="just" defTabSz="342900">
              <a:lnSpc>
                <a:spcPct val="150000"/>
              </a:lnSpc>
            </a:pPr>
            <a:r>
              <a:rPr lang="vi-VN" sz="2200" b="1">
                <a:solidFill>
                  <a:srgbClr val="FFC000"/>
                </a:solidFill>
                <a:latin typeface="UTM Avo" panose="02040603050506020204" pitchFamily="18" charset="0"/>
                <a:cs typeface="Times New Roman" panose="02020603050405020304" pitchFamily="18" charset="0"/>
              </a:rPr>
              <a:t>Các thao tác cơ bản với chuột</a:t>
            </a:r>
            <a:r>
              <a:rPr lang="en-US" sz="2200">
                <a:latin typeface="UTM Avo" panose="02040603050506020204" pitchFamily="18" charset="0"/>
                <a:cs typeface="Times New Roman" panose="02020603050405020304" pitchFamily="18" charset="0"/>
              </a:rPr>
              <a:t>: Thao tác với chuột chính là thao tác để điều khiển con trỏ chuột trên màn hình. </a:t>
            </a:r>
          </a:p>
        </p:txBody>
      </p:sp>
      <p:pic>
        <p:nvPicPr>
          <p:cNvPr id="9" name="Picture 8">
            <a:extLst>
              <a:ext uri="{FF2B5EF4-FFF2-40B4-BE49-F238E27FC236}">
                <a16:creationId xmlns:a16="http://schemas.microsoft.com/office/drawing/2014/main" id="{C10568C7-3645-44BA-B6C9-4801F96CF0BA}"/>
              </a:ext>
            </a:extLst>
          </p:cNvPr>
          <p:cNvPicPr>
            <a:picLocks noChangeAspect="1"/>
          </p:cNvPicPr>
          <p:nvPr/>
        </p:nvPicPr>
        <p:blipFill>
          <a:blip r:embed="rId4"/>
          <a:stretch>
            <a:fillRect/>
          </a:stretch>
        </p:blipFill>
        <p:spPr>
          <a:xfrm>
            <a:off x="7903532" y="494749"/>
            <a:ext cx="3330229" cy="3444538"/>
          </a:xfrm>
          <a:prstGeom prst="rect">
            <a:avLst/>
          </a:prstGeom>
        </p:spPr>
      </p:pic>
    </p:spTree>
    <p:extLst>
      <p:ext uri="{BB962C8B-B14F-4D97-AF65-F5344CB8AC3E}">
        <p14:creationId xmlns:p14="http://schemas.microsoft.com/office/powerpoint/2010/main" val="256652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3B6414-ED8E-469F-97DF-60788F1AF2D2}"/>
              </a:ext>
            </a:extLst>
          </p:cNvPr>
          <p:cNvSpPr/>
          <p:nvPr/>
        </p:nvSpPr>
        <p:spPr>
          <a:xfrm>
            <a:off x="814274" y="456828"/>
            <a:ext cx="10563451" cy="3232488"/>
          </a:xfrm>
          <a:prstGeom prst="rect">
            <a:avLst/>
          </a:prstGeom>
        </p:spPr>
        <p:txBody>
          <a:bodyPr wrap="square">
            <a:spAutoFit/>
          </a:bodyPr>
          <a:lstStyle/>
          <a:p>
            <a:pPr algn="just" defTabSz="342900">
              <a:lnSpc>
                <a:spcPct val="135000"/>
              </a:lnSpc>
            </a:pPr>
            <a:r>
              <a:rPr lang="en-US" sz="2200">
                <a:latin typeface="UTM Avo" panose="02040603050506020204" pitchFamily="18" charset="0"/>
                <a:cs typeface="Times New Roman" panose="02020603050405020304" pitchFamily="18" charset="0"/>
              </a:rPr>
              <a:t>Các thao tác với chuột gồm có: </a:t>
            </a:r>
          </a:p>
          <a:p>
            <a:pPr algn="just" defTabSz="342900">
              <a:lnSpc>
                <a:spcPct val="135000"/>
              </a:lnSpc>
            </a:pPr>
            <a:r>
              <a:rPr lang="vi-VN"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Di chuyển chuột</a:t>
            </a:r>
            <a:r>
              <a:rPr lang="vi-VN" sz="2200">
                <a:latin typeface="UTM Avo" panose="02040603050506020204" pitchFamily="18" charset="0"/>
                <a:cs typeface="Times New Roman" panose="02020603050405020304" pitchFamily="18" charset="0"/>
              </a:rPr>
              <a:t>: Thay đổi vị trí của chuột đến vị</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trí khác.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Nháy chuột</a:t>
            </a:r>
            <a:r>
              <a:rPr lang="vi-VN" sz="2200">
                <a:latin typeface="UTM Avo" panose="02040603050506020204" pitchFamily="18" charset="0"/>
                <a:cs typeface="Times New Roman" panose="02020603050405020304" pitchFamily="18" charset="0"/>
              </a:rPr>
              <a:t>: Dùng ngón trỏ nhấn nút trái chuột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một lần.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en-US"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Nháy nút phải chuột</a:t>
            </a:r>
            <a:r>
              <a:rPr lang="vi-VN" sz="2200">
                <a:latin typeface="UTM Avo" panose="02040603050506020204" pitchFamily="18" charset="0"/>
                <a:cs typeface="Times New Roman" panose="02020603050405020304" pitchFamily="18" charset="0"/>
              </a:rPr>
              <a:t>: Dùng ngón giữa nhấn nút phải chuột một lần.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en-US"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Nháy đúp chuột</a:t>
            </a:r>
            <a:r>
              <a:rPr lang="vi-VN" sz="2200">
                <a:latin typeface="UTM Avo" panose="02040603050506020204" pitchFamily="18" charset="0"/>
                <a:cs typeface="Times New Roman" panose="02020603050405020304" pitchFamily="18" charset="0"/>
              </a:rPr>
              <a:t>: Dùng ngón trỏ nhấn nút trải chuột nhanh hai lần liên tiếp.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en-US"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Kéo thả chuột</a:t>
            </a:r>
            <a:r>
              <a:rPr lang="vi-VN" sz="2200">
                <a:latin typeface="UTM Avo" panose="02040603050506020204" pitchFamily="18" charset="0"/>
                <a:cs typeface="Times New Roman" panose="02020603050405020304" pitchFamily="18" charset="0"/>
              </a:rPr>
              <a:t>: Nhấn giữ nút trái chuột, di chuyển Con trỏ chuột đến vị trí mới thì thả ngón tay.</a:t>
            </a:r>
          </a:p>
        </p:txBody>
      </p:sp>
      <p:pic>
        <p:nvPicPr>
          <p:cNvPr id="3" name="Picture 2">
            <a:extLst>
              <a:ext uri="{FF2B5EF4-FFF2-40B4-BE49-F238E27FC236}">
                <a16:creationId xmlns:a16="http://schemas.microsoft.com/office/drawing/2014/main" id="{95E08F11-E82C-4853-8D0E-607FA1A378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06782" y="3689316"/>
            <a:ext cx="7919028" cy="2886891"/>
          </a:xfrm>
          <a:prstGeom prst="rect">
            <a:avLst/>
          </a:prstGeom>
        </p:spPr>
      </p:pic>
    </p:spTree>
    <p:extLst>
      <p:ext uri="{BB962C8B-B14F-4D97-AF65-F5344CB8AC3E}">
        <p14:creationId xmlns:p14="http://schemas.microsoft.com/office/powerpoint/2010/main" val="3272416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964E04-A177-41B5-AC78-AD9C7C13F0B3}"/>
              </a:ext>
            </a:extLst>
          </p:cNvPr>
          <p:cNvGrpSpPr/>
          <p:nvPr/>
        </p:nvGrpSpPr>
        <p:grpSpPr>
          <a:xfrm>
            <a:off x="521251" y="524965"/>
            <a:ext cx="10842645" cy="2184012"/>
            <a:chOff x="149795" y="535173"/>
            <a:chExt cx="10842645" cy="2184012"/>
          </a:xfrm>
        </p:grpSpPr>
        <p:grpSp>
          <p:nvGrpSpPr>
            <p:cNvPr id="3" name="Group 2">
              <a:extLst>
                <a:ext uri="{FF2B5EF4-FFF2-40B4-BE49-F238E27FC236}">
                  <a16:creationId xmlns:a16="http://schemas.microsoft.com/office/drawing/2014/main" id="{E746A917-4BC6-4F91-AEF7-6CEB8C017EF4}"/>
                </a:ext>
              </a:extLst>
            </p:cNvPr>
            <p:cNvGrpSpPr/>
            <p:nvPr/>
          </p:nvGrpSpPr>
          <p:grpSpPr>
            <a:xfrm>
              <a:off x="149795" y="535173"/>
              <a:ext cx="10842645" cy="2184012"/>
              <a:chOff x="149795" y="535173"/>
              <a:chExt cx="10842645" cy="2184012"/>
            </a:xfrm>
          </p:grpSpPr>
          <p:grpSp>
            <p:nvGrpSpPr>
              <p:cNvPr id="5" name="Group 4">
                <a:extLst>
                  <a:ext uri="{FF2B5EF4-FFF2-40B4-BE49-F238E27FC236}">
                    <a16:creationId xmlns:a16="http://schemas.microsoft.com/office/drawing/2014/main" id="{9344465C-E08B-4E38-ABB3-1E6E8C0D55F5}"/>
                  </a:ext>
                </a:extLst>
              </p:cNvPr>
              <p:cNvGrpSpPr/>
              <p:nvPr/>
            </p:nvGrpSpPr>
            <p:grpSpPr>
              <a:xfrm>
                <a:off x="552796" y="917810"/>
                <a:ext cx="10439644" cy="1801375"/>
                <a:chOff x="1338208" y="943284"/>
                <a:chExt cx="9391958" cy="2657524"/>
              </a:xfrm>
            </p:grpSpPr>
            <p:sp>
              <p:nvSpPr>
                <p:cNvPr id="7" name="Rectangle: Rounded Corners 6">
                  <a:extLst>
                    <a:ext uri="{FF2B5EF4-FFF2-40B4-BE49-F238E27FC236}">
                      <a16:creationId xmlns:a16="http://schemas.microsoft.com/office/drawing/2014/main" id="{93810ECB-0065-429D-911E-6956ADAAB60C}"/>
                    </a:ext>
                  </a:extLst>
                </p:cNvPr>
                <p:cNvSpPr/>
                <p:nvPr/>
              </p:nvSpPr>
              <p:spPr>
                <a:xfrm>
                  <a:off x="1424711" y="1063553"/>
                  <a:ext cx="9305455" cy="253725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F4E4684-8B4C-40B7-8386-636E86BD9C6A}"/>
                    </a:ext>
                  </a:extLst>
                </p:cNvPr>
                <p:cNvSpPr/>
                <p:nvPr/>
              </p:nvSpPr>
              <p:spPr>
                <a:xfrm>
                  <a:off x="1338208" y="943284"/>
                  <a:ext cx="9305459" cy="253725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A44E1C8E-E653-42EC-9932-5E511CC0C6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173"/>
                <a:ext cx="998307" cy="883997"/>
              </a:xfrm>
              <a:prstGeom prst="rect">
                <a:avLst/>
              </a:prstGeom>
            </p:spPr>
          </p:pic>
        </p:grpSp>
        <p:sp>
          <p:nvSpPr>
            <p:cNvPr id="4" name="Rectangle 3">
              <a:extLst>
                <a:ext uri="{FF2B5EF4-FFF2-40B4-BE49-F238E27FC236}">
                  <a16:creationId xmlns:a16="http://schemas.microsoft.com/office/drawing/2014/main" id="{8797D3D8-4295-4920-8D95-F4ADA3368404}"/>
                </a:ext>
              </a:extLst>
            </p:cNvPr>
            <p:cNvSpPr/>
            <p:nvPr/>
          </p:nvSpPr>
          <p:spPr>
            <a:xfrm>
              <a:off x="1017200" y="999333"/>
              <a:ext cx="9606987" cy="1549911"/>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Chuột máy tính thường có: nút trái, nút phải, nút cuốn.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Các thao tác với chuột gồm: Di chuyển chuột, nháy chuột,</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nháy nút phải chuột, nháy đúp chuột, kéo thả chuột.</a:t>
              </a:r>
            </a:p>
          </p:txBody>
        </p:sp>
      </p:grpSp>
      <p:pic>
        <p:nvPicPr>
          <p:cNvPr id="9" name="Picture 8">
            <a:extLst>
              <a:ext uri="{FF2B5EF4-FFF2-40B4-BE49-F238E27FC236}">
                <a16:creationId xmlns:a16="http://schemas.microsoft.com/office/drawing/2014/main" id="{079E0942-1B8B-4ACA-8DD9-1B2793FB7BB8}"/>
              </a:ext>
            </a:extLst>
          </p:cNvPr>
          <p:cNvPicPr>
            <a:picLocks noChangeAspect="1"/>
          </p:cNvPicPr>
          <p:nvPr/>
        </p:nvPicPr>
        <p:blipFill>
          <a:blip r:embed="rId3"/>
          <a:stretch>
            <a:fillRect/>
          </a:stretch>
        </p:blipFill>
        <p:spPr>
          <a:xfrm>
            <a:off x="587779" y="3010090"/>
            <a:ext cx="897918" cy="883997"/>
          </a:xfrm>
          <a:prstGeom prst="rect">
            <a:avLst/>
          </a:prstGeom>
        </p:spPr>
      </p:pic>
      <p:sp>
        <p:nvSpPr>
          <p:cNvPr id="10" name="Rectangle 9">
            <a:extLst>
              <a:ext uri="{FF2B5EF4-FFF2-40B4-BE49-F238E27FC236}">
                <a16:creationId xmlns:a16="http://schemas.microsoft.com/office/drawing/2014/main" id="{4626B437-B649-4E55-8495-4207A2F5D173}"/>
              </a:ext>
            </a:extLst>
          </p:cNvPr>
          <p:cNvSpPr/>
          <p:nvPr/>
        </p:nvSpPr>
        <p:spPr>
          <a:xfrm>
            <a:off x="1593675" y="3242665"/>
            <a:ext cx="10010546"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Khi điều khiển chuột cũng là điều khiển con trỏ chuột trên màn hình?</a:t>
            </a:r>
          </a:p>
        </p:txBody>
      </p:sp>
      <p:sp>
        <p:nvSpPr>
          <p:cNvPr id="11" name="Rectangle 10">
            <a:extLst>
              <a:ext uri="{FF2B5EF4-FFF2-40B4-BE49-F238E27FC236}">
                <a16:creationId xmlns:a16="http://schemas.microsoft.com/office/drawing/2014/main" id="{5D1CAF55-FDC3-4D62-973B-98AEA338B5DB}"/>
              </a:ext>
            </a:extLst>
          </p:cNvPr>
          <p:cNvSpPr/>
          <p:nvPr/>
        </p:nvSpPr>
        <p:spPr>
          <a:xfrm>
            <a:off x="6227097" y="3775886"/>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Sai</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8791E1B-E6B2-495D-BDFE-84D10775C9BB}"/>
              </a:ext>
            </a:extLst>
          </p:cNvPr>
          <p:cNvSpPr/>
          <p:nvPr/>
        </p:nvSpPr>
        <p:spPr>
          <a:xfrm>
            <a:off x="4022298" y="3775888"/>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Đúng.</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59000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5573</TotalTime>
  <Words>767</Words>
  <Application>Microsoft Office PowerPoint</Application>
  <PresentationFormat>Widescreen</PresentationFormat>
  <Paragraphs>73</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SAL - Nguyen Huu Phuc</cp:lastModifiedBy>
  <cp:revision>190</cp:revision>
  <dcterms:created xsi:type="dcterms:W3CDTF">2021-11-14T08:33:55Z</dcterms:created>
  <dcterms:modified xsi:type="dcterms:W3CDTF">2023-10-08T14:14:19Z</dcterms:modified>
</cp:coreProperties>
</file>