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  <p:sldMasterId id="2147483988" r:id="rId2"/>
  </p:sldMasterIdLst>
  <p:notesMasterIdLst>
    <p:notesMasterId r:id="rId13"/>
  </p:notesMasterIdLst>
  <p:handoutMasterIdLst>
    <p:handoutMasterId r:id="rId14"/>
  </p:handoutMasterIdLst>
  <p:sldIdLst>
    <p:sldId id="298" r:id="rId3"/>
    <p:sldId id="342" r:id="rId4"/>
    <p:sldId id="3288" r:id="rId5"/>
    <p:sldId id="3370" r:id="rId6"/>
    <p:sldId id="3372" r:id="rId7"/>
    <p:sldId id="3373" r:id="rId8"/>
    <p:sldId id="3375" r:id="rId9"/>
    <p:sldId id="3374" r:id="rId10"/>
    <p:sldId id="3371" r:id="rId11"/>
    <p:sldId id="3384" r:id="rId12"/>
  </p:sldIdLst>
  <p:sldSz cx="9147175" cy="5145088"/>
  <p:notesSz cx="6858000" cy="9144000"/>
  <p:custDataLst>
    <p:tags r:id="rId1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999" indent="-1298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256" indent="-261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514" indent="-394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771" indent="-5261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803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96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612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285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1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9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  <p15:guide id="9" orient="horz" pos="233" userDrawn="1">
          <p15:clr>
            <a:srgbClr val="A4A3A4"/>
          </p15:clr>
        </p15:guide>
        <p15:guide id="10" orient="horz" pos="2976" userDrawn="1">
          <p15:clr>
            <a:srgbClr val="A4A3A4"/>
          </p15:clr>
        </p15:guide>
        <p15:guide id="11" pos="2882" userDrawn="1">
          <p15:clr>
            <a:srgbClr val="A4A3A4"/>
          </p15:clr>
        </p15:guide>
        <p15:guide id="12" pos="5398" userDrawn="1">
          <p15:clr>
            <a:srgbClr val="A4A3A4"/>
          </p15:clr>
        </p15:guide>
        <p15:guide id="13" pos="267" userDrawn="1">
          <p15:clr>
            <a:srgbClr val="A4A3A4"/>
          </p15:clr>
        </p15:guide>
        <p15:guide id="14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233"/>
    <a:srgbClr val="9F7B63"/>
    <a:srgbClr val="F48E77"/>
    <a:srgbClr val="A1BD70"/>
    <a:srgbClr val="889EB6"/>
    <a:srgbClr val="004236"/>
    <a:srgbClr val="169274"/>
    <a:srgbClr val="60AEA9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5317" autoAdjust="0"/>
  </p:normalViewPr>
  <p:slideViewPr>
    <p:cSldViewPr>
      <p:cViewPr varScale="1">
        <p:scale>
          <a:sx n="79" d="100"/>
          <a:sy n="79" d="100"/>
        </p:scale>
        <p:origin x="724" y="60"/>
      </p:cViewPr>
      <p:guideLst>
        <p:guide orient="horz" pos="328"/>
        <p:guide pos="4051"/>
        <p:guide orient="horz" pos="4183"/>
        <p:guide pos="7589"/>
        <p:guide pos="376"/>
        <p:guide pos="1350"/>
        <p:guide orient="horz" pos="233"/>
        <p:guide orient="horz" pos="2976"/>
        <p:guide pos="2882"/>
        <p:guide pos="5398"/>
        <p:guide pos="267"/>
        <p:guide pos="96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>
                <a:ea typeface="微软雅黑" panose="020B0503020204020204" pitchFamily="34" charset="-122"/>
              </a:rPr>
              <a:pPr/>
              <a:t>2023/6/3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>
                <a:ea typeface="微软雅黑" panose="020B0503020204020204" pitchFamily="34" charset="-122"/>
              </a:rPr>
              <a:pPr/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 smtClean="0"/>
              <a:pPr>
                <a:defRPr/>
              </a:pPr>
              <a:t>2023/6/3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18F03C3-53C1-4F10-8DAF-D1F318E96C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3240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64919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97435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29951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1625443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53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62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708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53001BAB-6036-4057-86A5-D1BDAAE571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D6B5A48A-4365-48A1-BBCB-054C8CA944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D2BCEA47-E2BC-4C3D-BEB2-A994D9E02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8DAFDF-8092-4ABE-93E9-B5EA23B2C642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9054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981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31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98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7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80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996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36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7"/>
          <p:cNvSpPr txBox="1"/>
          <p:nvPr userDrawn="1"/>
        </p:nvSpPr>
        <p:spPr>
          <a:xfrm>
            <a:off x="324378" y="196281"/>
            <a:ext cx="2503510" cy="374375"/>
          </a:xfrm>
          <a:prstGeom prst="rect">
            <a:avLst/>
          </a:prstGeom>
          <a:noFill/>
        </p:spPr>
        <p:txBody>
          <a:bodyPr wrap="none" lIns="96451" tIns="48225" rIns="96451" bIns="48225" rtlCol="0">
            <a:spAutoFit/>
          </a:bodyPr>
          <a:lstStyle/>
          <a:p>
            <a:pPr defTabSz="964471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  <p:sp>
        <p:nvSpPr>
          <p:cNvPr id="8" name="文本框 38"/>
          <p:cNvSpPr txBox="1"/>
          <p:nvPr userDrawn="1"/>
        </p:nvSpPr>
        <p:spPr>
          <a:xfrm>
            <a:off x="324378" y="489012"/>
            <a:ext cx="1939861" cy="282042"/>
          </a:xfrm>
          <a:prstGeom prst="rect">
            <a:avLst/>
          </a:prstGeom>
          <a:noFill/>
        </p:spPr>
        <p:txBody>
          <a:bodyPr wrap="none" lIns="96451" tIns="48225" rIns="96451" bIns="48225" rtlCol="0">
            <a:spAutoFit/>
          </a:bodyPr>
          <a:lstStyle/>
          <a:p>
            <a:pPr defTabSz="964471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381876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628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47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2051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95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0859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0792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235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0735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186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052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265205" y="268289"/>
            <a:ext cx="856802" cy="284697"/>
          </a:xfrm>
          <a:prstGeom prst="rect">
            <a:avLst/>
          </a:prstGeom>
          <a:noFill/>
        </p:spPr>
        <p:txBody>
          <a:bodyPr wrap="none" lIns="68596" tIns="34298" rIns="68596" bIns="34298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教学分析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196281"/>
            <a:ext cx="160394" cy="41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6" tIns="34298" rIns="68596" bIns="34298" anchor="ctr"/>
          <a:lstStyle/>
          <a:p>
            <a:pPr algn="ctr" defTabSz="685932">
              <a:defRPr/>
            </a:pPr>
            <a:endParaRPr lang="zh-CN" altLang="en-US" sz="1400" dirty="0">
              <a:solidFill>
                <a:srgbClr val="E7E6E6">
                  <a:lumMod val="50000"/>
                </a:srgb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14CA35A9-0357-460E-962B-B94A809590FE}"/>
              </a:ext>
            </a:extLst>
          </p:cNvPr>
          <p:cNvSpPr txBox="1"/>
          <p:nvPr userDrawn="1"/>
        </p:nvSpPr>
        <p:spPr>
          <a:xfrm>
            <a:off x="265205" y="268289"/>
            <a:ext cx="856802" cy="284697"/>
          </a:xfrm>
          <a:prstGeom prst="rect">
            <a:avLst/>
          </a:prstGeom>
          <a:noFill/>
        </p:spPr>
        <p:txBody>
          <a:bodyPr wrap="none" lIns="68596" tIns="34298" rIns="68596" bIns="34298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教学方案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F2D2CD-475B-47A4-8A4D-FDF7CA7E314F}"/>
              </a:ext>
            </a:extLst>
          </p:cNvPr>
          <p:cNvSpPr/>
          <p:nvPr userDrawn="1"/>
        </p:nvSpPr>
        <p:spPr>
          <a:xfrm>
            <a:off x="0" y="196281"/>
            <a:ext cx="160394" cy="41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6" tIns="34298" rIns="68596" bIns="34298" anchor="ctr"/>
          <a:lstStyle/>
          <a:p>
            <a:pPr algn="ctr" defTabSz="685932">
              <a:defRPr/>
            </a:pPr>
            <a:endParaRPr lang="zh-CN" altLang="en-US" sz="1400" dirty="0">
              <a:solidFill>
                <a:srgbClr val="E7E6E6">
                  <a:lumMod val="50000"/>
                </a:srgb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02BCFBA8-9716-4E10-BDF2-87AEDF74943F}"/>
              </a:ext>
            </a:extLst>
          </p:cNvPr>
          <p:cNvSpPr txBox="1"/>
          <p:nvPr userDrawn="1"/>
        </p:nvSpPr>
        <p:spPr>
          <a:xfrm>
            <a:off x="265205" y="268289"/>
            <a:ext cx="856802" cy="284697"/>
          </a:xfrm>
          <a:prstGeom prst="rect">
            <a:avLst/>
          </a:prstGeom>
          <a:noFill/>
        </p:spPr>
        <p:txBody>
          <a:bodyPr wrap="none" lIns="68596" tIns="34298" rIns="68596" bIns="34298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教学内容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93E172D-6C2F-475F-9943-F4183A18BB63}"/>
              </a:ext>
            </a:extLst>
          </p:cNvPr>
          <p:cNvSpPr/>
          <p:nvPr userDrawn="1"/>
        </p:nvSpPr>
        <p:spPr>
          <a:xfrm>
            <a:off x="0" y="196281"/>
            <a:ext cx="160394" cy="41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6" tIns="34298" rIns="68596" bIns="34298" anchor="ctr"/>
          <a:lstStyle/>
          <a:p>
            <a:pPr algn="ctr" defTabSz="685932">
              <a:defRPr/>
            </a:pPr>
            <a:endParaRPr lang="zh-CN" altLang="en-US" sz="1400" dirty="0">
              <a:solidFill>
                <a:srgbClr val="E7E6E6">
                  <a:lumMod val="50000"/>
                </a:srgb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6B8A79D5-CB76-4491-BFBB-AF33ECD615CC}"/>
              </a:ext>
            </a:extLst>
          </p:cNvPr>
          <p:cNvSpPr txBox="1"/>
          <p:nvPr userDrawn="1"/>
        </p:nvSpPr>
        <p:spPr>
          <a:xfrm>
            <a:off x="265205" y="268289"/>
            <a:ext cx="856802" cy="284697"/>
          </a:xfrm>
          <a:prstGeom prst="rect">
            <a:avLst/>
          </a:prstGeom>
          <a:noFill/>
        </p:spPr>
        <p:txBody>
          <a:bodyPr wrap="none" lIns="68596" tIns="34298" rIns="68596" bIns="34298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教学总结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67ABB9-FED6-48E2-80F9-01ECB01363B9}"/>
              </a:ext>
            </a:extLst>
          </p:cNvPr>
          <p:cNvSpPr/>
          <p:nvPr userDrawn="1"/>
        </p:nvSpPr>
        <p:spPr>
          <a:xfrm>
            <a:off x="0" y="196281"/>
            <a:ext cx="160394" cy="41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6" tIns="34298" rIns="68596" bIns="34298" anchor="ctr"/>
          <a:lstStyle/>
          <a:p>
            <a:pPr algn="ctr" defTabSz="685932">
              <a:defRPr/>
            </a:pPr>
            <a:endParaRPr lang="zh-CN" altLang="en-US" sz="1400" dirty="0">
              <a:solidFill>
                <a:srgbClr val="E7E6E6">
                  <a:lumMod val="50000"/>
                </a:srgb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061" y="205684"/>
            <a:ext cx="8233055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061" y="1200824"/>
            <a:ext cx="8233055" cy="3395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2023/6/3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28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2023/6/3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" y="0"/>
            <a:ext cx="9146674" cy="5145088"/>
          </a:xfrm>
          <a:prstGeom prst="rect">
            <a:avLst/>
          </a:prstGeom>
        </p:spPr>
      </p:pic>
      <p:grpSp>
        <p:nvGrpSpPr>
          <p:cNvPr id="2" name="组合 3"/>
          <p:cNvGrpSpPr/>
          <p:nvPr userDrawn="1"/>
        </p:nvGrpSpPr>
        <p:grpSpPr bwMode="auto">
          <a:xfrm flipH="1">
            <a:off x="-1" y="248095"/>
            <a:ext cx="1797790" cy="507363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4" dirty="0"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4" dirty="0"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-1" y="370411"/>
            <a:ext cx="17967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06565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9011" y="274421"/>
            <a:ext cx="7889156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011" y="1369841"/>
            <a:ext cx="7889156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9011" y="4769032"/>
            <a:ext cx="2057550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862" y="4769032"/>
            <a:ext cx="3087454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60617" y="4769032"/>
            <a:ext cx="2057550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27EDA35-D5F8-480F-B464-69C6BD2172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" y="0"/>
            <a:ext cx="914028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83" r:id="rId2"/>
    <p:sldLayoutId id="2147483984" r:id="rId3"/>
    <p:sldLayoutId id="2147483985" r:id="rId4"/>
    <p:sldLayoutId id="2147483986" r:id="rId5"/>
    <p:sldLayoutId id="2147483980" r:id="rId6"/>
    <p:sldLayoutId id="2147483981" r:id="rId7"/>
    <p:sldLayoutId id="2147483982" r:id="rId8"/>
    <p:sldLayoutId id="2147483987" r:id="rId9"/>
  </p:sldLayoutIdLst>
  <p:transition spd="med" advClick="0" advTm="0">
    <p:push dir="r"/>
  </p:transition>
  <p:txStyles>
    <p:titleStyle>
      <a:lvl1pPr algn="l" defTabSz="650451" rtl="0" eaLnBrk="1" latinLnBrk="0" hangingPunct="1">
        <a:lnSpc>
          <a:spcPct val="90000"/>
        </a:lnSpc>
        <a:spcBef>
          <a:spcPct val="0"/>
        </a:spcBef>
        <a:buNone/>
        <a:defRPr sz="3101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162613" indent="-162613" algn="l" defTabSz="65045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487839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813065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138290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1463516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1788742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967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9193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4418" indent="-162613" algn="l" defTabSz="65045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226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451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677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903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6128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1354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579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805" algn="l" defTabSz="6504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2023/6/3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AE116F13-5302-4EED-AB67-F0B5F8EB4D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" y="0"/>
            <a:ext cx="914028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0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 spd="med">
    <p:push dir="r"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.xml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hyperlink" Target="https://vndoc.com/phan-mem-choi-co-vua-cho-hoc-sinh-tieu-hoc-190399" TargetMode="Externa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p3"/><Relationship Id="rId7" Type="http://schemas.openxmlformats.org/officeDocument/2006/relationships/image" Target="../media/image8.png"/><Relationship Id="rId2" Type="http://schemas.microsoft.com/office/2007/relationships/media" Target="../media/media5.mp3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video" Target="../media/media6.mp4"/><Relationship Id="rId7" Type="http://schemas.openxmlformats.org/officeDocument/2006/relationships/audio" Target="../media/media8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6.mp4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microsoft.com/office/2007/relationships/media" Target="../media/media8.mp3"/><Relationship Id="rId11" Type="http://schemas.openxmlformats.org/officeDocument/2006/relationships/image" Target="../media/image8.png"/><Relationship Id="rId5" Type="http://schemas.openxmlformats.org/officeDocument/2006/relationships/audio" Target="../media/media7.mp3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19" Type="http://schemas.openxmlformats.org/officeDocument/2006/relationships/image" Target="../media/image6.png"/><Relationship Id="rId4" Type="http://schemas.microsoft.com/office/2007/relationships/media" Target="../media/media7.mp3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9.mp3"/><Relationship Id="rId7" Type="http://schemas.openxmlformats.org/officeDocument/2006/relationships/image" Target="../media/image16.png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2.png"/><Relationship Id="rId3" Type="http://schemas.openxmlformats.org/officeDocument/2006/relationships/video" Target="../media/media10.mp4"/><Relationship Id="rId7" Type="http://schemas.openxmlformats.org/officeDocument/2006/relationships/audio" Target="../media/media12.mp3"/><Relationship Id="rId12" Type="http://schemas.openxmlformats.org/officeDocument/2006/relationships/image" Target="../media/image10.png"/><Relationship Id="rId2" Type="http://schemas.microsoft.com/office/2007/relationships/media" Target="../media/media10.mp4"/><Relationship Id="rId1" Type="http://schemas.openxmlformats.org/officeDocument/2006/relationships/tags" Target="../tags/tag8.xml"/><Relationship Id="rId6" Type="http://schemas.microsoft.com/office/2007/relationships/media" Target="../media/media12.mp3"/><Relationship Id="rId11" Type="http://schemas.openxmlformats.org/officeDocument/2006/relationships/image" Target="../media/image9.png"/><Relationship Id="rId5" Type="http://schemas.openxmlformats.org/officeDocument/2006/relationships/audio" Target="../media/media11.mp3"/><Relationship Id="rId15" Type="http://schemas.openxmlformats.org/officeDocument/2006/relationships/image" Target="../media/image6.png"/><Relationship Id="rId10" Type="http://schemas.openxmlformats.org/officeDocument/2006/relationships/image" Target="../media/image7.jpg"/><Relationship Id="rId4" Type="http://schemas.microsoft.com/office/2007/relationships/media" Target="../media/media11.mp3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1.png"/><Relationship Id="rId3" Type="http://schemas.openxmlformats.org/officeDocument/2006/relationships/video" Target="../media/media10.mp4"/><Relationship Id="rId7" Type="http://schemas.openxmlformats.org/officeDocument/2006/relationships/audio" Target="../media/media14.mp3"/><Relationship Id="rId12" Type="http://schemas.openxmlformats.org/officeDocument/2006/relationships/image" Target="../media/image13.png"/><Relationship Id="rId2" Type="http://schemas.microsoft.com/office/2007/relationships/media" Target="../media/media10.mp4"/><Relationship Id="rId1" Type="http://schemas.openxmlformats.org/officeDocument/2006/relationships/tags" Target="../tags/tag9.xml"/><Relationship Id="rId6" Type="http://schemas.microsoft.com/office/2007/relationships/media" Target="../media/media14.mp3"/><Relationship Id="rId11" Type="http://schemas.openxmlformats.org/officeDocument/2006/relationships/image" Target="../media/image6.png"/><Relationship Id="rId5" Type="http://schemas.openxmlformats.org/officeDocument/2006/relationships/audio" Target="../media/media13.mp3"/><Relationship Id="rId10" Type="http://schemas.openxmlformats.org/officeDocument/2006/relationships/image" Target="../media/image18.png"/><Relationship Id="rId4" Type="http://schemas.microsoft.com/office/2007/relationships/media" Target="../media/media13.mp3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8.mp3"/><Relationship Id="rId13" Type="http://schemas.openxmlformats.org/officeDocument/2006/relationships/image" Target="../media/image19.png"/><Relationship Id="rId3" Type="http://schemas.openxmlformats.org/officeDocument/2006/relationships/video" Target="../media/media15.mp4"/><Relationship Id="rId7" Type="http://schemas.openxmlformats.org/officeDocument/2006/relationships/audio" Target="../media/media17.mp3"/><Relationship Id="rId12" Type="http://schemas.openxmlformats.org/officeDocument/2006/relationships/image" Target="../media/image7.jpg"/><Relationship Id="rId2" Type="http://schemas.microsoft.com/office/2007/relationships/media" Target="../media/media15.mp4"/><Relationship Id="rId1" Type="http://schemas.openxmlformats.org/officeDocument/2006/relationships/tags" Target="../tags/tag10.xml"/><Relationship Id="rId6" Type="http://schemas.microsoft.com/office/2007/relationships/media" Target="../media/media17.mp3"/><Relationship Id="rId11" Type="http://schemas.openxmlformats.org/officeDocument/2006/relationships/notesSlide" Target="../notesSlides/notesSlide9.xml"/><Relationship Id="rId5" Type="http://schemas.openxmlformats.org/officeDocument/2006/relationships/audio" Target="../media/media16.mp3"/><Relationship Id="rId10" Type="http://schemas.openxmlformats.org/officeDocument/2006/relationships/slideLayout" Target="../slideLayouts/slideLayout16.xml"/><Relationship Id="rId4" Type="http://schemas.microsoft.com/office/2007/relationships/media" Target="../media/media16.mp3"/><Relationship Id="rId9" Type="http://schemas.openxmlformats.org/officeDocument/2006/relationships/audio" Target="../media/media18.mp3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A825DD7C-8EB4-4032-B0D2-32C956E1C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0"/>
            <a:ext cx="6860117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 descr="bar01">
            <a:extLst>
              <a:ext uri="{FF2B5EF4-FFF2-40B4-BE49-F238E27FC236}">
                <a16:creationId xmlns:a16="http://schemas.microsoft.com/office/drawing/2014/main" id="{28B2113D-0E35-411D-8A00-07631845E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00" y="4459076"/>
            <a:ext cx="2795260" cy="38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1">
            <a:extLst>
              <a:ext uri="{FF2B5EF4-FFF2-40B4-BE49-F238E27FC236}">
                <a16:creationId xmlns:a16="http://schemas.microsoft.com/office/drawing/2014/main" id="{172E2B40-AEAD-4666-8E09-0FC1EE58DD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4295" y="-54424"/>
            <a:ext cx="1600694" cy="8003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1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1. KHỞI ĐỘNG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C9C0EA-D2DD-489C-B920-1FFA5E57C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295" y="791923"/>
            <a:ext cx="6402776" cy="5692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khởi động end">
            <a:hlinkClick r:id="" action="ppaction://media"/>
            <a:extLst>
              <a:ext uri="{FF2B5EF4-FFF2-40B4-BE49-F238E27FC236}">
                <a16:creationId xmlns:a16="http://schemas.microsoft.com/office/drawing/2014/main" id="{22945F9A-561D-4588-A758-F2408BDA81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" y="745924"/>
            <a:ext cx="9146822" cy="4399165"/>
          </a:xfrm>
          <a:prstGeom prst="rect">
            <a:avLst/>
          </a:prstGeom>
        </p:spPr>
      </p:pic>
      <p:pic>
        <p:nvPicPr>
          <p:cNvPr id="3" name="2 Thầy-xin-chào-tất-cả-các-con-h1638952229">
            <a:hlinkClick r:id="" action="ppaction://media"/>
            <a:extLst>
              <a:ext uri="{FF2B5EF4-FFF2-40B4-BE49-F238E27FC236}">
                <a16:creationId xmlns:a16="http://schemas.microsoft.com/office/drawing/2014/main" id="{09CB52EC-0250-4ABB-AD71-28A3B9F683B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724672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AEA29D-6329-614B-B53C-0EDC644DB82F}"/>
              </a:ext>
            </a:extLst>
          </p:cNvPr>
          <p:cNvSpPr txBox="1"/>
          <p:nvPr/>
        </p:nvSpPr>
        <p:spPr>
          <a:xfrm>
            <a:off x="2279931" y="2229872"/>
            <a:ext cx="459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4- Tuần 34-Bài 6: </a:t>
            </a:r>
            <a:r>
              <a:rPr lang="en-US" dirty="0" err="1"/>
              <a:t>Luyện</a:t>
            </a:r>
            <a:r>
              <a:rPr lang="en-US" dirty="0"/>
              <a:t> tập - </a:t>
            </a:r>
            <a:r>
              <a:rPr lang="en-US" dirty="0" err="1"/>
              <a:t>Trịnh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Thanh Dung</a:t>
            </a:r>
          </a:p>
        </p:txBody>
      </p:sp>
    </p:spTree>
    <p:custDataLst>
      <p:tags r:id="rId1"/>
    </p:custDataLst>
  </p:cSld>
  <p:clrMapOvr>
    <a:masterClrMapping/>
  </p:clrMapOvr>
  <p:transition spd="slow" advTm="24274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8" objId="3"/>
        <p14:playEvt time="16084" objId="2"/>
        <p14:triggerEvt type="onClick" time="16084" objId="2"/>
        <p14:pauseEvt time="17511" objId="2"/>
        <p14:triggerEvt type="onClick" time="17511" objId="2"/>
        <p14:stopEvt time="18266" objId="3"/>
        <p14:resumeEvt time="18647" objId="2"/>
        <p14:triggerEvt type="onClick" time="18647" objId="2"/>
        <p14:pauseEvt time="19544" objId="2"/>
        <p14:triggerEvt type="onClick" time="19544" objId="2"/>
        <p14:resumeEvt time="20517" objId="2"/>
        <p14:triggerEvt type="onClick" time="20517" objId="2"/>
        <p14:stopEvt time="237311" objId="2"/>
        <p14:playEvt time="237314" objId="2"/>
        <p14:playEvt time="241331" objId="3"/>
        <p14:stopEvt time="242746" objId="2"/>
        <p14:stopEvt time="24274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C0C0C-71C4-4681-B624-5BB4E89256E8}"/>
              </a:ext>
            </a:extLst>
          </p:cNvPr>
          <p:cNvSpPr/>
          <p:nvPr/>
        </p:nvSpPr>
        <p:spPr>
          <a:xfrm>
            <a:off x="181099" y="196280"/>
            <a:ext cx="896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 CHESS3D (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 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DA5DA-27F5-4A7D-8063-F07B8ACC83A3}"/>
              </a:ext>
            </a:extLst>
          </p:cNvPr>
          <p:cNvSpPr/>
          <p:nvPr/>
        </p:nvSpPr>
        <p:spPr>
          <a:xfrm>
            <a:off x="397123" y="719500"/>
            <a:ext cx="85689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</a:t>
            </a:r>
            <a:r>
              <a:rPr lang="vi-V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ơ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nhận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diện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quân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cờ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</a:t>
            </a:r>
            <a:r>
              <a:rPr lang="vi-VN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ư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ờng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dùng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trên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cờ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1B187-D084-40CC-848D-53A8A78CD5D4}"/>
              </a:ext>
            </a:extLst>
          </p:cNvPr>
          <p:cNvSpPr txBox="1"/>
          <p:nvPr/>
        </p:nvSpPr>
        <p:spPr>
          <a:xfrm>
            <a:off x="469131" y="134840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/>
              <a:t>: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video.</a:t>
            </a:r>
          </a:p>
        </p:txBody>
      </p:sp>
    </p:spTree>
    <p:extLst>
      <p:ext uri="{BB962C8B-B14F-4D97-AF65-F5344CB8AC3E}">
        <p14:creationId xmlns:p14="http://schemas.microsoft.com/office/powerpoint/2010/main" val="12684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02700-017E-4DBE-972B-4EC853A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</a:t>
            </a:r>
            <a:r>
              <a:rPr lang="en-US" b="1" dirty="0" err="1"/>
              <a:t>Chuẩn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123D4-3316-43E1-AE3E-5FB1EC26A0E6}"/>
              </a:ext>
            </a:extLst>
          </p:cNvPr>
          <p:cNvSpPr/>
          <p:nvPr/>
        </p:nvSpPr>
        <p:spPr>
          <a:xfrm>
            <a:off x="469131" y="1708448"/>
            <a:ext cx="2253492" cy="216090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1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Sách</a:t>
            </a:r>
            <a:r>
              <a:rPr lang="en-US" sz="21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101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giáo</a:t>
            </a:r>
            <a:r>
              <a:rPr lang="en-US" sz="21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khoa h</a:t>
            </a:r>
            <a:r>
              <a:rPr lang="vi-VN" sz="21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ư</a:t>
            </a:r>
            <a:r>
              <a:rPr lang="en-US" sz="2101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ớng</a:t>
            </a:r>
            <a:r>
              <a:rPr lang="en-US" sz="21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101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dẫn</a:t>
            </a:r>
            <a:r>
              <a:rPr lang="en-US" sz="21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tin </a:t>
            </a:r>
            <a:r>
              <a:rPr lang="en-US" sz="2101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học</a:t>
            </a:r>
            <a:r>
              <a:rPr lang="en-US" sz="21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101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lớp</a:t>
            </a:r>
            <a:r>
              <a:rPr lang="en-US" sz="21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E81073-ED13-41B3-9748-92659C6FA03D}"/>
              </a:ext>
            </a:extLst>
          </p:cNvPr>
          <p:cNvSpPr/>
          <p:nvPr/>
        </p:nvSpPr>
        <p:spPr>
          <a:xfrm>
            <a:off x="3421459" y="1667112"/>
            <a:ext cx="2253493" cy="2160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Vở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tin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</a:t>
            </a:r>
          </a:p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Bút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</a:t>
            </a:r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ớc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kẻ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42DE6E-B669-4941-9838-B74D7EF640CE}"/>
              </a:ext>
            </a:extLst>
          </p:cNvPr>
          <p:cNvSpPr/>
          <p:nvPr/>
        </p:nvSpPr>
        <p:spPr>
          <a:xfrm>
            <a:off x="6258075" y="1708448"/>
            <a:ext cx="2393849" cy="21766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tính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đã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cài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đặt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phần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mềm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Real Chess 3D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cờ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vua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(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nếu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401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có</a:t>
            </a:r>
            <a:r>
              <a:rPr lang="en-US" sz="2401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F8523-79AC-4DC5-8F8D-8DE483CB568A}"/>
              </a:ext>
            </a:extLst>
          </p:cNvPr>
          <p:cNvSpPr/>
          <p:nvPr/>
        </p:nvSpPr>
        <p:spPr>
          <a:xfrm>
            <a:off x="469131" y="4084712"/>
            <a:ext cx="835292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Link h</a:t>
            </a:r>
            <a:r>
              <a:rPr lang="vi-VN" sz="2400" dirty="0"/>
              <a:t>ư</a:t>
            </a:r>
            <a:r>
              <a:rPr lang="en-US" sz="2400" dirty="0" err="1"/>
              <a:t>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tải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cài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mềm</a:t>
            </a:r>
            <a:r>
              <a:rPr lang="en-US" sz="2400" dirty="0"/>
              <a:t> </a:t>
            </a:r>
            <a:r>
              <a:rPr lang="en-US" sz="2400" dirty="0" err="1"/>
              <a:t>ch</a:t>
            </a:r>
            <a:r>
              <a:rPr lang="vi-VN" sz="2400" dirty="0"/>
              <a:t>ơ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realChess3D https://www.youtube.com/watch?v=bnzQxzYHNAw</a:t>
            </a:r>
          </a:p>
        </p:txBody>
      </p:sp>
      <p:pic>
        <p:nvPicPr>
          <p:cNvPr id="6" name="3 Để-tiết-học-thật-tốt-thì-các-c1638952128">
            <a:hlinkClick r:id="" action="ppaction://media"/>
            <a:extLst>
              <a:ext uri="{FF2B5EF4-FFF2-40B4-BE49-F238E27FC236}">
                <a16:creationId xmlns:a16="http://schemas.microsoft.com/office/drawing/2014/main" id="{48C54DA9-413E-4522-92F7-1860A9FA0F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8044" y="455276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773707"/>
      </p:ext>
    </p:extLst>
  </p:cSld>
  <p:clrMapOvr>
    <a:masterClrMapping/>
  </p:clrMapOvr>
  <p:transition spd="med" advTm="2023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0" objId="6"/>
        <p14:stopEvt time="18880" objId="6"/>
        <p14:playEvt time="20068" objId="6"/>
        <p14:stopEvt time="2023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25EA25-F33C-4318-BFED-B3F689FC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-447"/>
            <a:ext cx="9140286" cy="51459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90393" y="2356949"/>
            <a:ext cx="4387249" cy="584810"/>
          </a:xfrm>
          <a:prstGeom prst="rect">
            <a:avLst/>
          </a:prstGeom>
          <a:noFill/>
        </p:spPr>
        <p:txBody>
          <a:bodyPr wrap="square" lIns="91474" tIns="45737" rIns="91474" bIns="45737" rtlCol="0">
            <a:spAutoFit/>
          </a:bodyPr>
          <a:lstStyle/>
          <a:p>
            <a:r>
              <a:rPr lang="en-US" altLang="zh-CN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MỤC TIÊU BÀI HỌC</a:t>
            </a:r>
            <a:endParaRPr lang="zh-CN" altLang="en-U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5115" y="1430825"/>
            <a:ext cx="8890622" cy="523254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REALCHESS3D 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48AB8C1-3A86-40B0-AFB9-60BCA69A122F}"/>
              </a:ext>
            </a:extLst>
          </p:cNvPr>
          <p:cNvSpPr/>
          <p:nvPr/>
        </p:nvSpPr>
        <p:spPr>
          <a:xfrm>
            <a:off x="-175496" y="749992"/>
            <a:ext cx="9322671" cy="707920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HỌC VÀ CHƠI CÙNG MÁY TÍNH</a:t>
            </a:r>
            <a:endParaRPr lang="zh-CN" alt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599728D-24B5-4FA0-8D0B-6D961CE162D1}"/>
              </a:ext>
            </a:extLst>
          </p:cNvPr>
          <p:cNvCxnSpPr/>
          <p:nvPr/>
        </p:nvCxnSpPr>
        <p:spPr>
          <a:xfrm>
            <a:off x="659408" y="2911560"/>
            <a:ext cx="414200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3">
            <a:extLst>
              <a:ext uri="{FF2B5EF4-FFF2-40B4-BE49-F238E27FC236}">
                <a16:creationId xmlns:a16="http://schemas.microsoft.com/office/drawing/2014/main" id="{AB1F61E1-408D-4142-9C0F-126EAD3B89E8}"/>
              </a:ext>
            </a:extLst>
          </p:cNvPr>
          <p:cNvSpPr txBox="1"/>
          <p:nvPr/>
        </p:nvSpPr>
        <p:spPr>
          <a:xfrm>
            <a:off x="469131" y="323176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Rèn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luyện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sự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tập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trung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kĩ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năng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logic</a:t>
            </a:r>
            <a:endParaRPr lang="zh-CN" alt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2" name="4 Nào-chúng-ta-hãy-cùng-bước-vào1638977809">
            <a:hlinkClick r:id="" action="ppaction://media"/>
            <a:extLst>
              <a:ext uri="{FF2B5EF4-FFF2-40B4-BE49-F238E27FC236}">
                <a16:creationId xmlns:a16="http://schemas.microsoft.com/office/drawing/2014/main" id="{DF105974-82F1-4521-BDBC-8C673E10C8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0300" y="4838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6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6074">
        <p:randomBar dir="vert"/>
      </p:transition>
    </mc:Choice>
    <mc:Fallback xmlns="">
      <p:transition spd="slow" advTm="26074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8" grpId="0"/>
    </p:bldLst>
  </p:timing>
  <p:extLst>
    <p:ext uri="{E180D4A7-C9FB-4DFB-919C-405C955672EB}">
      <p14:showEvtLst xmlns:p14="http://schemas.microsoft.com/office/powerpoint/2010/main">
        <p14:playEvt time="3728" objId="2"/>
        <p14:stopEvt time="2506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25EA25-F33C-4318-BFED-B3F689FC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" y="-42910"/>
            <a:ext cx="9140286" cy="51459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3187" y="587314"/>
            <a:ext cx="5958751" cy="523254"/>
          </a:xfrm>
          <a:prstGeom prst="rect">
            <a:avLst/>
          </a:prstGeom>
          <a:noFill/>
        </p:spPr>
        <p:txBody>
          <a:bodyPr wrap="none" lIns="91474" tIns="45737" rIns="91474" bIns="45737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1.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GIỚI THIỆU PHẦN MỀM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ama Nueva" panose="02000603000000000000" pitchFamily="2" charset="-5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7114" y="4184"/>
            <a:ext cx="8890622" cy="523254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 CHESS3D (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33">
            <a:extLst>
              <a:ext uri="{FF2B5EF4-FFF2-40B4-BE49-F238E27FC236}">
                <a16:creationId xmlns:a16="http://schemas.microsoft.com/office/drawing/2014/main" id="{AB1F61E1-408D-4142-9C0F-126EAD3B89E8}"/>
              </a:ext>
            </a:extLst>
          </p:cNvPr>
          <p:cNvSpPr txBox="1"/>
          <p:nvPr/>
        </p:nvSpPr>
        <p:spPr>
          <a:xfrm>
            <a:off x="142450" y="1110568"/>
            <a:ext cx="64473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	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Cờ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vua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là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môn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thể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thao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tuệ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dành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hai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.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Trò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này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diễn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trên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bảng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vuông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goi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là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bàn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cờ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gồm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8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hàng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(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1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đến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8)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8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cột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(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a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đến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h),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ra 64 ô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vuông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đậm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nhạt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xen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kẽ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nhau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.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Mỗi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sẽ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bắt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đầu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ván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cờ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16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quần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cơ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(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đen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hoặc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trắng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).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Mỗi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bên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lần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lượt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quân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sau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khi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đối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phương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xong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nước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. </a:t>
            </a:r>
            <a:endParaRPr lang="zh-CN" altLang="en-U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B3D12-4DC4-4E8B-9005-CC7FFDF9F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19" y="1920532"/>
            <a:ext cx="2465618" cy="2781278"/>
          </a:xfrm>
          <a:prstGeom prst="rect">
            <a:avLst/>
          </a:prstGeom>
        </p:spPr>
      </p:pic>
      <p:pic>
        <p:nvPicPr>
          <p:cNvPr id="4" name="5 Và-bây-giờ-các-con-cùng-thầy-đ1638977964">
            <a:hlinkClick r:id="" action="ppaction://media"/>
            <a:extLst>
              <a:ext uri="{FF2B5EF4-FFF2-40B4-BE49-F238E27FC236}">
                <a16:creationId xmlns:a16="http://schemas.microsoft.com/office/drawing/2014/main" id="{E5D78B07-6DEF-454C-8C84-E3D9F1EA28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0775" y="470953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9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6806">
        <p:randomBar dir="vert"/>
      </p:transition>
    </mc:Choice>
    <mc:Fallback xmlns="">
      <p:transition spd="slow" advTm="3680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  <p:bldP spid="24" grpId="0"/>
      <p:bldP spid="8" grpId="0"/>
    </p:bldLst>
  </p:timing>
  <p:extLst>
    <p:ext uri="{E180D4A7-C9FB-4DFB-919C-405C955672EB}">
      <p14:showEvtLst xmlns:p14="http://schemas.microsoft.com/office/powerpoint/2010/main">
        <p14:playEvt time="3812" objId="4"/>
        <p14:stopEvt time="35731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25EA25-F33C-4318-BFED-B3F689FC2A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" y="-42910"/>
            <a:ext cx="9140286" cy="51459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3187" y="587314"/>
            <a:ext cx="5958751" cy="523254"/>
          </a:xfrm>
          <a:prstGeom prst="rect">
            <a:avLst/>
          </a:prstGeom>
          <a:noFill/>
        </p:spPr>
        <p:txBody>
          <a:bodyPr wrap="none" lIns="91474" tIns="45737" rIns="91474" bIns="45737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1.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GIỚI THIỆU PHẦN MỀM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ama Nueva" panose="02000603000000000000" pitchFamily="2" charset="-5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7114" y="4184"/>
            <a:ext cx="8890622" cy="523254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 CHESS3D (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33">
            <a:extLst>
              <a:ext uri="{FF2B5EF4-FFF2-40B4-BE49-F238E27FC236}">
                <a16:creationId xmlns:a16="http://schemas.microsoft.com/office/drawing/2014/main" id="{AB1F61E1-408D-4142-9C0F-126EAD3B89E8}"/>
              </a:ext>
            </a:extLst>
          </p:cNvPr>
          <p:cNvSpPr txBox="1"/>
          <p:nvPr/>
        </p:nvSpPr>
        <p:spPr>
          <a:xfrm>
            <a:off x="847921" y="924896"/>
            <a:ext cx="8299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	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quân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cờ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mỗi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bên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bao </a:t>
            </a:r>
            <a:r>
              <a:rPr lang="en-US" altLang="zh-CN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gồm</a:t>
            </a:r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:</a:t>
            </a:r>
          </a:p>
          <a:p>
            <a:endParaRPr lang="zh-CN" altLang="en-U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B3D12-4DC4-4E8B-9005-CC7FFDF9F1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55" y="1373209"/>
            <a:ext cx="2823135" cy="318456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415C8D-9BF3-493A-A242-C40DF299D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90127"/>
              </p:ext>
            </p:extLst>
          </p:nvPr>
        </p:nvGraphicFramePr>
        <p:xfrm>
          <a:off x="1693267" y="1446470"/>
          <a:ext cx="3038496" cy="316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48332425"/>
                    </a:ext>
                  </a:extLst>
                </a:gridCol>
                <a:gridCol w="1598336">
                  <a:extLst>
                    <a:ext uri="{9D8B030D-6E8A-4147-A177-3AD203B41FA5}">
                      <a16:colId xmlns:a16="http://schemas.microsoft.com/office/drawing/2014/main" val="2893952608"/>
                    </a:ext>
                  </a:extLst>
                </a:gridCol>
              </a:tblGrid>
              <a:tr h="496474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271880"/>
                  </a:ext>
                </a:extLst>
              </a:tr>
              <a:tr h="496474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21605"/>
                  </a:ext>
                </a:extLst>
              </a:tr>
              <a:tr h="569672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270707"/>
                  </a:ext>
                </a:extLst>
              </a:tr>
              <a:tr h="496474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902380"/>
                  </a:ext>
                </a:extLst>
              </a:tr>
              <a:tr h="496474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026924"/>
                  </a:ext>
                </a:extLst>
              </a:tr>
              <a:tr h="496474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4769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00643B7-75FD-4127-8429-207BCA77CFD2}"/>
              </a:ext>
            </a:extLst>
          </p:cNvPr>
          <p:cNvGrpSpPr/>
          <p:nvPr/>
        </p:nvGrpSpPr>
        <p:grpSpPr>
          <a:xfrm>
            <a:off x="2075130" y="1479143"/>
            <a:ext cx="622777" cy="3130894"/>
            <a:chOff x="3487222" y="1540524"/>
            <a:chExt cx="622777" cy="31308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4AD35C-4584-4CEC-B804-D5D967661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87222" y="1540524"/>
              <a:ext cx="584229" cy="558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70B4D5-9314-4867-B222-38B9E071E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12938" y="2583785"/>
              <a:ext cx="596931" cy="4874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7AA01B-0A86-4806-B298-F89E8291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97641" y="2082741"/>
              <a:ext cx="596931" cy="55882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7AF677-6E2C-4119-9F49-BFFCC45B8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8470" y="3060506"/>
              <a:ext cx="571529" cy="5215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24A43D-D716-4B44-9AE5-E4BA6FEA4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03097" y="4137991"/>
              <a:ext cx="591475" cy="53342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F4C5C5-4847-4A7B-81CD-BA83B27FD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17832" y="3602848"/>
              <a:ext cx="577880" cy="51437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398474-A7C3-49DF-AB1D-143402D4D1A5}"/>
              </a:ext>
            </a:extLst>
          </p:cNvPr>
          <p:cNvSpPr txBox="1"/>
          <p:nvPr/>
        </p:nvSpPr>
        <p:spPr>
          <a:xfrm>
            <a:off x="1693266" y="4690993"/>
            <a:ext cx="734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</a:t>
            </a:r>
            <a:r>
              <a:rPr lang="vi-VN" altLang="zh-CN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ư</a:t>
            </a:r>
            <a:r>
              <a:rPr lang="en-US" altLang="zh-CN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u ý: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cầm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quân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trắng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luôn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là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đi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đầu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tiên</a:t>
            </a:r>
            <a:r>
              <a:rPr lang="en-US" altLang="zh-CN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.</a:t>
            </a:r>
          </a:p>
          <a:p>
            <a:endParaRPr lang="en-US" sz="2400" dirty="0"/>
          </a:p>
        </p:txBody>
      </p:sp>
      <p:pic>
        <p:nvPicPr>
          <p:cNvPr id="7" name="30 sec NEON COUNTDOWN ( v 548 ) Timer with sound effects + 5 sec voice 4k">
            <a:hlinkClick r:id="" action="ppaction://media"/>
            <a:extLst>
              <a:ext uri="{FF2B5EF4-FFF2-40B4-BE49-F238E27FC236}">
                <a16:creationId xmlns:a16="http://schemas.microsoft.com/office/drawing/2014/main" id="{9314BE73-8CE5-49AC-97F6-191225A2A0C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97923" y="546786"/>
            <a:ext cx="1600058" cy="9000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34159B-86CB-4586-94D1-0DD9C35C61CD}"/>
              </a:ext>
            </a:extLst>
          </p:cNvPr>
          <p:cNvSpPr txBox="1"/>
          <p:nvPr/>
        </p:nvSpPr>
        <p:spPr>
          <a:xfrm>
            <a:off x="-1143827" y="1490704"/>
            <a:ext cx="1499647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</a:t>
            </a:r>
            <a:r>
              <a:rPr lang="en-US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tốt</a:t>
            </a:r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fontAlgn="auto"/>
            <a:endParaRPr lang="en-US" sz="1050" b="1" dirty="0"/>
          </a:p>
          <a:p>
            <a:pPr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en-US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fontAlgn="auto"/>
            <a:endParaRPr lang="en-US" sz="1050" b="1" dirty="0"/>
          </a:p>
          <a:p>
            <a:pPr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en-US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endParaRPr 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fontAlgn="auto"/>
            <a:endParaRPr lang="en-US" sz="1050" b="1" dirty="0"/>
          </a:p>
          <a:p>
            <a:pPr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en-US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tượng</a:t>
            </a:r>
            <a:endParaRPr 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fontAlgn="auto"/>
            <a:endParaRPr lang="en-US" sz="1050" b="1" dirty="0"/>
          </a:p>
          <a:p>
            <a:pPr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</a:t>
            </a:r>
            <a:r>
              <a:rPr lang="en-US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vua</a:t>
            </a:r>
            <a:endParaRPr 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fontAlgn="auto"/>
            <a:endParaRPr lang="en-US" sz="1050" b="1" dirty="0"/>
          </a:p>
          <a:p>
            <a:pPr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</a:t>
            </a:r>
            <a:r>
              <a:rPr lang="en-US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hậu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FC132-26EA-4223-A72A-36F5EF3D221C}"/>
              </a:ext>
            </a:extLst>
          </p:cNvPr>
          <p:cNvSpPr txBox="1"/>
          <p:nvPr/>
        </p:nvSpPr>
        <p:spPr>
          <a:xfrm>
            <a:off x="3569194" y="1532730"/>
            <a:ext cx="705539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ctr" fontAlgn="auto"/>
            <a:endParaRPr lang="en-US" sz="1050" b="1" dirty="0"/>
          </a:p>
          <a:p>
            <a:pPr algn="ctr"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ctr" fontAlgn="auto"/>
            <a:endParaRPr lang="en-US" sz="1050" b="1" dirty="0"/>
          </a:p>
          <a:p>
            <a:pPr algn="ctr"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ctr" fontAlgn="auto"/>
            <a:endParaRPr lang="en-US" sz="1050" b="1" dirty="0"/>
          </a:p>
          <a:p>
            <a:pPr algn="ctr"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ctr" fontAlgn="auto"/>
            <a:endParaRPr lang="en-US" sz="1050" b="1" dirty="0"/>
          </a:p>
          <a:p>
            <a:pPr algn="ctr"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ctr" fontAlgn="auto"/>
            <a:endParaRPr lang="en-US" sz="1050" b="1" dirty="0"/>
          </a:p>
          <a:p>
            <a:pPr algn="ctr" fontAlgn="auto"/>
            <a:r>
              <a:rPr 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400" b="1" dirty="0"/>
          </a:p>
        </p:txBody>
      </p:sp>
      <p:pic>
        <p:nvPicPr>
          <p:cNvPr id="12" name="61 Nào-chúng-ta-hãy-cùng-tìm-hiểu1638978062">
            <a:hlinkClick r:id="" action="ppaction://media"/>
            <a:extLst>
              <a:ext uri="{FF2B5EF4-FFF2-40B4-BE49-F238E27FC236}">
                <a16:creationId xmlns:a16="http://schemas.microsoft.com/office/drawing/2014/main" id="{E2B026EE-100B-4C11-BC23-2804BFBDAFF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47497" y="3837173"/>
            <a:ext cx="406400" cy="406400"/>
          </a:xfrm>
          <a:prstGeom prst="rect">
            <a:avLst/>
          </a:prstGeom>
        </p:spPr>
      </p:pic>
      <p:pic>
        <p:nvPicPr>
          <p:cNvPr id="13" name="62 Và-bây-giờ-các-con-cùng-so-đáp1638978883">
            <a:hlinkClick r:id="" action="ppaction://media"/>
            <a:extLst>
              <a:ext uri="{FF2B5EF4-FFF2-40B4-BE49-F238E27FC236}">
                <a16:creationId xmlns:a16="http://schemas.microsoft.com/office/drawing/2014/main" id="{2951799C-627D-40C5-90DB-F2C9A79846B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22987" y="427487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8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7877">
        <p:randomBar dir="vert"/>
      </p:transition>
    </mc:Choice>
    <mc:Fallback xmlns="">
      <p:transition spd="slow" advTm="6787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1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4" dur="2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7" dur="2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0" dur="20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3" dur="20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0899E-7 2.49923E-7 L 0.48004 0.008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2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4898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1202" objId="12"/>
        <p14:playEvt time="11855" objId="7"/>
        <p14:stopEvt time="11855" objId="12"/>
        <p14:stopEvt time="48088" objId="7"/>
        <p14:playEvt time="48912" objId="13"/>
        <p14:stopEvt time="65641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25EA25-F33C-4318-BFED-B3F689FC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" y="-42910"/>
            <a:ext cx="9140286" cy="51459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3187" y="587314"/>
            <a:ext cx="4078429" cy="523254"/>
          </a:xfrm>
          <a:prstGeom prst="rect">
            <a:avLst/>
          </a:prstGeom>
          <a:noFill/>
        </p:spPr>
        <p:txBody>
          <a:bodyPr wrap="none" lIns="91474" tIns="45737" rIns="91474" bIns="45737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2.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CÁCH CHƠI CỜ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ama Nueva" panose="02000603000000000000" pitchFamily="2" charset="-5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6815" y="18626"/>
            <a:ext cx="8890622" cy="523254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REALCHESS3D (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33">
            <a:extLst>
              <a:ext uri="{FF2B5EF4-FFF2-40B4-BE49-F238E27FC236}">
                <a16:creationId xmlns:a16="http://schemas.microsoft.com/office/drawing/2014/main" id="{AB1F61E1-408D-4142-9C0F-126EAD3B89E8}"/>
              </a:ext>
            </a:extLst>
          </p:cNvPr>
          <p:cNvSpPr txBox="1"/>
          <p:nvPr/>
        </p:nvSpPr>
        <p:spPr>
          <a:xfrm>
            <a:off x="19738" y="1102954"/>
            <a:ext cx="795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pitchFamily="34" charset="-122"/>
              </a:rPr>
              <a:t>	2.1. KHỞI ĐỘNG PHẦN MỀM REALCHESS3D</a:t>
            </a:r>
            <a:endParaRPr lang="zh-CN" altLang="en-U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E7FF59-10C1-4E8A-A7E8-9BBE30FC48B5}"/>
              </a:ext>
            </a:extLst>
          </p:cNvPr>
          <p:cNvGrpSpPr/>
          <p:nvPr/>
        </p:nvGrpSpPr>
        <p:grpSpPr>
          <a:xfrm>
            <a:off x="1197618" y="1707160"/>
            <a:ext cx="7959528" cy="2862322"/>
            <a:chOff x="1071222" y="-1520517"/>
            <a:chExt cx="7959528" cy="286232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5FEF59-2100-4F34-A3D0-F81894B7F9DD}"/>
                </a:ext>
              </a:extLst>
            </p:cNvPr>
            <p:cNvSpPr txBox="1"/>
            <p:nvPr/>
          </p:nvSpPr>
          <p:spPr>
            <a:xfrm>
              <a:off x="1071222" y="-1520517"/>
              <a:ext cx="795952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515938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RealChess3D, Con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ợng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nền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96AF83-1B5A-439C-918D-DA9F4AD60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1721" y="-367039"/>
              <a:ext cx="1998726" cy="6180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00AA299-5086-422C-86DE-2E5F1AAD5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" y="1643580"/>
            <a:ext cx="8607600" cy="3448227"/>
          </a:xfrm>
          <a:prstGeom prst="rect">
            <a:avLst/>
          </a:prstGeom>
        </p:spPr>
      </p:pic>
      <p:pic>
        <p:nvPicPr>
          <p:cNvPr id="3" name="7 Nàochúng-ta-cùng-qua-phần-hai-1638979011">
            <a:hlinkClick r:id="" action="ppaction://media"/>
            <a:extLst>
              <a:ext uri="{FF2B5EF4-FFF2-40B4-BE49-F238E27FC236}">
                <a16:creationId xmlns:a16="http://schemas.microsoft.com/office/drawing/2014/main" id="{E252AE29-E20B-4297-AD91-03EA8A6AD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6315" y="459241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58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465">
        <p:randomBar dir="vert"/>
      </p:transition>
    </mc:Choice>
    <mc:Fallback xmlns="">
      <p:transition spd="slow" advTm="2146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4" grpId="0"/>
      <p:bldP spid="8" grpId="0"/>
    </p:bldLst>
  </p:timing>
  <p:extLst>
    <p:ext uri="{E180D4A7-C9FB-4DFB-919C-405C955672EB}">
      <p14:showEvtLst xmlns:p14="http://schemas.microsoft.com/office/powerpoint/2010/main">
        <p14:playEvt time="353" objId="3"/>
        <p14:stopEvt time="21114" objId="3"/>
        <p14:playEvt time="21307" objId="3"/>
        <p14:stopEvt time="21465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25EA25-F33C-4318-BFED-B3F689FC2A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" y="-42910"/>
            <a:ext cx="9140286" cy="514598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-40920" y="31728"/>
            <a:ext cx="8890622" cy="523254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 CHESS3D (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415C8D-9BF3-493A-A242-C40DF299D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62911"/>
              </p:ext>
            </p:extLst>
          </p:nvPr>
        </p:nvGraphicFramePr>
        <p:xfrm>
          <a:off x="2341339" y="1081363"/>
          <a:ext cx="6786098" cy="373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098">
                  <a:extLst>
                    <a:ext uri="{9D8B030D-6E8A-4147-A177-3AD203B41FA5}">
                      <a16:colId xmlns:a16="http://schemas.microsoft.com/office/drawing/2014/main" val="2893952608"/>
                    </a:ext>
                  </a:extLst>
                </a:gridCol>
              </a:tblGrid>
              <a:tr h="49647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thẳng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ăn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chéo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n</a:t>
                      </a:r>
                      <a:r>
                        <a:rPr lang="vi-VN" sz="2800" dirty="0">
                          <a:solidFill>
                            <a:srgbClr val="FFFF00"/>
                          </a:solidFill>
                        </a:rPr>
                        <a:t>ư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tiên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đ</a:t>
                      </a:r>
                      <a:r>
                        <a:rPr lang="vi-VN" sz="2800" dirty="0">
                          <a:solidFill>
                            <a:srgbClr val="FFFF00"/>
                          </a:solidFill>
                        </a:rPr>
                        <a:t>ư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ợc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ô,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tất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cả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n</a:t>
                      </a:r>
                      <a:r>
                        <a:rPr lang="vi-VN" sz="2800" dirty="0">
                          <a:solidFill>
                            <a:srgbClr val="FFFF00"/>
                          </a:solidFill>
                        </a:rPr>
                        <a:t>ư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còn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đ</a:t>
                      </a:r>
                      <a:r>
                        <a:rPr lang="vi-VN" sz="2800" dirty="0">
                          <a:solidFill>
                            <a:srgbClr val="FFFF00"/>
                          </a:solidFill>
                        </a:rPr>
                        <a:t>ư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ợc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271880"/>
                  </a:ext>
                </a:extLst>
              </a:tr>
              <a:tr h="496474">
                <a:tc>
                  <a:txBody>
                    <a:bodyPr/>
                    <a:lstStyle/>
                    <a:p>
                      <a:r>
                        <a:rPr lang="en-US" sz="2800" dirty="0"/>
                        <a:t>Di </a:t>
                      </a:r>
                      <a:r>
                        <a:rPr lang="en-US" sz="2800" dirty="0" err="1"/>
                        <a:t>chuyển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theo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chữ</a:t>
                      </a:r>
                      <a:r>
                        <a:rPr lang="en-US" sz="2800" dirty="0"/>
                        <a:t> L, đ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ờng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theo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nguyên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tắc</a:t>
                      </a:r>
                      <a:r>
                        <a:rPr lang="en-US" sz="2800" dirty="0"/>
                        <a:t>: </a:t>
                      </a:r>
                      <a:r>
                        <a:rPr lang="en-US" sz="2800" dirty="0" err="1"/>
                        <a:t>ngang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một</a:t>
                      </a:r>
                      <a:r>
                        <a:rPr lang="en-US" sz="2800" dirty="0"/>
                        <a:t> ô </a:t>
                      </a:r>
                      <a:r>
                        <a:rPr lang="en-US" sz="2800" dirty="0" err="1"/>
                        <a:t>và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hai</a:t>
                      </a:r>
                      <a:r>
                        <a:rPr lang="en-US" sz="2800" dirty="0"/>
                        <a:t> ô </a:t>
                      </a:r>
                      <a:r>
                        <a:rPr lang="en-US" sz="2800" dirty="0" err="1"/>
                        <a:t>hoặc</a:t>
                      </a:r>
                      <a:r>
                        <a:rPr lang="en-US" sz="2800" dirty="0"/>
                        <a:t> ng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hai</a:t>
                      </a:r>
                      <a:r>
                        <a:rPr lang="en-US" sz="2800" dirty="0"/>
                        <a:t> ô </a:t>
                      </a:r>
                      <a:r>
                        <a:rPr lang="en-US" sz="2800" dirty="0" err="1"/>
                        <a:t>và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một</a:t>
                      </a:r>
                      <a:r>
                        <a:rPr lang="en-US" sz="2800" dirty="0"/>
                        <a:t> ô. </a:t>
                      </a:r>
                      <a:r>
                        <a:rPr lang="en-US" sz="2800" dirty="0" err="1"/>
                        <a:t>Mã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bị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bởi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bất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21605"/>
                  </a:ext>
                </a:extLst>
              </a:tr>
              <a:tr h="569672">
                <a:tc>
                  <a:txBody>
                    <a:bodyPr/>
                    <a:lstStyle/>
                    <a:p>
                      <a:r>
                        <a:rPr lang="en-US" sz="2800" dirty="0"/>
                        <a:t>Di </a:t>
                      </a:r>
                      <a:r>
                        <a:rPr lang="en-US" sz="2800" dirty="0" err="1"/>
                        <a:t>chuyển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chéo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tất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ô </a:t>
                      </a:r>
                      <a:r>
                        <a:rPr lang="en-US" sz="2800" dirty="0" err="1"/>
                        <a:t>cùng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màu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27070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9D464C1-7455-4D54-931D-9B6BC5C413EB}"/>
              </a:ext>
            </a:extLst>
          </p:cNvPr>
          <p:cNvSpPr txBox="1"/>
          <p:nvPr/>
        </p:nvSpPr>
        <p:spPr>
          <a:xfrm>
            <a:off x="-15051" y="533061"/>
            <a:ext cx="8403331" cy="523254"/>
          </a:xfrm>
          <a:prstGeom prst="rect">
            <a:avLst/>
          </a:prstGeom>
          <a:noFill/>
        </p:spPr>
        <p:txBody>
          <a:bodyPr wrap="none" lIns="91474" tIns="45737" rIns="91474" bIns="45737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2.2.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Cách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di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chuyển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và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cách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bắt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quân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cơ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bản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ama Nueva" panose="02000603000000000000" pitchFamily="2" charset="-52"/>
              <a:ea typeface="微软雅黑" pitchFamily="34" charset="-122"/>
              <a:cs typeface="+mn-ea"/>
              <a:sym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185D36-0699-42E1-8B71-D5DEC2563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772480"/>
              </p:ext>
            </p:extLst>
          </p:nvPr>
        </p:nvGraphicFramePr>
        <p:xfrm>
          <a:off x="-4571373" y="1064374"/>
          <a:ext cx="2304144" cy="3971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144">
                  <a:extLst>
                    <a:ext uri="{9D8B030D-6E8A-4147-A177-3AD203B41FA5}">
                      <a16:colId xmlns:a16="http://schemas.microsoft.com/office/drawing/2014/main" val="4094699362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rgbClr val="FFFF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err="1">
                          <a:ln w="0"/>
                          <a:solidFill>
                            <a:srgbClr val="FFFF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Tốt</a:t>
                      </a:r>
                      <a:r>
                        <a:rPr lang="en-US" altLang="zh-CN" sz="2800" dirty="0">
                          <a:ln w="0"/>
                          <a:solidFill>
                            <a:srgbClr val="FFFF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060901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err="1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Mã</a:t>
                      </a: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389091"/>
                  </a:ext>
                </a:extLst>
              </a:tr>
              <a:tr h="803139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err="1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Tượng</a:t>
                      </a: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89277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ABD458D-B0E8-4261-82F5-17F44601DC79}"/>
              </a:ext>
            </a:extLst>
          </p:cNvPr>
          <p:cNvGrpSpPr/>
          <p:nvPr/>
        </p:nvGrpSpPr>
        <p:grpSpPr>
          <a:xfrm>
            <a:off x="-3540525" y="1073665"/>
            <a:ext cx="913696" cy="2557743"/>
            <a:chOff x="-3540525" y="1073665"/>
            <a:chExt cx="913696" cy="25577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09A46D-E49C-436C-B898-DFA0DE14A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3540525" y="1073665"/>
              <a:ext cx="901471" cy="86227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C4CD02-999A-4111-9030-C85D2B922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528300" y="2857756"/>
              <a:ext cx="901471" cy="77365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3B38BA-B31D-47D8-A95E-48584960FC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419301" y="4262212"/>
            <a:ext cx="780247" cy="773653"/>
          </a:xfrm>
          <a:prstGeom prst="rect">
            <a:avLst/>
          </a:prstGeom>
        </p:spPr>
      </p:pic>
      <p:pic>
        <p:nvPicPr>
          <p:cNvPr id="8" name="20 seconds countdown (NEON Glow Edition) &amp; voice over ⏰">
            <a:hlinkClick r:id="" action="ppaction://media"/>
            <a:extLst>
              <a:ext uri="{FF2B5EF4-FFF2-40B4-BE49-F238E27FC236}">
                <a16:creationId xmlns:a16="http://schemas.microsoft.com/office/drawing/2014/main" id="{41269C41-9165-4C6D-AE49-1547F5F0F6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09438" y="-77205"/>
            <a:ext cx="1011220" cy="876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8 .1Nào-chúng-ta-hãy-cùng-tìm-hiểu1638979428">
            <a:hlinkClick r:id="" action="ppaction://media"/>
            <a:extLst>
              <a:ext uri="{FF2B5EF4-FFF2-40B4-BE49-F238E27FC236}">
                <a16:creationId xmlns:a16="http://schemas.microsoft.com/office/drawing/2014/main" id="{28539184-E554-452D-B71A-145AA5FEB3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40775" y="4156720"/>
            <a:ext cx="406400" cy="40640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AB48F4F-9450-4358-9E50-D601DE450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006319"/>
              </p:ext>
            </p:extLst>
          </p:nvPr>
        </p:nvGraphicFramePr>
        <p:xfrm>
          <a:off x="86959" y="1090610"/>
          <a:ext cx="2304144" cy="3971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144">
                  <a:extLst>
                    <a:ext uri="{9D8B030D-6E8A-4147-A177-3AD203B41FA5}">
                      <a16:colId xmlns:a16="http://schemas.microsoft.com/office/drawing/2014/main" val="4094699362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rgbClr val="FFFF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060901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389091"/>
                  </a:ext>
                </a:extLst>
              </a:tr>
              <a:tr h="803139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89277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BDF1B7E-CE4F-4455-8468-AF17D86FD525}"/>
              </a:ext>
            </a:extLst>
          </p:cNvPr>
          <p:cNvSpPr txBox="1"/>
          <p:nvPr/>
        </p:nvSpPr>
        <p:spPr>
          <a:xfrm>
            <a:off x="1173116" y="794688"/>
            <a:ext cx="158417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/>
          </a:p>
          <a:p>
            <a:r>
              <a:rPr lang="en-US" sz="4800" dirty="0"/>
              <a:t>?</a:t>
            </a:r>
          </a:p>
          <a:p>
            <a:endParaRPr lang="en-US" dirty="0"/>
          </a:p>
          <a:p>
            <a:r>
              <a:rPr lang="en-US" sz="4800" dirty="0"/>
              <a:t>?</a:t>
            </a:r>
          </a:p>
          <a:p>
            <a:endParaRPr lang="en-US" sz="4800" dirty="0"/>
          </a:p>
          <a:p>
            <a:endParaRPr lang="en-US" sz="2000" dirty="0"/>
          </a:p>
          <a:p>
            <a:r>
              <a:rPr lang="en-US" sz="4800" dirty="0"/>
              <a:t>?</a:t>
            </a:r>
          </a:p>
          <a:p>
            <a:endParaRPr lang="en-US" sz="4800" dirty="0"/>
          </a:p>
        </p:txBody>
      </p:sp>
      <p:pic>
        <p:nvPicPr>
          <p:cNvPr id="10" name="8.2 -Và-bây-giờ-các-con-cùng-so-đá163910482611">
            <a:hlinkClick r:id="" action="ppaction://media"/>
            <a:extLst>
              <a:ext uri="{FF2B5EF4-FFF2-40B4-BE49-F238E27FC236}">
                <a16:creationId xmlns:a16="http://schemas.microsoft.com/office/drawing/2014/main" id="{C14CAE6A-2677-459D-B6E0-4A21032EEA4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49108" y="462946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2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2073">
        <p:randomBar dir="vert"/>
      </p:transition>
    </mc:Choice>
    <mc:Fallback xmlns="">
      <p:transition spd="slow" advTm="7207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52E-6 3.72416E-6 L 0.53003 0.01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1" y="55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7744E-6 -4.86887E-6 L 0.53992 0.023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11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6824E-6 1.70318E-6 L 0.51163 0.005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1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  <p:bldP spid="14" grpId="0"/>
      <p:bldP spid="18" grpId="0"/>
      <p:bldP spid="18" grpId="1"/>
    </p:bldLst>
  </p:timing>
  <p:extLst>
    <p:ext uri="{E180D4A7-C9FB-4DFB-919C-405C955672EB}">
      <p14:showEvtLst xmlns:p14="http://schemas.microsoft.com/office/powerpoint/2010/main">
        <p14:playEvt time="185" objId="2"/>
        <p14:stopEvt time="13455" objId="2"/>
        <p14:playEvt time="14462" objId="8"/>
        <p14:playEvt time="36653" objId="10"/>
        <p14:stopEvt time="56317" objId="8"/>
        <p14:stopEvt time="70685" objId="10"/>
        <p14:playEvt time="71285" objId="10"/>
        <p14:stopEvt time="72073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415C8D-9BF3-493A-A242-C40DF299D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411570"/>
              </p:ext>
            </p:extLst>
          </p:nvPr>
        </p:nvGraphicFramePr>
        <p:xfrm>
          <a:off x="715961" y="1033624"/>
          <a:ext cx="8431214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528">
                  <a:extLst>
                    <a:ext uri="{9D8B030D-6E8A-4147-A177-3AD203B41FA5}">
                      <a16:colId xmlns:a16="http://schemas.microsoft.com/office/drawing/2014/main" val="2048332425"/>
                    </a:ext>
                  </a:extLst>
                </a:gridCol>
                <a:gridCol w="6248686">
                  <a:extLst>
                    <a:ext uri="{9D8B030D-6E8A-4147-A177-3AD203B41FA5}">
                      <a16:colId xmlns:a16="http://schemas.microsoft.com/office/drawing/2014/main" val="2893952608"/>
                    </a:ext>
                  </a:extLst>
                </a:gridCol>
              </a:tblGrid>
              <a:tr h="1289420">
                <a:tc>
                  <a:txBody>
                    <a:bodyPr/>
                    <a:lstStyle/>
                    <a:p>
                      <a:pPr marL="0" marR="0" lvl="0" indent="0" algn="ctr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Đ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phép</a:t>
                      </a:r>
                      <a:r>
                        <a:rPr lang="en-US" sz="2800" dirty="0"/>
                        <a:t> di </a:t>
                      </a:r>
                      <a:r>
                        <a:rPr lang="en-US" sz="2800" dirty="0" err="1"/>
                        <a:t>chuyển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nhiều</a:t>
                      </a:r>
                      <a:r>
                        <a:rPr lang="en-US" sz="2800" dirty="0"/>
                        <a:t> ô </a:t>
                      </a:r>
                      <a:r>
                        <a:rPr lang="en-US" sz="2800" dirty="0" err="1"/>
                        <a:t>theo</a:t>
                      </a:r>
                      <a:r>
                        <a:rPr lang="en-US" sz="2800" dirty="0"/>
                        <a:t> đ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ờng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cột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hàng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ngang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có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màu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đ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ờng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902380"/>
                  </a:ext>
                </a:extLst>
              </a:tr>
              <a:tr h="1690572">
                <a:tc>
                  <a:txBody>
                    <a:bodyPr/>
                    <a:lstStyle/>
                    <a:p>
                      <a:pPr marL="0" marR="0" lvl="0" indent="0" algn="ctr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Đây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một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cờ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rất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mạnh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vì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có</a:t>
                      </a:r>
                      <a:r>
                        <a:rPr lang="en-US" sz="2800" dirty="0"/>
                        <a:t> n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ớc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tổng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hợp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và</a:t>
                      </a:r>
                      <a:r>
                        <a:rPr lang="en-US" sz="2800" dirty="0"/>
                        <a:t> t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ợng</a:t>
                      </a:r>
                      <a:r>
                        <a:rPr lang="en-US" sz="2800" dirty="0"/>
                        <a:t>. </a:t>
                      </a:r>
                      <a:r>
                        <a:rPr lang="en-US" sz="2800" dirty="0" err="1"/>
                        <a:t>Hậu</a:t>
                      </a:r>
                      <a:r>
                        <a:rPr lang="en-US" sz="2800" dirty="0"/>
                        <a:t> đ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phép</a:t>
                      </a:r>
                      <a:r>
                        <a:rPr lang="en-US" sz="2800" dirty="0"/>
                        <a:t> di </a:t>
                      </a:r>
                      <a:r>
                        <a:rPr lang="en-US" sz="2800" dirty="0" err="1"/>
                        <a:t>chuyển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nhiều</a:t>
                      </a:r>
                      <a:r>
                        <a:rPr lang="en-US" sz="2800" dirty="0"/>
                        <a:t> ô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hàng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ngang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hàng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dọc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hàng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chéo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026924"/>
                  </a:ext>
                </a:extLst>
              </a:tr>
              <a:tr h="888267">
                <a:tc>
                  <a:txBody>
                    <a:bodyPr/>
                    <a:lstStyle/>
                    <a:p>
                      <a:pPr marL="0" marR="0" lvl="0" indent="0" algn="ctr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Mỗi</a:t>
                      </a:r>
                      <a:r>
                        <a:rPr lang="en-US" sz="2800" dirty="0"/>
                        <a:t> l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ợt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</a:t>
                      </a:r>
                      <a:r>
                        <a:rPr lang="en-US" sz="2800" dirty="0"/>
                        <a:t> đ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một</a:t>
                      </a:r>
                      <a:r>
                        <a:rPr lang="en-US" sz="2800" dirty="0"/>
                        <a:t> ô, đ</a:t>
                      </a:r>
                      <a:r>
                        <a:rPr lang="vi-VN" sz="2800" dirty="0"/>
                        <a:t>ư</a:t>
                      </a:r>
                      <a:r>
                        <a:rPr lang="en-US" sz="2800" dirty="0" err="1"/>
                        <a:t>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phép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ngang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dọc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chéo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47691"/>
                  </a:ext>
                </a:extLst>
              </a:tr>
            </a:tbl>
          </a:graphicData>
        </a:graphic>
      </p:graphicFrame>
      <p:sp>
        <p:nvSpPr>
          <p:cNvPr id="24" name="矩形 23"/>
          <p:cNvSpPr/>
          <p:nvPr/>
        </p:nvSpPr>
        <p:spPr>
          <a:xfrm>
            <a:off x="19738" y="57688"/>
            <a:ext cx="8890622" cy="523254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REALCHESS3D (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D464C1-7455-4D54-931D-9B6BC5C413EB}"/>
              </a:ext>
            </a:extLst>
          </p:cNvPr>
          <p:cNvSpPr txBox="1"/>
          <p:nvPr/>
        </p:nvSpPr>
        <p:spPr>
          <a:xfrm>
            <a:off x="19738" y="510370"/>
            <a:ext cx="8403331" cy="523254"/>
          </a:xfrm>
          <a:prstGeom prst="rect">
            <a:avLst/>
          </a:prstGeom>
          <a:noFill/>
        </p:spPr>
        <p:txBody>
          <a:bodyPr wrap="none" lIns="91474" tIns="45737" rIns="91474" bIns="45737" rtlCol="0">
            <a:spAutoFit/>
          </a:bodyPr>
          <a:lstStyle/>
          <a:p>
            <a:r>
              <a:rPr lang="en-US" altLang="zh-CN" sz="28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2.2.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Cách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di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chuyển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và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cách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bắt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quân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cơ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bản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ama Nueva" panose="02000603000000000000" pitchFamily="2" charset="-5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9" name="20 seconds countdown (NEON Glow Edition) &amp; voice over ⏰">
            <a:hlinkClick r:id="" action="ppaction://media"/>
            <a:extLst>
              <a:ext uri="{FF2B5EF4-FFF2-40B4-BE49-F238E27FC236}">
                <a16:creationId xmlns:a16="http://schemas.microsoft.com/office/drawing/2014/main" id="{A6587F78-6E0F-42BA-BF9F-73ABF9215B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7460" y="-88133"/>
            <a:ext cx="1011220" cy="876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9.1 Nào-chúng-ta-hãy-làm-tương-tự-1638979903">
            <a:hlinkClick r:id="" action="ppaction://media"/>
            <a:extLst>
              <a:ext uri="{FF2B5EF4-FFF2-40B4-BE49-F238E27FC236}">
                <a16:creationId xmlns:a16="http://schemas.microsoft.com/office/drawing/2014/main" id="{36C64F66-546F-4EBE-94A2-C61E55C33E3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1037" y="4106100"/>
            <a:ext cx="406400" cy="406400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BA643B1-9331-4DDB-A685-82B9D064C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17546"/>
              </p:ext>
            </p:extLst>
          </p:nvPr>
        </p:nvGraphicFramePr>
        <p:xfrm>
          <a:off x="-3923357" y="1092878"/>
          <a:ext cx="2182528" cy="4259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528">
                  <a:extLst>
                    <a:ext uri="{9D8B030D-6E8A-4147-A177-3AD203B41FA5}">
                      <a16:colId xmlns:a16="http://schemas.microsoft.com/office/drawing/2014/main" val="3364780257"/>
                    </a:ext>
                  </a:extLst>
                </a:gridCol>
              </a:tblGrid>
              <a:tr h="1421099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err="1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Xe</a:t>
                      </a: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886726"/>
                  </a:ext>
                </a:extLst>
              </a:tr>
              <a:tr h="1930775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err="1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Hậu</a:t>
                      </a:r>
                      <a:r>
                        <a:rPr lang="en-US" altLang="zh-CN" sz="2800" dirty="0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361279"/>
                  </a:ext>
                </a:extLst>
              </a:tr>
              <a:tr h="907956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err="1">
                          <a:ln w="0"/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ea typeface="微软雅黑" panose="020B0503020204020204" pitchFamily="34" charset="-122"/>
                        </a:rPr>
                        <a:t>Vua</a:t>
                      </a:r>
                      <a:endParaRPr lang="en-US" altLang="zh-CN" sz="2800" dirty="0">
                        <a:ln w="0"/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0338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F65D9BDD-117A-4D21-B4FA-9C543FE375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993804" y="2805885"/>
            <a:ext cx="924551" cy="8338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3B6751-0BF3-4A8B-87DC-B951148D10A5}"/>
              </a:ext>
            </a:extLst>
          </p:cNvPr>
          <p:cNvGrpSpPr/>
          <p:nvPr/>
        </p:nvGrpSpPr>
        <p:grpSpPr>
          <a:xfrm>
            <a:off x="-3064337" y="1299783"/>
            <a:ext cx="1101757" cy="3845305"/>
            <a:chOff x="1501508" y="1404780"/>
            <a:chExt cx="1126859" cy="37746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F30D19-BF1F-4103-AE3B-20D23611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01508" y="1404780"/>
              <a:ext cx="1089897" cy="10203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334213-CC8D-45FA-AACB-BCEE5084E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98033" y="4397661"/>
              <a:ext cx="930334" cy="781799"/>
            </a:xfrm>
            <a:prstGeom prst="rect">
              <a:avLst/>
            </a:prstGeom>
          </p:spPr>
        </p:pic>
      </p:grpSp>
      <p:pic>
        <p:nvPicPr>
          <p:cNvPr id="7" name="9.2 -Và-bây-giờ-các-con-cùng-so-đá163910513811">
            <a:hlinkClick r:id="" action="ppaction://media"/>
            <a:extLst>
              <a:ext uri="{FF2B5EF4-FFF2-40B4-BE49-F238E27FC236}">
                <a16:creationId xmlns:a16="http://schemas.microsoft.com/office/drawing/2014/main" id="{824AAAC8-0EB9-4941-A01F-69B9F4BC14A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7160" y="455460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5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2891">
        <p:randomBar dir="vert"/>
      </p:transition>
    </mc:Choice>
    <mc:Fallback xmlns="">
      <p:transition spd="slow" advTm="7289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92 -0.0398 L 0.5026 0.002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5" y="20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96182E-7 1.07991E-7 L 0.52551 0.01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76" y="71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363E-8 1.07991E-7 L 0.53211 0.012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5" y="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14" grpId="0"/>
    </p:bldLst>
  </p:timing>
  <p:extLst>
    <p:ext uri="{E180D4A7-C9FB-4DFB-919C-405C955672EB}">
      <p14:showEvtLst xmlns:p14="http://schemas.microsoft.com/office/powerpoint/2010/main">
        <p14:playEvt time="4014" objId="2"/>
        <p14:playEvt time="14254" objId="9"/>
        <p14:stopEvt time="14741" objId="2"/>
        <p14:playEvt time="36121" objId="7"/>
        <p14:stopEvt time="56125" objId="9"/>
        <p14:stopEvt time="7137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25EA25-F33C-4318-BFED-B3F689FC2A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-447"/>
            <a:ext cx="9140286" cy="51459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9285" y="447580"/>
            <a:ext cx="7544122" cy="523254"/>
          </a:xfrm>
          <a:prstGeom prst="rect">
            <a:avLst/>
          </a:prstGeom>
          <a:noFill/>
        </p:spPr>
        <p:txBody>
          <a:bodyPr wrap="none" lIns="91474" tIns="45737" rIns="91474" bIns="45737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2.3.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Cách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tính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thắng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thua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hoặc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hòa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ama Nueva" panose="02000603000000000000" pitchFamily="2" charset="-52"/>
                <a:ea typeface="微软雅黑" pitchFamily="34" charset="-122"/>
                <a:cs typeface="+mn-ea"/>
                <a:sym typeface="+mn-lt"/>
              </a:rPr>
              <a:t>cờ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ama Nueva" panose="02000603000000000000" pitchFamily="2" charset="-5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19816" y="-20248"/>
            <a:ext cx="8890622" cy="523254"/>
          </a:xfrm>
          <a:prstGeom prst="rect">
            <a:avLst/>
          </a:prstGeom>
        </p:spPr>
        <p:txBody>
          <a:bodyPr wrap="square" lIns="91474" tIns="45737" rIns="91474" bIns="45737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 CỜ VUA CÙNG PHẦN MỀM REAL CHESS3D (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 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F216D-9A88-4EA4-B19D-A836597FDBA4}"/>
              </a:ext>
            </a:extLst>
          </p:cNvPr>
          <p:cNvSpPr txBox="1"/>
          <p:nvPr/>
        </p:nvSpPr>
        <p:spPr>
          <a:xfrm>
            <a:off x="429285" y="1299998"/>
            <a:ext cx="85305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1963"/>
            <a:r>
              <a:rPr lang="en-US" sz="2000" b="1" dirty="0"/>
              <a:t>Ng</a:t>
            </a:r>
            <a:r>
              <a:rPr lang="vi-VN" sz="2000" b="1" dirty="0"/>
              <a:t>ư</a:t>
            </a:r>
            <a:r>
              <a:rPr lang="en-US" sz="2000" b="1" dirty="0" err="1"/>
              <a:t>ời</a:t>
            </a:r>
            <a:r>
              <a:rPr lang="en-US" sz="2000" b="1" dirty="0"/>
              <a:t> </a:t>
            </a:r>
            <a:r>
              <a:rPr lang="en-US" sz="2000" b="1" dirty="0" err="1"/>
              <a:t>ch</a:t>
            </a:r>
            <a:r>
              <a:rPr lang="vi-VN" sz="2000" b="1" dirty="0"/>
              <a:t>ơ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dirty="0"/>
              <a:t>…?.....…...........</a:t>
            </a:r>
            <a:r>
              <a:rPr lang="en-US" sz="2400" dirty="0" err="1"/>
              <a:t>là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ph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chiếu</a:t>
            </a:r>
            <a:r>
              <a:rPr lang="en-US" sz="2400" dirty="0"/>
              <a:t> </a:t>
            </a:r>
            <a:r>
              <a:rPr lang="en-US" sz="2400" dirty="0" err="1"/>
              <a:t>bí</a:t>
            </a:r>
            <a:r>
              <a:rPr lang="en-US" sz="2400" dirty="0"/>
              <a:t>.</a:t>
            </a:r>
            <a:r>
              <a:rPr lang="en-US" sz="2000" dirty="0"/>
              <a:t>	</a:t>
            </a:r>
            <a:r>
              <a:rPr lang="en-US" sz="2000" b="1" dirty="0"/>
              <a:t> </a:t>
            </a:r>
          </a:p>
          <a:p>
            <a:pPr defTabSz="461963"/>
            <a:r>
              <a:rPr lang="en-US" sz="2000" b="1" dirty="0"/>
              <a:t>Ng</a:t>
            </a:r>
            <a:r>
              <a:rPr lang="vi-VN" sz="2000" b="1" dirty="0"/>
              <a:t>ư</a:t>
            </a:r>
            <a:r>
              <a:rPr lang="en-US" sz="2000" b="1" dirty="0" err="1"/>
              <a:t>ời</a:t>
            </a:r>
            <a:r>
              <a:rPr lang="en-US" sz="2000" b="1" dirty="0"/>
              <a:t> </a:t>
            </a:r>
            <a:r>
              <a:rPr lang="en-US" sz="2000" b="1" dirty="0" err="1"/>
              <a:t>ch</a:t>
            </a:r>
            <a:r>
              <a:rPr lang="vi-VN" sz="2000" b="1" dirty="0"/>
              <a:t>ơ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dirty="0"/>
              <a:t>…?.....…......……. </a:t>
            </a:r>
            <a:r>
              <a:rPr lang="en-US" sz="2400" dirty="0" err="1"/>
              <a:t>là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tấn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ph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ph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 b</a:t>
            </a:r>
            <a:r>
              <a:rPr lang="vi-VN" sz="2400" dirty="0"/>
              <a:t>ư</a:t>
            </a:r>
            <a:r>
              <a:rPr lang="en-US" sz="2400" dirty="0" err="1"/>
              <a:t>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thoát</a:t>
            </a:r>
            <a:r>
              <a:rPr lang="en-US" sz="2400" dirty="0"/>
              <a:t> </a:t>
            </a:r>
            <a:r>
              <a:rPr lang="en-US" sz="2400" dirty="0" err="1"/>
              <a:t>khỏi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chiếu</a:t>
            </a:r>
            <a:r>
              <a:rPr lang="en-US" sz="2400" dirty="0"/>
              <a:t>,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chiếu</a:t>
            </a:r>
            <a:r>
              <a:rPr lang="en-US" sz="2400" dirty="0"/>
              <a:t> </a:t>
            </a:r>
            <a:r>
              <a:rPr lang="en-US" sz="2400" dirty="0" err="1"/>
              <a:t>bí</a:t>
            </a:r>
            <a:r>
              <a:rPr lang="en-US" sz="2400" dirty="0"/>
              <a:t>.</a:t>
            </a:r>
          </a:p>
          <a:p>
            <a:pPr>
              <a:tabLst>
                <a:tab pos="461963" algn="l"/>
              </a:tabLst>
            </a:pPr>
            <a:r>
              <a:rPr lang="en-US" sz="2400" dirty="0"/>
              <a:t>…?.....…......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thủ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</a:t>
            </a:r>
            <a:r>
              <a:rPr lang="en-US" sz="2400" dirty="0" err="1"/>
              <a:t>chiếu</a:t>
            </a:r>
            <a:r>
              <a:rPr lang="en-US" sz="2400" dirty="0"/>
              <a:t> </a:t>
            </a:r>
            <a:r>
              <a:rPr lang="en-US" sz="2400" dirty="0" err="1"/>
              <a:t>bí</a:t>
            </a:r>
            <a:r>
              <a:rPr lang="en-US" sz="2400" dirty="0"/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Lưu</a:t>
            </a:r>
            <a:r>
              <a:rPr lang="en-US" sz="2400" b="1" dirty="0">
                <a:solidFill>
                  <a:srgbClr val="FF0000"/>
                </a:solidFill>
              </a:rPr>
              <a:t> ý</a:t>
            </a:r>
            <a:r>
              <a:rPr lang="en-US" sz="2400" dirty="0"/>
              <a:t>: </a:t>
            </a:r>
            <a:r>
              <a:rPr lang="en-US" sz="2400" dirty="0" err="1"/>
              <a:t>Không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 </a:t>
            </a:r>
            <a:r>
              <a:rPr lang="en-US" sz="2400" dirty="0" err="1"/>
              <a:t>tới</a:t>
            </a:r>
            <a:r>
              <a:rPr lang="en-US" sz="2400" dirty="0"/>
              <a:t> ô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.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tới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ô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ph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(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do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,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chéo</a:t>
            </a:r>
            <a:r>
              <a:rPr lang="en-US" sz="24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12DA5-4EF2-403B-80C0-AC40FC18FBDC}"/>
              </a:ext>
            </a:extLst>
          </p:cNvPr>
          <p:cNvSpPr txBox="1"/>
          <p:nvPr/>
        </p:nvSpPr>
        <p:spPr>
          <a:xfrm>
            <a:off x="2233327" y="960670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chiến</a:t>
            </a:r>
            <a:r>
              <a:rPr lang="en-US" b="1" dirty="0"/>
              <a:t> </a:t>
            </a:r>
            <a:r>
              <a:rPr lang="en-US" b="1" dirty="0" err="1"/>
              <a:t>thắng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2950C-E02E-41DA-8F61-0519E4CE6840}"/>
              </a:ext>
            </a:extLst>
          </p:cNvPr>
          <p:cNvSpPr txBox="1"/>
          <p:nvPr/>
        </p:nvSpPr>
        <p:spPr>
          <a:xfrm>
            <a:off x="4069531" y="94121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thua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C9D9C-0524-4875-B512-962185D6449B}"/>
              </a:ext>
            </a:extLst>
          </p:cNvPr>
          <p:cNvSpPr txBox="1"/>
          <p:nvPr/>
        </p:nvSpPr>
        <p:spPr>
          <a:xfrm>
            <a:off x="937183" y="93066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endParaRPr lang="en-US" dirty="0"/>
          </a:p>
        </p:txBody>
      </p:sp>
      <p:pic>
        <p:nvPicPr>
          <p:cNvPr id="7" name="10 Second Countdown - After Effects">
            <a:hlinkClick r:id="" action="ppaction://media"/>
            <a:extLst>
              <a:ext uri="{FF2B5EF4-FFF2-40B4-BE49-F238E27FC236}">
                <a16:creationId xmlns:a16="http://schemas.microsoft.com/office/drawing/2014/main" id="{3C8DCF5E-F8AA-4998-842B-605E4D7868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41939" y="335014"/>
            <a:ext cx="1474817" cy="12743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0.1 Nào-chúng-ta-hãy-cùng-tìm-hiểu1638981141">
            <a:hlinkClick r:id="" action="ppaction://media"/>
            <a:extLst>
              <a:ext uri="{FF2B5EF4-FFF2-40B4-BE49-F238E27FC236}">
                <a16:creationId xmlns:a16="http://schemas.microsoft.com/office/drawing/2014/main" id="{D4B110C6-3FE8-4B4F-956D-10B1B885ABB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17890" y="4228728"/>
            <a:ext cx="406400" cy="406400"/>
          </a:xfrm>
          <a:prstGeom prst="rect">
            <a:avLst/>
          </a:prstGeom>
        </p:spPr>
      </p:pic>
      <p:pic>
        <p:nvPicPr>
          <p:cNvPr id="11" name="10.3 Các-con-ơivậy-là-thầy-và-các-c163910214611">
            <a:hlinkClick r:id="" action="ppaction://media"/>
            <a:extLst>
              <a:ext uri="{FF2B5EF4-FFF2-40B4-BE49-F238E27FC236}">
                <a16:creationId xmlns:a16="http://schemas.microsoft.com/office/drawing/2014/main" id="{C473719B-06B9-45C1-949F-B4FADA639CD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57246" y="4729387"/>
            <a:ext cx="406400" cy="406400"/>
          </a:xfrm>
          <a:prstGeom prst="rect">
            <a:avLst/>
          </a:prstGeom>
        </p:spPr>
      </p:pic>
      <p:pic>
        <p:nvPicPr>
          <p:cNvPr id="12" name="10.2 Và-bây-giờ-các-con-cùng-so-đáp163910586511">
            <a:hlinkClick r:id="" action="ppaction://media"/>
            <a:extLst>
              <a:ext uri="{FF2B5EF4-FFF2-40B4-BE49-F238E27FC236}">
                <a16:creationId xmlns:a16="http://schemas.microsoft.com/office/drawing/2014/main" id="{CA2EF58A-966E-4CCB-A5A8-CB905348C3D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90310" y="468713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8899">
        <p:randomBar dir="vert"/>
      </p:transition>
    </mc:Choice>
    <mc:Fallback xmlns="">
      <p:transition spd="slow" advTm="8889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487E-6 1.85128E-7 L 0.004 0.353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7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934E-6 -2.20302E-6 L -0.01771 0.1240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6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5E-6 3.57914E-7 L -0.18883 0.070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1" y="35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3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3" grpId="0"/>
      <p:bldP spid="24" grpId="0"/>
      <p:bldP spid="4" grpId="0"/>
      <p:bldP spid="4" grpId="1"/>
      <p:bldP spid="9" grpId="0"/>
      <p:bldP spid="9" grpId="1"/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1203" objId="3"/>
        <p14:stopEvt time="23839" objId="3"/>
        <p14:playEvt time="23902" objId="7"/>
        <p14:stopEvt time="34415" objId="7"/>
        <p14:playEvt time="36519" objId="12"/>
        <p14:stopEvt time="65963" objId="12"/>
        <p14:playEvt time="67628" objId="11"/>
        <p14:stopEvt time="87021" objId="11"/>
        <p14:playEvt time="88084" objId="12"/>
        <p14:stopEvt time="88899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3FDE6F3-C2C1-497D-9AC0-D418F52504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641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0.5|0.5|1.5|20.4|1.9|4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7.3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4|5.2|35.7|1.3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8.4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6.8|30.1|1.5|3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3|31.9"/>
</p:tagLst>
</file>

<file path=ppt/theme/theme1.xml><?xml version="1.0" encoding="utf-8"?>
<a:theme xmlns:a="http://schemas.openxmlformats.org/drawingml/2006/main" name="1_自定义设计方案">
  <a:themeElements>
    <a:clrScheme name="自定义 1124">
      <a:dk1>
        <a:sysClr val="windowText" lastClr="000000"/>
      </a:dk1>
      <a:lt1>
        <a:sysClr val="window" lastClr="FFFFFF"/>
      </a:lt1>
      <a:dk2>
        <a:srgbClr val="E66C7D"/>
      </a:dk2>
      <a:lt2>
        <a:srgbClr val="D4D4D6"/>
      </a:lt2>
      <a:accent1>
        <a:srgbClr val="60B5CC"/>
      </a:accent1>
      <a:accent2>
        <a:srgbClr val="E66C7D"/>
      </a:accent2>
      <a:accent3>
        <a:srgbClr val="F0AD00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853</Words>
  <Application>Microsoft Office PowerPoint</Application>
  <PresentationFormat>Custom</PresentationFormat>
  <Paragraphs>97</Paragraphs>
  <Slides>10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Miama Nueva</vt:lpstr>
      <vt:lpstr>Tahoma</vt:lpstr>
      <vt:lpstr>1_自定义设计方案</vt:lpstr>
      <vt:lpstr>2_自定义设计方案</vt:lpstr>
      <vt:lpstr>PowerPoint Presentation</vt:lpstr>
      <vt:lpstr>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http://www.ypppt.com/</dc:description>
  <cp:lastModifiedBy/>
  <cp:revision>1</cp:revision>
  <dcterms:created xsi:type="dcterms:W3CDTF">2016-10-17T14:00:15Z</dcterms:created>
  <dcterms:modified xsi:type="dcterms:W3CDTF">2023-06-03T01:16:46Z</dcterms:modified>
</cp:coreProperties>
</file>