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52" r:id="rId2"/>
    <p:sldId id="2988" r:id="rId3"/>
    <p:sldId id="2989" r:id="rId4"/>
    <p:sldId id="2999" r:id="rId5"/>
    <p:sldId id="2990" r:id="rId6"/>
    <p:sldId id="2997" r:id="rId7"/>
    <p:sldId id="3003"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4" d="100"/>
          <a:sy n="64" d="100"/>
        </p:scale>
        <p:origin x="6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3922A00C-DC75-49F2-8662-5FF3D010A8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9504" y="902002"/>
            <a:ext cx="6145301" cy="2017951"/>
          </a:xfrm>
          <a:prstGeom prst="rect">
            <a:avLst/>
          </a:prstGeom>
        </p:spPr>
      </p:pic>
      <p:pic>
        <p:nvPicPr>
          <p:cNvPr id="5" name="Picture 4">
            <a:extLst>
              <a:ext uri="{FF2B5EF4-FFF2-40B4-BE49-F238E27FC236}">
                <a16:creationId xmlns:a16="http://schemas.microsoft.com/office/drawing/2014/main" id="{986D6D41-BA83-4104-A805-0CC3B833720B}"/>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48F9F63-7B1A-4025-A4D0-0EDFB103C152}"/>
              </a:ext>
            </a:extLst>
          </p:cNvPr>
          <p:cNvPicPr>
            <a:picLocks noChangeAspect="1"/>
          </p:cNvPicPr>
          <p:nvPr/>
        </p:nvPicPr>
        <p:blipFill>
          <a:blip r:embed="rId10"/>
          <a:stretch>
            <a:fillRect/>
          </a:stretch>
        </p:blipFill>
        <p:spPr>
          <a:xfrm>
            <a:off x="132402" y="2491800"/>
            <a:ext cx="589731" cy="520622"/>
          </a:xfrm>
          <a:prstGeom prst="rect">
            <a:avLst/>
          </a:prstGeom>
        </p:spPr>
      </p:pic>
      <p:pic>
        <p:nvPicPr>
          <p:cNvPr id="3" name="Picture 2">
            <a:extLst>
              <a:ext uri="{FF2B5EF4-FFF2-40B4-BE49-F238E27FC236}">
                <a16:creationId xmlns:a16="http://schemas.microsoft.com/office/drawing/2014/main" id="{252686D8-C5E9-2AFD-D1DA-E8DEE13BA2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35904" y="6422046"/>
            <a:ext cx="9083827" cy="487722"/>
          </a:xfrm>
          <a:prstGeom prst="rect">
            <a:avLst/>
          </a:prstGeom>
        </p:spPr>
      </p:pic>
    </p:spTree>
    <p:custDataLst>
      <p:tags r:id="rId1"/>
    </p:custDataLst>
    <p:extLst>
      <p:ext uri="{BB962C8B-B14F-4D97-AF65-F5344CB8AC3E}">
        <p14:creationId xmlns:p14="http://schemas.microsoft.com/office/powerpoint/2010/main" val="2746664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24898" y="419887"/>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1303843" y="1218523"/>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3B1B756A-8D3A-4F0D-8677-F220A4F44D9B}"/>
              </a:ext>
            </a:extLst>
          </p:cNvPr>
          <p:cNvGrpSpPr/>
          <p:nvPr/>
        </p:nvGrpSpPr>
        <p:grpSpPr>
          <a:xfrm>
            <a:off x="614526" y="2928056"/>
            <a:ext cx="10962947" cy="2950001"/>
            <a:chOff x="522612" y="900102"/>
            <a:chExt cx="10962947" cy="2950001"/>
          </a:xfrm>
        </p:grpSpPr>
        <p:sp>
          <p:nvSpPr>
            <p:cNvPr id="22" name="Rectangle 21">
              <a:extLst>
                <a:ext uri="{FF2B5EF4-FFF2-40B4-BE49-F238E27FC236}">
                  <a16:creationId xmlns:a16="http://schemas.microsoft.com/office/drawing/2014/main" id="{535DDC69-E8F5-4EE1-A10A-75C3BB9C91B0}"/>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Hát theo video</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3724FC73-7A2A-4EFB-A419-ED721F6100F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4257426-4B4F-406D-97AA-114E6E88D707}"/>
                </a:ext>
              </a:extLst>
            </p:cNvPr>
            <p:cNvSpPr/>
            <p:nvPr/>
          </p:nvSpPr>
          <p:spPr>
            <a:xfrm>
              <a:off x="946823" y="1848239"/>
              <a:ext cx="9134572"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Hãy hình dung một người hát theo video </a:t>
              </a:r>
              <a:endParaRPr lang="en-US" sz="2400">
                <a:latin typeface="UTM Avo" panose="02040603050506020204" pitchFamily="18" charset="0"/>
                <a:cs typeface="Times New Roman" panose="02020603050405020304" pitchFamily="18" charset="0"/>
              </a:endParaRPr>
            </a:p>
            <a:p>
              <a:pPr defTabSz="342900">
                <a:lnSpc>
                  <a:spcPct val="150000"/>
                </a:lnSpc>
              </a:pPr>
              <a:r>
                <a:rPr lang="vi-VN" sz="2400">
                  <a:latin typeface="UTM Avo" panose="02040603050506020204" pitchFamily="18" charset="0"/>
                  <a:cs typeface="Times New Roman" panose="02020603050405020304" pitchFamily="18" charset="0"/>
                </a:rPr>
                <a:t>1. T</a:t>
              </a:r>
              <a:r>
                <a:rPr lang="en-US" sz="2400">
                  <a:latin typeface="UTM Avo" panose="02040603050506020204" pitchFamily="18" charset="0"/>
                  <a:cs typeface="Times New Roman" panose="02020603050405020304" pitchFamily="18" charset="0"/>
                </a:rPr>
                <a:t>a</a:t>
              </a:r>
              <a:r>
                <a:rPr lang="vi-VN" sz="2400">
                  <a:latin typeface="UTM Avo" panose="02040603050506020204" pitchFamily="18" charset="0"/>
                  <a:cs typeface="Times New Roman" panose="02020603050405020304" pitchFamily="18" charset="0"/>
                </a:rPr>
                <a:t>i và mắt của người đó làm nhiệm vụ gì trong lúc hát?</a:t>
              </a:r>
            </a:p>
          </p:txBody>
        </p:sp>
        <p:grpSp>
          <p:nvGrpSpPr>
            <p:cNvPr id="25" name="Group 24">
              <a:extLst>
                <a:ext uri="{FF2B5EF4-FFF2-40B4-BE49-F238E27FC236}">
                  <a16:creationId xmlns:a16="http://schemas.microsoft.com/office/drawing/2014/main" id="{25799B56-34F3-44A9-AA87-C344680CCAB8}"/>
                </a:ext>
              </a:extLst>
            </p:cNvPr>
            <p:cNvGrpSpPr/>
            <p:nvPr/>
          </p:nvGrpSpPr>
          <p:grpSpPr>
            <a:xfrm>
              <a:off x="522612" y="900102"/>
              <a:ext cx="2898644" cy="880803"/>
              <a:chOff x="522612" y="900102"/>
              <a:chExt cx="2898644" cy="880803"/>
            </a:xfrm>
          </p:grpSpPr>
          <p:grpSp>
            <p:nvGrpSpPr>
              <p:cNvPr id="27" name="Group 26">
                <a:extLst>
                  <a:ext uri="{FF2B5EF4-FFF2-40B4-BE49-F238E27FC236}">
                    <a16:creationId xmlns:a16="http://schemas.microsoft.com/office/drawing/2014/main" id="{78E4813D-400D-4881-9C0E-9E7630023E59}"/>
                  </a:ext>
                </a:extLst>
              </p:cNvPr>
              <p:cNvGrpSpPr/>
              <p:nvPr/>
            </p:nvGrpSpPr>
            <p:grpSpPr>
              <a:xfrm>
                <a:off x="522612" y="1095583"/>
                <a:ext cx="2372989" cy="661656"/>
                <a:chOff x="5906375" y="1404722"/>
                <a:chExt cx="2372989" cy="661656"/>
              </a:xfrm>
            </p:grpSpPr>
            <p:sp>
              <p:nvSpPr>
                <p:cNvPr id="32" name="Rectangle: Top Corners Rounded 31">
                  <a:extLst>
                    <a:ext uri="{FF2B5EF4-FFF2-40B4-BE49-F238E27FC236}">
                      <a16:creationId xmlns:a16="http://schemas.microsoft.com/office/drawing/2014/main" id="{85207E77-C60E-462C-918B-98C976124954}"/>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33" name="Rectangle 32">
                  <a:extLst>
                    <a:ext uri="{FF2B5EF4-FFF2-40B4-BE49-F238E27FC236}">
                      <a16:creationId xmlns:a16="http://schemas.microsoft.com/office/drawing/2014/main" id="{EFEADF0E-4D83-4C21-8158-88D6342FAA64}"/>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97DE59F1-A36C-44F9-BBF8-652DB641113B}"/>
                  </a:ext>
                </a:extLst>
              </p:cNvPr>
              <p:cNvGrpSpPr/>
              <p:nvPr/>
            </p:nvGrpSpPr>
            <p:grpSpPr>
              <a:xfrm rot="20419193">
                <a:off x="2468303" y="900102"/>
                <a:ext cx="952953" cy="880803"/>
                <a:chOff x="8974078" y="279854"/>
                <a:chExt cx="3397172" cy="3224225"/>
              </a:xfrm>
            </p:grpSpPr>
            <p:pic>
              <p:nvPicPr>
                <p:cNvPr id="30" name="Picture 5">
                  <a:extLst>
                    <a:ext uri="{FF2B5EF4-FFF2-40B4-BE49-F238E27FC236}">
                      <a16:creationId xmlns:a16="http://schemas.microsoft.com/office/drawing/2014/main" id="{1CC5FAD1-ABCE-444A-BD7D-FA2A1B3F791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31" name="Picture 6">
                  <a:extLst>
                    <a:ext uri="{FF2B5EF4-FFF2-40B4-BE49-F238E27FC236}">
                      <a16:creationId xmlns:a16="http://schemas.microsoft.com/office/drawing/2014/main" id="{2061E464-4138-4914-BBAB-34C3EE55059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29" name="Rectangle 28">
                <a:extLst>
                  <a:ext uri="{FF2B5EF4-FFF2-40B4-BE49-F238E27FC236}">
                    <a16:creationId xmlns:a16="http://schemas.microsoft.com/office/drawing/2014/main" id="{989E9CA8-A1CA-4126-8CED-73D73584EF88}"/>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6" name="Rectangle 25">
              <a:extLst>
                <a:ext uri="{FF2B5EF4-FFF2-40B4-BE49-F238E27FC236}">
                  <a16:creationId xmlns:a16="http://schemas.microsoft.com/office/drawing/2014/main" id="{24AA8518-EA89-44DB-855A-19C03E1A4067}"/>
                </a:ext>
              </a:extLst>
            </p:cNvPr>
            <p:cNvSpPr/>
            <p:nvPr/>
          </p:nvSpPr>
          <p:spPr>
            <a:xfrm>
              <a:off x="946823" y="2957077"/>
              <a:ext cx="9134572"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2. Bộ não của ng</a:t>
              </a:r>
              <a:r>
                <a:rPr lang="vi-VN" sz="2400">
                  <a:latin typeface="UTM Avo" panose="02040603050506020204" pitchFamily="18" charset="0"/>
                  <a:cs typeface="Times New Roman" panose="02020603050405020304" pitchFamily="18" charset="0"/>
                </a:rPr>
                <a:t>ười</a:t>
              </a:r>
              <a:r>
                <a:rPr lang="en-US" sz="2400">
                  <a:latin typeface="UTM Avo" panose="02040603050506020204" pitchFamily="18" charset="0"/>
                  <a:cs typeface="Times New Roman" panose="02020603050405020304" pitchFamily="18" charset="0"/>
                </a:rPr>
                <a:t> đó làm nhiệm vụ gì trong lúc hát?</a:t>
              </a:r>
              <a:endParaRPr lang="vi-VN" sz="2400">
                <a:latin typeface="UTM Avo" panose="02040603050506020204" pitchFamily="18" charset="0"/>
                <a:cs typeface="Times New Roman" panose="02020603050405020304" pitchFamily="18" charset="0"/>
              </a:endParaRPr>
            </a:p>
          </p:txBody>
        </p:sp>
      </p:grpSp>
      <p:pic>
        <p:nvPicPr>
          <p:cNvPr id="19" name="图片 14">
            <a:extLst>
              <a:ext uri="{FF2B5EF4-FFF2-40B4-BE49-F238E27FC236}">
                <a16:creationId xmlns:a16="http://schemas.microsoft.com/office/drawing/2014/main" id="{8AD5845F-1260-4879-8420-9F716B5659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0425" y="1237185"/>
            <a:ext cx="4084635" cy="2041582"/>
          </a:xfrm>
          <a:prstGeom prst="rect">
            <a:avLst/>
          </a:prstGeom>
        </p:spPr>
      </p:pic>
    </p:spTree>
    <p:extLst>
      <p:ext uri="{BB962C8B-B14F-4D97-AF65-F5344CB8AC3E}">
        <p14:creationId xmlns:p14="http://schemas.microsoft.com/office/powerpoint/2010/main" val="403024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3.33333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CON NG</a:t>
            </a:r>
            <a:r>
              <a:rPr lang="vi-VN" sz="2800" b="1">
                <a:solidFill>
                  <a:srgbClr val="F03C69"/>
                </a:solidFill>
                <a:latin typeface="SVN-SAF" panose="02040603050506020204" pitchFamily="18" charset="0"/>
                <a:cs typeface="Times New Roman" panose="02020603050405020304" pitchFamily="18" charset="0"/>
              </a:rPr>
              <a:t>ƯỜI</a:t>
            </a:r>
            <a:r>
              <a:rPr lang="en-US" sz="2800" b="1">
                <a:solidFill>
                  <a:srgbClr val="F03C69"/>
                </a:solidFill>
                <a:latin typeface="SVN-SAF" panose="02040603050506020204" pitchFamily="18" charset="0"/>
                <a:cs typeface="Times New Roman" panose="02020603050405020304" pitchFamily="18" charset="0"/>
              </a:rPr>
              <a:t> XỬ LÍ Thông tin</a:t>
            </a:r>
            <a:endParaRPr lang="vi-VN" sz="2800" b="1">
              <a:solidFill>
                <a:srgbClr val="F03C69"/>
              </a:solidFill>
              <a:cs typeface="Times New Roman" panose="02020603050405020304" pitchFamily="18" charset="0"/>
            </a:endParaRPr>
          </a:p>
        </p:txBody>
      </p:sp>
      <p:sp>
        <p:nvSpPr>
          <p:cNvPr id="27" name="Rectangle 26">
            <a:extLst>
              <a:ext uri="{FF2B5EF4-FFF2-40B4-BE49-F238E27FC236}">
                <a16:creationId xmlns:a16="http://schemas.microsoft.com/office/drawing/2014/main" id="{39558349-1F9F-48F3-830E-5BABDBF449D9}"/>
              </a:ext>
            </a:extLst>
          </p:cNvPr>
          <p:cNvSpPr/>
          <p:nvPr/>
        </p:nvSpPr>
        <p:spPr>
          <a:xfrm>
            <a:off x="916131" y="1267927"/>
            <a:ext cx="6743359" cy="3337837"/>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Khi hát, mắt theo dõi lời bài hát, tai nghe tiếng nhạc, bộ não kết hợp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chúng lại tạo nên hứng thú, chuyển thành câu hát. Thông tin được thu nhận là lời và nhạc bài hát. Những thông tin này được bộ não xử lí, chuyển thành cảm xúc và hành động (hát).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2"/>
          <a:stretch>
            <a:fillRect/>
          </a:stretch>
        </p:blipFill>
        <p:spPr>
          <a:xfrm>
            <a:off x="824474" y="1175657"/>
            <a:ext cx="797359" cy="755780"/>
          </a:xfrm>
          <a:prstGeom prst="rect">
            <a:avLst/>
          </a:prstGeom>
        </p:spPr>
      </p:pic>
      <p:pic>
        <p:nvPicPr>
          <p:cNvPr id="7" name="Picture 6" descr="Icon&#10;&#10;Description automatically generated">
            <a:extLst>
              <a:ext uri="{FF2B5EF4-FFF2-40B4-BE49-F238E27FC236}">
                <a16:creationId xmlns:a16="http://schemas.microsoft.com/office/drawing/2014/main" id="{90AFA4E4-7B7E-4823-8469-DCEE6845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147" y="1267927"/>
            <a:ext cx="4695372" cy="4695372"/>
          </a:xfrm>
          <a:prstGeom prst="rect">
            <a:avLst/>
          </a:prstGeom>
        </p:spPr>
      </p:pic>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01CB12-C158-4B3B-A400-9263CE26958A}"/>
              </a:ext>
            </a:extLst>
          </p:cNvPr>
          <p:cNvPicPr>
            <a:picLocks noChangeAspect="1"/>
          </p:cNvPicPr>
          <p:nvPr/>
        </p:nvPicPr>
        <p:blipFill>
          <a:blip r:embed="rId2"/>
          <a:stretch>
            <a:fillRect/>
          </a:stretch>
        </p:blipFill>
        <p:spPr>
          <a:xfrm>
            <a:off x="2190275" y="372664"/>
            <a:ext cx="8072707" cy="3068529"/>
          </a:xfrm>
          <a:prstGeom prst="rect">
            <a:avLst/>
          </a:prstGeom>
        </p:spPr>
      </p:pic>
      <p:sp>
        <p:nvSpPr>
          <p:cNvPr id="6" name="Rectangle 5">
            <a:extLst>
              <a:ext uri="{FF2B5EF4-FFF2-40B4-BE49-F238E27FC236}">
                <a16:creationId xmlns:a16="http://schemas.microsoft.com/office/drawing/2014/main" id="{25EECE07-38C4-4557-8F88-B84EB0562E1A}"/>
              </a:ext>
            </a:extLst>
          </p:cNvPr>
          <p:cNvSpPr/>
          <p:nvPr/>
        </p:nvSpPr>
        <p:spPr>
          <a:xfrm>
            <a:off x="2940154" y="3598004"/>
            <a:ext cx="6572948" cy="528286"/>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4.</a:t>
            </a:r>
            <a:r>
              <a:rPr lang="en-US" sz="2200">
                <a:latin typeface="UTM Avo" panose="02040603050506020204" pitchFamily="18" charset="0"/>
                <a:cs typeface="Times New Roman" panose="02020603050405020304" pitchFamily="18" charset="0"/>
              </a:rPr>
              <a:t> Quá trình xử lí thông tin của con ng</a:t>
            </a:r>
            <a:r>
              <a:rPr lang="vi-VN" sz="2200">
                <a:latin typeface="UTM Avo" panose="02040603050506020204" pitchFamily="18" charset="0"/>
                <a:cs typeface="Times New Roman" panose="02020603050405020304" pitchFamily="18" charset="0"/>
              </a:rPr>
              <a:t>ười</a:t>
            </a:r>
          </a:p>
        </p:txBody>
      </p:sp>
      <p:grpSp>
        <p:nvGrpSpPr>
          <p:cNvPr id="7" name="Group 6">
            <a:extLst>
              <a:ext uri="{FF2B5EF4-FFF2-40B4-BE49-F238E27FC236}">
                <a16:creationId xmlns:a16="http://schemas.microsoft.com/office/drawing/2014/main" id="{0803AA95-0DCA-4F83-9DD0-B30CCBAB229D}"/>
              </a:ext>
            </a:extLst>
          </p:cNvPr>
          <p:cNvGrpSpPr/>
          <p:nvPr/>
        </p:nvGrpSpPr>
        <p:grpSpPr>
          <a:xfrm>
            <a:off x="1148494" y="4253284"/>
            <a:ext cx="9895012" cy="1951609"/>
            <a:chOff x="1329714" y="458216"/>
            <a:chExt cx="9895012" cy="1951609"/>
          </a:xfrm>
        </p:grpSpPr>
        <p:grpSp>
          <p:nvGrpSpPr>
            <p:cNvPr id="8" name="Group 7">
              <a:extLst>
                <a:ext uri="{FF2B5EF4-FFF2-40B4-BE49-F238E27FC236}">
                  <a16:creationId xmlns:a16="http://schemas.microsoft.com/office/drawing/2014/main" id="{7B3B8460-B5D5-4133-8324-6B46506FC905}"/>
                </a:ext>
              </a:extLst>
            </p:cNvPr>
            <p:cNvGrpSpPr/>
            <p:nvPr/>
          </p:nvGrpSpPr>
          <p:grpSpPr>
            <a:xfrm>
              <a:off x="1329714" y="458216"/>
              <a:ext cx="9895012" cy="1951609"/>
              <a:chOff x="1329714" y="458216"/>
              <a:chExt cx="9895012" cy="1951609"/>
            </a:xfrm>
          </p:grpSpPr>
          <p:grpSp>
            <p:nvGrpSpPr>
              <p:cNvPr id="10" name="Group 9">
                <a:extLst>
                  <a:ext uri="{FF2B5EF4-FFF2-40B4-BE49-F238E27FC236}">
                    <a16:creationId xmlns:a16="http://schemas.microsoft.com/office/drawing/2014/main" id="{A8534B99-3990-4FC8-B23F-332CCDD77020}"/>
                  </a:ext>
                </a:extLst>
              </p:cNvPr>
              <p:cNvGrpSpPr/>
              <p:nvPr/>
            </p:nvGrpSpPr>
            <p:grpSpPr>
              <a:xfrm>
                <a:off x="1925021" y="911578"/>
                <a:ext cx="9299705" cy="1498247"/>
                <a:chOff x="2572721" y="934090"/>
                <a:chExt cx="8366420" cy="2210326"/>
              </a:xfrm>
            </p:grpSpPr>
            <p:sp>
              <p:nvSpPr>
                <p:cNvPr id="13" name="Rectangle: Rounded Corners 12">
                  <a:extLst>
                    <a:ext uri="{FF2B5EF4-FFF2-40B4-BE49-F238E27FC236}">
                      <a16:creationId xmlns:a16="http://schemas.microsoft.com/office/drawing/2014/main" id="{3430CAAA-BD0B-4155-A088-B651D32D6511}"/>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1F888A9-29B4-49DC-8E13-B6CBBC5ECC11}"/>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06F1906D-F09F-4ACC-A7E3-984E830346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9" name="Rectangle 8">
              <a:extLst>
                <a:ext uri="{FF2B5EF4-FFF2-40B4-BE49-F238E27FC236}">
                  <a16:creationId xmlns:a16="http://schemas.microsoft.com/office/drawing/2014/main" id="{D6BB3DC6-166E-4B4A-AA19-5972FC5B0219}"/>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Bộ não là nơi xử lí thông tin, tạo ra quyết định,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điều khiển các suy nghĩ và hành động của con người.</a:t>
              </a:r>
            </a:p>
          </p:txBody>
        </p:sp>
      </p:gr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982284477"/>
              </p:ext>
            </p:extLst>
          </p:nvPr>
        </p:nvGraphicFramePr>
        <p:xfrm>
          <a:off x="1475066" y="3964488"/>
          <a:ext cx="6623905" cy="2258898"/>
        </p:xfrm>
        <a:graphic>
          <a:graphicData uri="http://schemas.openxmlformats.org/drawingml/2006/table">
            <a:tbl>
              <a:tblPr firstRow="1" bandRow="1">
                <a:tableStyleId>{21E4AEA4-8DFA-4A89-87EB-49C32662AFE0}</a:tableStyleId>
              </a:tblPr>
              <a:tblGrid>
                <a:gridCol w="2779693">
                  <a:extLst>
                    <a:ext uri="{9D8B030D-6E8A-4147-A177-3AD203B41FA5}">
                      <a16:colId xmlns:a16="http://schemas.microsoft.com/office/drawing/2014/main" val="3049472007"/>
                    </a:ext>
                  </a:extLst>
                </a:gridCol>
                <a:gridCol w="3844212">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Thông tin được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thu nhận</a:t>
                      </a:r>
                      <a:r>
                        <a:rPr lang="en-US" sz="2000" kern="1200">
                          <a:solidFill>
                            <a:schemeClr val="tx1"/>
                          </a:solidFill>
                          <a:latin typeface="UTM Avo" panose="02040603050506020204" pitchFamily="18" charset="0"/>
                          <a:ea typeface="+mn-ea"/>
                          <a:cs typeface="Times New Roman" panose="02020603050405020304" pitchFamily="18" charset="0"/>
                        </a:rPr>
                        <a:t> và xử lí</a:t>
                      </a:r>
                    </a:p>
                  </a:txBody>
                  <a:tcPr anchor="ctr">
                    <a:solidFill>
                      <a:srgbClr val="C7EAF5"/>
                    </a:solidFill>
                  </a:tcPr>
                </a:tc>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a) Chạy ngược chiều gió để </a:t>
                      </a:r>
                      <a:endParaRPr lang="en-US" sz="2000" kern="1200">
                        <a:solidFill>
                          <a:schemeClr val="tx1"/>
                        </a:solidFill>
                        <a:latin typeface="UTM Avo" panose="02040603050506020204" pitchFamily="18" charset="0"/>
                        <a:ea typeface="+mn-ea"/>
                        <a:cs typeface="Times New Roman" panose="02020603050405020304" pitchFamily="18" charset="0"/>
                      </a:endParaRPr>
                    </a:p>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dây diều</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căng ra.</a:t>
                      </a: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Kết quả của việc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xử lí thông tin</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Diều không lên cao và </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dây diều bị chùng.</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13" name="Rectangle 12">
            <a:extLst>
              <a:ext uri="{FF2B5EF4-FFF2-40B4-BE49-F238E27FC236}">
                <a16:creationId xmlns:a16="http://schemas.microsoft.com/office/drawing/2014/main" id="{C6DBBEEA-14DC-41CA-A25D-875543634C23}"/>
              </a:ext>
            </a:extLst>
          </p:cNvPr>
          <p:cNvSpPr/>
          <p:nvPr/>
        </p:nvSpPr>
        <p:spPr>
          <a:xfrm>
            <a:off x="1475066" y="518209"/>
            <a:ext cx="975982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Bộ phận nào của con người làm nhiệm vụ xử lý thông tin?</a:t>
            </a:r>
          </a:p>
        </p:txBody>
      </p:sp>
      <p:sp>
        <p:nvSpPr>
          <p:cNvPr id="15" name="Rectangle 14">
            <a:extLst>
              <a:ext uri="{FF2B5EF4-FFF2-40B4-BE49-F238E27FC236}">
                <a16:creationId xmlns:a16="http://schemas.microsoft.com/office/drawing/2014/main" id="{F27B5BD4-BFB5-49D9-9605-FB10C2A19ADD}"/>
              </a:ext>
            </a:extLst>
          </p:cNvPr>
          <p:cNvSpPr/>
          <p:nvPr/>
        </p:nvSpPr>
        <p:spPr>
          <a:xfrm>
            <a:off x="1929728"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Chân tay</a:t>
            </a:r>
            <a:endParaRPr lang="vi-VN" sz="2000">
              <a:latin typeface="UTM Avo"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54C463C2-99BD-41F9-9DB8-532FC0A03C0C}"/>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EF91B5E4-A838-4112-A0B2-6D8AB3210F0F}"/>
              </a:ext>
            </a:extLst>
          </p:cNvPr>
          <p:cNvSpPr/>
          <p:nvPr/>
        </p:nvSpPr>
        <p:spPr>
          <a:xfrm>
            <a:off x="4289647" y="1164399"/>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Đôi tai</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D4F8EA6-8068-4B6D-B5FE-2B4A268D6BA1}"/>
              </a:ext>
            </a:extLst>
          </p:cNvPr>
          <p:cNvSpPr/>
          <p:nvPr/>
        </p:nvSpPr>
        <p:spPr>
          <a:xfrm>
            <a:off x="6649566"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Bộ não</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BD49975-0CFF-4D28-B9F0-8738147220EC}"/>
              </a:ext>
            </a:extLst>
          </p:cNvPr>
          <p:cNvSpPr/>
          <p:nvPr/>
        </p:nvSpPr>
        <p:spPr>
          <a:xfrm>
            <a:off x="9009485" y="1161145"/>
            <a:ext cx="217721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a:t>
            </a:r>
            <a:r>
              <a:rPr lang="en-US" sz="2000">
                <a:latin typeface="UTM Avo" panose="02040603050506020204" pitchFamily="18" charset="0"/>
                <a:cs typeface="Times New Roman" panose="02020603050405020304" pitchFamily="18" charset="0"/>
              </a:rPr>
              <a:t> Đôi mắt</a:t>
            </a:r>
            <a:endParaRPr lang="vi-VN" sz="2000">
              <a:latin typeface="UTM Avo" panose="020406030505060202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1ED6B12A-29DD-4B83-97B8-D57A71ACA323}"/>
              </a:ext>
            </a:extLst>
          </p:cNvPr>
          <p:cNvSpPr/>
          <p:nvPr/>
        </p:nvSpPr>
        <p:spPr>
          <a:xfrm>
            <a:off x="6630085" y="124206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a:extLst>
              <a:ext uri="{FF2B5EF4-FFF2-40B4-BE49-F238E27FC236}">
                <a16:creationId xmlns:a16="http://schemas.microsoft.com/office/drawing/2014/main" id="{84FD8892-92B0-47F9-89E6-D80D94B530E0}"/>
              </a:ext>
            </a:extLst>
          </p:cNvPr>
          <p:cNvPicPr>
            <a:picLocks noChangeAspect="1"/>
          </p:cNvPicPr>
          <p:nvPr/>
        </p:nvPicPr>
        <p:blipFill>
          <a:blip r:embed="rId3"/>
          <a:stretch>
            <a:fillRect/>
          </a:stretch>
        </p:blipFill>
        <p:spPr>
          <a:xfrm>
            <a:off x="8455674" y="2072098"/>
            <a:ext cx="2972198" cy="2873125"/>
          </a:xfrm>
          <a:prstGeom prst="rect">
            <a:avLst/>
          </a:prstGeom>
        </p:spPr>
      </p:pic>
      <p:sp>
        <p:nvSpPr>
          <p:cNvPr id="21" name="Rectangle 20">
            <a:extLst>
              <a:ext uri="{FF2B5EF4-FFF2-40B4-BE49-F238E27FC236}">
                <a16:creationId xmlns:a16="http://schemas.microsoft.com/office/drawing/2014/main" id="{DE8B558F-19AB-430E-AF51-CC565CBEA9D1}"/>
              </a:ext>
            </a:extLst>
          </p:cNvPr>
          <p:cNvSpPr/>
          <p:nvPr/>
        </p:nvSpPr>
        <p:spPr>
          <a:xfrm>
            <a:off x="1475066" y="1920414"/>
            <a:ext cx="6353317" cy="1873654"/>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Quan sát một người đang thả diều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đó đang cố gắng làm cho cánh diều bay cao</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Em hãy ghép mỗi mục ở cột A với một mục thích hợp ở cột B.</a:t>
            </a:r>
          </a:p>
        </p:txBody>
      </p:sp>
      <p:sp>
        <p:nvSpPr>
          <p:cNvPr id="16" name="Rectangle 15">
            <a:extLst>
              <a:ext uri="{FF2B5EF4-FFF2-40B4-BE49-F238E27FC236}">
                <a16:creationId xmlns:a16="http://schemas.microsoft.com/office/drawing/2014/main" id="{7F3634A7-70E4-45D2-A41D-F71E65397F54}"/>
              </a:ext>
            </a:extLst>
          </p:cNvPr>
          <p:cNvSpPr/>
          <p:nvPr/>
        </p:nvSpPr>
        <p:spPr>
          <a:xfrm>
            <a:off x="9365620" y="5150610"/>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500"/>
                            </p:stCondLst>
                            <p:childTnLst>
                              <p:par>
                                <p:cTn id="34" presetID="42"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43" dur="500"/>
                                        <p:tgtEl>
                                          <p:spTgt spid="1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4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19" grpId="0"/>
      <p:bldP spid="20" grpId="0"/>
      <p:bldP spid="2"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Bố vừa kể cho Minh nghe một câu chuyện hay. Mình nghĩ là sẽ kể lại cho An và Khoa. Em hãy ghép mỗi mục ở cột A với một mục thích hợp</a:t>
            </a:r>
            <a:r>
              <a:rPr lang="en-US" sz="2000">
                <a:latin typeface="UTM Avo" panose="02040603050506020204" pitchFamily="18" charset="0"/>
                <a:cs typeface="Times New Roman" panose="02020603050405020304" pitchFamily="18" charset="0"/>
              </a:rPr>
              <a:t> ở cột B.</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nvGraphicFramePr>
        <p:xfrm>
          <a:off x="2256340" y="2504136"/>
          <a:ext cx="8543049" cy="2258898"/>
        </p:xfrm>
        <a:graphic>
          <a:graphicData uri="http://schemas.openxmlformats.org/drawingml/2006/table">
            <a:tbl>
              <a:tblPr firstRow="1" bandRow="1">
                <a:tableStyleId>{21E4AEA4-8DFA-4A89-87EB-49C32662AFE0}</a:tableStyleId>
              </a:tblPr>
              <a:tblGrid>
                <a:gridCol w="4438659">
                  <a:extLst>
                    <a:ext uri="{9D8B030D-6E8A-4147-A177-3AD203B41FA5}">
                      <a16:colId xmlns:a16="http://schemas.microsoft.com/office/drawing/2014/main" val="3049472007"/>
                    </a:ext>
                  </a:extLst>
                </a:gridCol>
                <a:gridCol w="4104390">
                  <a:extLst>
                    <a:ext uri="{9D8B030D-6E8A-4147-A177-3AD203B41FA5}">
                      <a16:colId xmlns:a16="http://schemas.microsoft.com/office/drawing/2014/main" val="3745305114"/>
                    </a:ext>
                  </a:extLst>
                </a:gridCol>
              </a:tblGrid>
              <a:tr h="547966">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855466">
                <a:tc>
                  <a:txBody>
                    <a:bodyPr/>
                    <a:lstStyle/>
                    <a:p>
                      <a:pPr marL="112713" indent="0" algn="l">
                        <a:lnSpc>
                          <a:spcPct val="120000"/>
                        </a:lnSpc>
                      </a:pPr>
                      <a:r>
                        <a:rPr lang="vi-VN" sz="2000" kern="1200">
                          <a:solidFill>
                            <a:schemeClr val="tx1"/>
                          </a:solidFill>
                          <a:latin typeface="UTM Avo" panose="02040603050506020204" pitchFamily="18" charset="0"/>
                          <a:ea typeface="+mn-ea"/>
                          <a:cs typeface="Times New Roman" panose="02020603050405020304" pitchFamily="18" charset="0"/>
                        </a:rPr>
                        <a:t>1) Câu chuyện hay mà Minh được bố</a:t>
                      </a:r>
                      <a:r>
                        <a:rPr lang="en-US" sz="2000" kern="1200">
                          <a:solidFill>
                            <a:schemeClr val="tx1"/>
                          </a:solidFill>
                          <a:latin typeface="UTM Avo" panose="02040603050506020204" pitchFamily="18" charset="0"/>
                          <a:ea typeface="+mn-ea"/>
                          <a:cs typeface="Times New Roman" panose="02020603050405020304" pitchFamily="18" charset="0"/>
                        </a:rPr>
                        <a:t> </a:t>
                      </a:r>
                      <a:r>
                        <a:rPr lang="vi-VN" sz="2000" kern="1200">
                          <a:solidFill>
                            <a:schemeClr val="tx1"/>
                          </a:solidFill>
                          <a:latin typeface="UTM Avo" panose="02040603050506020204" pitchFamily="18" charset="0"/>
                          <a:ea typeface="+mn-ea"/>
                          <a:cs typeface="Times New Roman" panose="02020603050405020304" pitchFamily="18" charset="0"/>
                        </a:rPr>
                        <a:t>kể cho nghe.</a:t>
                      </a: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pitchFamily="18" charset="0"/>
                          <a:ea typeface="+mn-ea"/>
                          <a:cs typeface="Times New Roman" panose="02020603050405020304" pitchFamily="18" charset="0"/>
                        </a:rPr>
                        <a:t>a) Thông tin bộ não tiếp nhận.</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855466">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2) Minh quyết định sẽ kể lại cho An và Khoa.</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 Kết quả xử lí thông tin của</a:t>
                      </a:r>
                    </a:p>
                    <a:p>
                      <a:pPr marL="112713" indent="0" algn="l">
                        <a:lnSpc>
                          <a:spcPct val="120000"/>
                        </a:lnSpc>
                      </a:pPr>
                      <a:r>
                        <a:rPr lang="en-US" sz="2000" kern="1200">
                          <a:solidFill>
                            <a:schemeClr val="tx1"/>
                          </a:solidFill>
                          <a:latin typeface="UTM Avo" panose="02040603050506020204" pitchFamily="18" charset="0"/>
                          <a:ea typeface="+mn-ea"/>
                          <a:cs typeface="Times New Roman" panose="02020603050405020304" pitchFamily="18" charset="0"/>
                        </a:rPr>
                        <a:t>bộ não.</a:t>
                      </a:r>
                    </a:p>
                  </a:txBody>
                  <a:tcPr anchor="ctr">
                    <a:solidFill>
                      <a:srgbClr val="C7EAF5"/>
                    </a:solidFill>
                  </a:tcPr>
                </a:tc>
                <a:extLst>
                  <a:ext uri="{0D108BD9-81ED-4DB2-BD59-A6C34878D82A}">
                    <a16:rowId xmlns:a16="http://schemas.microsoft.com/office/drawing/2014/main" val="3944550153"/>
                  </a:ext>
                </a:extLst>
              </a:tr>
            </a:tbl>
          </a:graphicData>
        </a:graphic>
      </p:graphicFrame>
      <p:sp>
        <p:nvSpPr>
          <p:cNvPr id="9" name="Rectangle 8">
            <a:extLst>
              <a:ext uri="{FF2B5EF4-FFF2-40B4-BE49-F238E27FC236}">
                <a16:creationId xmlns:a16="http://schemas.microsoft.com/office/drawing/2014/main" id="{D9E22CFE-7471-4486-A3DD-7A9AF6F60F94}"/>
              </a:ext>
            </a:extLst>
          </p:cNvPr>
          <p:cNvSpPr/>
          <p:nvPr/>
        </p:nvSpPr>
        <p:spPr>
          <a:xfrm>
            <a:off x="6096000" y="4891786"/>
            <a:ext cx="1152305" cy="876394"/>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p:txBody>
      </p:sp>
    </p:spTree>
    <p:extLst>
      <p:ext uri="{BB962C8B-B14F-4D97-AF65-F5344CB8AC3E}">
        <p14:creationId xmlns:p14="http://schemas.microsoft.com/office/powerpoint/2010/main" val="3508905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lấy ví dụ một việc làm hằng ngày của em và cho biết thông tin</a:t>
            </a:r>
          </a:p>
          <a:p>
            <a:pPr algn="just" defTabSz="342900">
              <a:lnSpc>
                <a:spcPct val="150000"/>
              </a:lnSpc>
            </a:pPr>
            <a:r>
              <a:rPr lang="vi-VN" sz="2000">
                <a:latin typeface="UTM Avo" panose="02040603050506020204" pitchFamily="18" charset="0"/>
                <a:cs typeface="Times New Roman" panose="02020603050405020304" pitchFamily="18" charset="0"/>
              </a:rPr>
              <a:t>được thu nhận là gì? Kết quả của việc xử lí là gì?</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1458451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5590</TotalTime>
  <Words>438</Words>
  <Application>Microsoft Office PowerPoint</Application>
  <PresentationFormat>Widescreen</PresentationFormat>
  <Paragraphs>58</Paragraphs>
  <Slides>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SAL - Nguyen Huu Phuc</cp:lastModifiedBy>
  <cp:revision>192</cp:revision>
  <dcterms:created xsi:type="dcterms:W3CDTF">2021-11-14T08:33:55Z</dcterms:created>
  <dcterms:modified xsi:type="dcterms:W3CDTF">2023-09-20T12:32:48Z</dcterms:modified>
</cp:coreProperties>
</file>