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4" r:id="rId6"/>
    <p:sldId id="263" r:id="rId7"/>
    <p:sldId id="265" r:id="rId8"/>
    <p:sldId id="260" r:id="rId9"/>
    <p:sldId id="266" r:id="rId10"/>
    <p:sldId id="268" r:id="rId11"/>
    <p:sldId id="269" r:id="rId12"/>
    <p:sldId id="270" r:id="rId13"/>
    <p:sldId id="267" r:id="rId14"/>
    <p:sldId id="261" r:id="rId15"/>
    <p:sldId id="256" r:id="rId16"/>
    <p:sldId id="272" r:id="rId17"/>
    <p:sldId id="273" r:id="rId18"/>
    <p:sldId id="271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3" d="100"/>
          <a:sy n="53" d="100"/>
        </p:scale>
        <p:origin x="1838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54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6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>
            <a:extLst>
              <a:ext uri="{FF2B5EF4-FFF2-40B4-BE49-F238E27FC236}">
                <a16:creationId xmlns:a16="http://schemas.microsoft.com/office/drawing/2014/main" xmlns="" id="{1DBD64E3-8439-486C-957F-6B57D11E2D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2" t="69348"/>
          <a:stretch/>
        </p:blipFill>
        <p:spPr>
          <a:xfrm>
            <a:off x="11183257" y="5360733"/>
            <a:ext cx="830591" cy="1199078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850E1E5D-5960-A08A-78FB-B16422C68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r="58125" b="38795"/>
          <a:stretch/>
        </p:blipFill>
        <p:spPr>
          <a:xfrm>
            <a:off x="176620" y="1041376"/>
            <a:ext cx="4172676" cy="2631486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xmlns="" id="{3FBD2A16-2247-56B2-0562-4FA3C7E693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4" t="-438" b="74016"/>
          <a:stretch/>
        </p:blipFill>
        <p:spPr>
          <a:xfrm>
            <a:off x="9964486" y="859318"/>
            <a:ext cx="1017839" cy="10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3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53BA148-4FA5-731A-4F16-0AB9A1CE77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057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3F3C21A-A72B-2AAE-23FF-9914BB2CCB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7"/>
          <a:stretch/>
        </p:blipFill>
        <p:spPr>
          <a:xfrm>
            <a:off x="0" y="1280886"/>
            <a:ext cx="12192000" cy="55771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505B229-2180-F9F0-A18C-BF5C5E151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r="16270"/>
          <a:stretch/>
        </p:blipFill>
        <p:spPr>
          <a:xfrm>
            <a:off x="519340" y="534151"/>
            <a:ext cx="9253310" cy="58057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825F598-D2FD-D4A2-6C04-8D4160DCD9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70" y="765778"/>
            <a:ext cx="8705850" cy="53264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7AFB9F5-5D01-77BC-596B-3112335D4B9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6038032"/>
            <a:ext cx="2812345" cy="81996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55AB6CC-094F-3B36-B8E7-01FCD397CF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91" y="168440"/>
            <a:ext cx="1621289" cy="10463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562C51B5-6F72-5A56-91AD-8706F133C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8" r="94834"/>
          <a:stretch/>
        </p:blipFill>
        <p:spPr>
          <a:xfrm>
            <a:off x="297459" y="5017407"/>
            <a:ext cx="629840" cy="854372"/>
          </a:xfrm>
          <a:prstGeom prst="rect">
            <a:avLst/>
          </a:prstGeom>
        </p:spPr>
      </p:pic>
      <p:pic>
        <p:nvPicPr>
          <p:cNvPr id="14" name="图片 15">
            <a:extLst>
              <a:ext uri="{FF2B5EF4-FFF2-40B4-BE49-F238E27FC236}">
                <a16:creationId xmlns:a16="http://schemas.microsoft.com/office/drawing/2014/main" xmlns="" id="{C2BFE260-8ACF-B66F-3152-4685E24726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4" t="-438" b="74016"/>
          <a:stretch/>
        </p:blipFill>
        <p:spPr>
          <a:xfrm>
            <a:off x="7903503" y="1263444"/>
            <a:ext cx="1017839" cy="1033596"/>
          </a:xfrm>
          <a:prstGeom prst="rect">
            <a:avLst/>
          </a:prstGeom>
        </p:spPr>
      </p:pic>
      <p:pic>
        <p:nvPicPr>
          <p:cNvPr id="15" name="图片 17">
            <a:extLst>
              <a:ext uri="{FF2B5EF4-FFF2-40B4-BE49-F238E27FC236}">
                <a16:creationId xmlns:a16="http://schemas.microsoft.com/office/drawing/2014/main" xmlns="" id="{6B33EFF3-25B0-98D0-17D4-EEC940938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6"/>
          <a:stretch/>
        </p:blipFill>
        <p:spPr>
          <a:xfrm flipH="1">
            <a:off x="6342744" y="751416"/>
            <a:ext cx="5849256" cy="610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5002D22-6276-9150-4DE1-BE95E8575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057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4664426-C1AE-62C3-8BB8-D0DEC9D8A4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7"/>
          <a:stretch/>
        </p:blipFill>
        <p:spPr>
          <a:xfrm>
            <a:off x="0" y="1280886"/>
            <a:ext cx="12192000" cy="5577114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xmlns="" id="{D2F2D7F1-835A-3AE1-092D-2A441135E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r="16270"/>
          <a:stretch/>
        </p:blipFill>
        <p:spPr>
          <a:xfrm>
            <a:off x="519340" y="534151"/>
            <a:ext cx="9253310" cy="5805714"/>
          </a:xfrm>
          <a:prstGeom prst="rect">
            <a:avLst/>
          </a:prstGeom>
        </p:spPr>
      </p:pic>
      <p:pic>
        <p:nvPicPr>
          <p:cNvPr id="11" name="图片 14">
            <a:extLst>
              <a:ext uri="{FF2B5EF4-FFF2-40B4-BE49-F238E27FC236}">
                <a16:creationId xmlns:a16="http://schemas.microsoft.com/office/drawing/2014/main" xmlns="" id="{E8C0CC86-6315-0F7C-0647-71373FEA22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70" y="765778"/>
            <a:ext cx="8705850" cy="5326443"/>
          </a:xfrm>
          <a:prstGeom prst="rect">
            <a:avLst/>
          </a:prstGeom>
        </p:spPr>
      </p:pic>
      <p:pic>
        <p:nvPicPr>
          <p:cNvPr id="12" name="图片 18">
            <a:extLst>
              <a:ext uri="{FF2B5EF4-FFF2-40B4-BE49-F238E27FC236}">
                <a16:creationId xmlns:a16="http://schemas.microsoft.com/office/drawing/2014/main" xmlns="" id="{94F1BE08-5BD4-E862-57CF-2CD2EAF6137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6038032"/>
            <a:ext cx="2812345" cy="819967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xmlns="" id="{56C59E66-BC8E-F424-932C-A06FF5EDEDA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91" y="168440"/>
            <a:ext cx="1621289" cy="1046381"/>
          </a:xfrm>
          <a:prstGeom prst="rect">
            <a:avLst/>
          </a:prstGeom>
        </p:spPr>
      </p:pic>
      <p:pic>
        <p:nvPicPr>
          <p:cNvPr id="14" name="图片 24">
            <a:extLst>
              <a:ext uri="{FF2B5EF4-FFF2-40B4-BE49-F238E27FC236}">
                <a16:creationId xmlns:a16="http://schemas.microsoft.com/office/drawing/2014/main" xmlns="" id="{3DC89162-F4B7-E919-C7AC-C931551C3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8" r="94834"/>
          <a:stretch/>
        </p:blipFill>
        <p:spPr>
          <a:xfrm>
            <a:off x="299074" y="4047668"/>
            <a:ext cx="629840" cy="854372"/>
          </a:xfrm>
          <a:prstGeom prst="rect">
            <a:avLst/>
          </a:prstGeom>
        </p:spPr>
      </p:pic>
      <p:pic>
        <p:nvPicPr>
          <p:cNvPr id="15" name="图片 25">
            <a:extLst>
              <a:ext uri="{FF2B5EF4-FFF2-40B4-BE49-F238E27FC236}">
                <a16:creationId xmlns:a16="http://schemas.microsoft.com/office/drawing/2014/main" xmlns="" id="{A91DD771-36B1-9A4D-72BD-1F184F1E4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5" t="35726" b="-1"/>
          <a:stretch/>
        </p:blipFill>
        <p:spPr>
          <a:xfrm>
            <a:off x="6337198" y="3701687"/>
            <a:ext cx="4645127" cy="2514355"/>
          </a:xfrm>
          <a:prstGeom prst="rect">
            <a:avLst/>
          </a:prstGeom>
        </p:spPr>
      </p:pic>
      <p:pic>
        <p:nvPicPr>
          <p:cNvPr id="16" name="图片 26">
            <a:extLst>
              <a:ext uri="{FF2B5EF4-FFF2-40B4-BE49-F238E27FC236}">
                <a16:creationId xmlns:a16="http://schemas.microsoft.com/office/drawing/2014/main" xmlns="" id="{F886BA98-048E-5B88-4EEF-0684157A2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r="58125" b="38795"/>
          <a:stretch/>
        </p:blipFill>
        <p:spPr>
          <a:xfrm>
            <a:off x="771525" y="429213"/>
            <a:ext cx="4172676" cy="2631486"/>
          </a:xfrm>
          <a:prstGeom prst="rect">
            <a:avLst/>
          </a:prstGeom>
        </p:spPr>
      </p:pic>
      <p:pic>
        <p:nvPicPr>
          <p:cNvPr id="17" name="图片 27">
            <a:extLst>
              <a:ext uri="{FF2B5EF4-FFF2-40B4-BE49-F238E27FC236}">
                <a16:creationId xmlns:a16="http://schemas.microsoft.com/office/drawing/2014/main" xmlns="" id="{B2A2D41B-5DE9-720D-C726-1253245C9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4" t="-438" b="74016"/>
          <a:stretch/>
        </p:blipFill>
        <p:spPr>
          <a:xfrm>
            <a:off x="7903503" y="1263444"/>
            <a:ext cx="1017839" cy="1033596"/>
          </a:xfrm>
          <a:prstGeom prst="rect">
            <a:avLst/>
          </a:prstGeom>
        </p:spPr>
      </p:pic>
      <p:pic>
        <p:nvPicPr>
          <p:cNvPr id="18" name="图片 16">
            <a:extLst>
              <a:ext uri="{FF2B5EF4-FFF2-40B4-BE49-F238E27FC236}">
                <a16:creationId xmlns:a16="http://schemas.microsoft.com/office/drawing/2014/main" xmlns="" id="{CF81F8E8-6D4E-E6FA-5752-EF47BE0F84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0" r="6505" b="6126"/>
          <a:stretch/>
        </p:blipFill>
        <p:spPr>
          <a:xfrm>
            <a:off x="7086600" y="1423987"/>
            <a:ext cx="5105400" cy="5450029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593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0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9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7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6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2C618B-8257-4496-9255-3FF640E5E5A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EC517-50B7-4698-BD26-96BFBE490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2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8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5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52.png"/><Relationship Id="rId3" Type="http://schemas.openxmlformats.org/officeDocument/2006/relationships/audio" Target="../media/audio1.wav"/><Relationship Id="rId7" Type="http://schemas.openxmlformats.org/officeDocument/2006/relationships/image" Target="../media/image62.png"/><Relationship Id="rId12" Type="http://schemas.openxmlformats.org/officeDocument/2006/relationships/image" Target="../media/image4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46.png"/><Relationship Id="rId5" Type="http://schemas.openxmlformats.org/officeDocument/2006/relationships/image" Target="../media/image60.png"/><Relationship Id="rId10" Type="http://schemas.openxmlformats.org/officeDocument/2006/relationships/image" Target="../media/image45.png"/><Relationship Id="rId4" Type="http://schemas.openxmlformats.org/officeDocument/2006/relationships/image" Target="../media/image43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18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18.png"/><Relationship Id="rId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18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18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7629" b="13542"/>
          <a:stretch/>
        </p:blipFill>
        <p:spPr>
          <a:xfrm>
            <a:off x="10582834" y="-153939"/>
            <a:ext cx="1609165" cy="1807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177" y="1141216"/>
            <a:ext cx="2853175" cy="1347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62" y="2334246"/>
            <a:ext cx="7919390" cy="1981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508" y="4335283"/>
            <a:ext cx="3432099" cy="847164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xmlns="" id="{AC2F2F71-A150-A669-CB6C-AC38031D35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3" y="4537774"/>
            <a:ext cx="2541200" cy="232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9185" y="503523"/>
            <a:ext cx="779577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2">
              <a:defRPr/>
            </a:pPr>
            <a:r>
              <a:rPr lang="en-US" sz="4000" b="1" dirty="0" smtClean="0">
                <a:ln w="19050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 </a:t>
            </a:r>
            <a:r>
              <a:rPr lang="en-US" sz="4000" b="1" smtClean="0">
                <a:ln w="19050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thiệu mi-li-mét vuông</a:t>
            </a:r>
            <a:endParaRPr kumimoji="0" lang="en-US" sz="4000" b="1" i="0" u="none" strike="noStrike" kern="1200" cap="none" spc="0" normalizeH="0" baseline="0" noProof="0" dirty="0" smtClean="0">
              <a:ln w="19050">
                <a:noFill/>
                <a:prstDash val="solid"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727" y="2735069"/>
            <a:ext cx="3047889" cy="3047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1B8126-1F35-409F-8993-FFC782C53C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26" b="96406" l="4228" r="97886">
                        <a14:foregroundMark x1="60042" y1="10359" x2="61311" y2="31501"/>
                        <a14:foregroundMark x1="40169" y1="5708" x2="40803" y2="34884"/>
                        <a14:foregroundMark x1="29387" y1="10994" x2="36152" y2="19239"/>
                        <a14:foregroundMark x1="51797" y1="2326" x2="39535" y2="2326"/>
                        <a14:foregroundMark x1="94715" y1="21353" x2="92600" y2="37632"/>
                        <a14:foregroundMark x1="35518" y1="36998" x2="12474" y2="47357"/>
                        <a14:foregroundMark x1="12474" y1="47357" x2="10994" y2="45666"/>
                        <a14:foregroundMark x1="92600" y1="36152" x2="85835" y2="41649"/>
                        <a14:foregroundMark x1="98097" y1="36152" x2="89852" y2="36998"/>
                        <a14:foregroundMark x1="57294" y1="79704" x2="43552" y2="90063"/>
                        <a14:foregroundMark x1="32770" y1="90698" x2="34672" y2="93446"/>
                        <a14:foregroundMark x1="65328" y1="74419" x2="39958" y2="96406"/>
                        <a14:foregroundMark x1="39958" y1="96406" x2="40803" y2="94715"/>
                        <a14:foregroundMark x1="46934" y1="74419" x2="36786" y2="80550"/>
                        <a14:foregroundMark x1="28753" y1="71036" x2="31290" y2="79070"/>
                        <a14:foregroundMark x1="29387" y1="41649" x2="8245" y2="48414"/>
                        <a14:foregroundMark x1="38266" y1="33615" x2="8245" y2="49260"/>
                        <a14:foregroundMark x1="4228" y1="49260" x2="28753" y2="34884"/>
                        <a14:foregroundMark x1="35518" y1="34249" x2="18393" y2="43763"/>
                        <a14:foregroundMark x1="48414" y1="32135" x2="53277" y2="73573"/>
                        <a14:foregroundMark x1="53277" y1="73573" x2="55180" y2="75687"/>
                        <a14:foregroundMark x1="67442" y1="47146" x2="68710" y2="58774"/>
                        <a14:foregroundMark x1="57928" y1="51797" x2="51797" y2="74419"/>
                        <a14:foregroundMark x1="51797" y1="74419" x2="51797" y2="74419"/>
                        <a14:foregroundMark x1="65328" y1="81184" x2="38901" y2="81395"/>
                        <a14:foregroundMark x1="38901" y1="81395" x2="37421" y2="79704"/>
                        <a14:foregroundMark x1="31290" y1="82452" x2="35518" y2="89218"/>
                        <a14:foregroundMark x1="24524" y1="81184" x2="27273" y2="88584"/>
                        <a14:foregroundMark x1="46934" y1="85835" x2="39535" y2="91332"/>
                        <a14:foregroundMark x1="40169" y1="87949" x2="36786" y2="94715"/>
                        <a14:foregroundMark x1="38266" y1="92812" x2="40169" y2="91332"/>
                        <a14:foregroundMark x1="65328" y1="80550" x2="46934" y2="90063"/>
                        <a14:foregroundMark x1="46934" y1="89218" x2="46934" y2="89218"/>
                        <a14:foregroundMark x1="64693" y1="87949" x2="49049" y2="85835"/>
                        <a14:foregroundMark x1="72093" y1="80550" x2="59197" y2="82452"/>
                        <a14:foregroundMark x1="70825" y1="59408" x2="72939" y2="67442"/>
                        <a14:foregroundMark x1="92600" y1="38266" x2="91966" y2="45666"/>
                        <a14:foregroundMark x1="55180" y1="49260" x2="64059" y2="49894"/>
                        <a14:foregroundMark x1="24524" y1="50529" x2="38266" y2="59408"/>
                        <a14:foregroundMark x1="26638" y1="79070" x2="29387" y2="82452"/>
                        <a14:foregroundMark x1="22622" y1="77167" x2="29387" y2="83087"/>
                        <a14:foregroundMark x1="55814" y1="81184" x2="46300" y2="85201"/>
                        <a14:foregroundMark x1="58562" y1="75053" x2="46934" y2="85201"/>
                        <a14:foregroundMark x1="44397" y1="75053" x2="33404" y2="84567"/>
                        <a14:foregroundMark x1="27273" y1="83932" x2="34038" y2="84567"/>
                        <a14:foregroundMark x1="51797" y1="71036" x2="39535" y2="81818"/>
                        <a14:foregroundMark x1="42918" y1="77801" x2="36786" y2="81184"/>
                        <a14:foregroundMark x1="32770" y1="43129" x2="10359" y2="50529"/>
                        <a14:foregroundMark x1="10359" y1="50529" x2="10359" y2="50529"/>
                        <a14:foregroundMark x1="16490" y1="45666" x2="16490" y2="45032"/>
                        <a14:foregroundMark x1="34672" y1="38266" x2="11205" y2="48414"/>
                        <a14:foregroundMark x1="11205" y1="48414" x2="14376" y2="41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4137"/>
            <a:ext cx="1534545" cy="1534545"/>
          </a:xfrm>
          <a:prstGeom prst="rect">
            <a:avLst/>
          </a:prstGeom>
        </p:spPr>
      </p:pic>
      <p:sp>
        <p:nvSpPr>
          <p:cNvPr id="5" name="AutoShape 96"/>
          <p:cNvSpPr>
            <a:spLocks/>
          </p:cNvSpPr>
          <p:nvPr/>
        </p:nvSpPr>
        <p:spPr bwMode="auto">
          <a:xfrm>
            <a:off x="1381701" y="5459505"/>
            <a:ext cx="218026" cy="323453"/>
          </a:xfrm>
          <a:prstGeom prst="leftBrace">
            <a:avLst>
              <a:gd name="adj1" fmla="val 425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6" name="Text Box 23"/>
          <p:cNvSpPr txBox="1"/>
          <p:nvPr/>
        </p:nvSpPr>
        <p:spPr>
          <a:xfrm>
            <a:off x="417984" y="5249649"/>
            <a:ext cx="1072730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 noProof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b="1" noProof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b="1" noProof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altLang="en-US" b="1" noProof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03810" y="1305248"/>
            <a:ext cx="10382942" cy="7369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vi-VN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đo diện tích người ta còn dùng đơn vị </a:t>
            </a:r>
            <a:r>
              <a:rPr lang="en-US" altLang="vi-VN" b="1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mi-li</a:t>
            </a:r>
            <a:r>
              <a:rPr lang="vi-VN" altLang="vi-VN" b="1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-mét </a:t>
            </a:r>
            <a:r>
              <a:rPr lang="vi-VN" altLang="vi-VN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vi-VN" altLang="vi-VN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09100" y="4732487"/>
                <a:ext cx="6609807" cy="1461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 smtClean="0">
                    <a:solidFill>
                      <a:srgbClr val="0070C0"/>
                    </a:solidFill>
                    <a:latin typeface="+mj-lt"/>
                  </a:rPr>
                  <a:t>Diện tích hình vuông là:</a:t>
                </a:r>
              </a:p>
              <a:p>
                <a:pPr algn="ctr"/>
                <a:r>
                  <a:rPr lang="vi-VN" sz="4400" b="1" dirty="0" smtClean="0">
                    <a:solidFill>
                      <a:srgbClr val="0070C0"/>
                    </a:solidFill>
                    <a:latin typeface="+mj-lt"/>
                  </a:rPr>
                  <a:t>1 x 1 = 1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GB" sz="44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4400" b="1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400" b="1" dirty="0" smtClean="0">
                    <a:solidFill>
                      <a:srgbClr val="0070C0"/>
                    </a:solidFill>
                    <a:latin typeface="+mj-lt"/>
                  </a:rPr>
                  <a:t>)</a:t>
                </a:r>
                <a:endParaRPr lang="vi-VN" sz="4400" b="1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00" y="4732487"/>
                <a:ext cx="6609807" cy="1461875"/>
              </a:xfrm>
              <a:prstGeom prst="rect">
                <a:avLst/>
              </a:prstGeom>
              <a:blipFill>
                <a:blip r:embed="rId5"/>
                <a:stretch>
                  <a:fillRect t="-7917" b="-1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54961" y="3713538"/>
                <a:ext cx="2093818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 smtClean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GB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61" y="3713538"/>
                <a:ext cx="2093818" cy="721801"/>
              </a:xfrm>
              <a:prstGeom prst="rect">
                <a:avLst/>
              </a:prstGeom>
              <a:blipFill>
                <a:blip r:embed="rId6"/>
                <a:stretch>
                  <a:fillRect l="-10174" t="-12605" b="-352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17">
            <a:extLst>
              <a:ext uri="{FF2B5EF4-FFF2-40B4-BE49-F238E27FC236}">
                <a16:creationId xmlns:a16="http://schemas.microsoft.com/office/drawing/2014/main" xmlns="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4013" y="2470503"/>
            <a:ext cx="5790342" cy="17354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41940" y="2839607"/>
            <a:ext cx="4597758" cy="1326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41940" y="2903163"/>
            <a:ext cx="4726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diện tích hình vuông có </a:t>
            </a:r>
            <a:r>
              <a:rPr lang="vi-VN" sz="32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1</a:t>
            </a:r>
            <a:r>
              <a:rPr lang="en-US" sz="32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</a:t>
            </a:r>
            <a:r>
              <a:rPr lang="vi-VN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3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977" y="1420388"/>
            <a:ext cx="2628690" cy="2628690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>
            <a:off x="2898771" y="3788229"/>
            <a:ext cx="201793" cy="260849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881293" y="3612676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1mm</a:t>
            </a:r>
            <a:endParaRPr lang="en-GB" sz="2800" dirty="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80262" y="2160264"/>
                <a:ext cx="2093818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 smtClean="0">
                    <a:solidFill>
                      <a:srgbClr val="002060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262" y="2160264"/>
                <a:ext cx="2093818" cy="721801"/>
              </a:xfrm>
              <a:prstGeom prst="rect">
                <a:avLst/>
              </a:prstGeom>
              <a:blipFill>
                <a:blip r:embed="rId3"/>
                <a:stretch>
                  <a:fillRect l="-10496" t="-12605" b="-352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28240" y="4745934"/>
                <a:ext cx="8891451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en-US" sz="4000" noProof="0" smtClean="0">
                    <a:ln w="0"/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Mi-li-mét </a:t>
                </a:r>
                <a:r>
                  <a:rPr lang="en-US" sz="4000" noProof="0" dirty="0" smtClean="0">
                    <a:ln w="0"/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vuông viết tắt là: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4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4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4000" b="0" i="0" u="none" strike="noStrike" kern="1200" cap="none" spc="0" normalizeH="0" baseline="0" noProof="0" dirty="0" smtClean="0">
                  <a:ln w="0"/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240" y="4745934"/>
                <a:ext cx="8891451" cy="707886"/>
              </a:xfrm>
              <a:prstGeom prst="rect">
                <a:avLst/>
              </a:prstGeom>
              <a:blipFill>
                <a:blip r:embed="rId4"/>
                <a:stretch>
                  <a:fillRect l="-2399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66" y="754996"/>
            <a:ext cx="4254137" cy="4254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28240" y="5556852"/>
                <a:ext cx="9075939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40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40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noProof="0" dirty="0" smtClean="0">
                    <a:ln w="0"/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đọc là: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400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sz="4000" b="0" i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4000" b="0" i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000" b="0" i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li</m:t>
                    </m:r>
                    <m:r>
                      <a:rPr lang="en-US" sz="4000" b="0" i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vu</m:t>
                    </m:r>
                    <m: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ô</m:t>
                    </m:r>
                    <m:r>
                      <m:rPr>
                        <m:sty m:val="p"/>
                      </m:rPr>
                      <a:rPr lang="en-GB" sz="4000" b="0" i="0" noProof="0" smtClean="0">
                        <a:ln w="0"/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ng</m:t>
                    </m:r>
                  </m:oMath>
                </a14:m>
                <a:endParaRPr kumimoji="0" lang="en-US" sz="4000" b="0" u="none" strike="noStrike" kern="1200" cap="none" spc="0" normalizeH="0" baseline="0" noProof="0" dirty="0" smtClean="0">
                  <a:ln w="0"/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240" y="5556852"/>
                <a:ext cx="9075939" cy="707886"/>
              </a:xfrm>
              <a:prstGeom prst="rect">
                <a:avLst/>
              </a:prstGeom>
              <a:blipFill>
                <a:blip r:embed="rId6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619362" y="544070"/>
            <a:ext cx="870943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9050">
                  <a:noFill/>
                  <a:prstDash val="solid"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Giới thiệu</a:t>
            </a:r>
            <a:r>
              <a:rPr kumimoji="0" lang="en-US" sz="3600" b="1" i="0" u="none" strike="noStrike" kern="1200" cap="none" spc="0" normalizeH="0" noProof="0" dirty="0" smtClean="0">
                <a:ln w="19050">
                  <a:noFill/>
                  <a:prstDash val="solid"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cách đọc, </a:t>
            </a:r>
            <a:r>
              <a:rPr kumimoji="0" lang="en-US" sz="3600" b="1" i="0" u="none" strike="noStrike" kern="1200" cap="none" spc="0" normalizeH="0" noProof="0" smtClean="0">
                <a:ln w="19050">
                  <a:noFill/>
                  <a:prstDash val="solid"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</a:t>
            </a:r>
            <a:r>
              <a:rPr lang="en-US" sz="3600" b="1">
                <a:ln w="19050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mi-li-mét </a:t>
            </a:r>
            <a:r>
              <a:rPr kumimoji="0" lang="en-US" sz="3600" b="1" i="0" u="none" strike="noStrike" kern="1200" cap="none" spc="0" normalizeH="0" noProof="0" smtClean="0">
                <a:ln w="19050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endParaRPr kumimoji="0" lang="en-US" sz="3600" b="1" i="0" u="none" strike="noStrike" kern="1200" cap="none" spc="0" normalizeH="0" baseline="0" noProof="0" dirty="0" smtClean="0">
              <a:ln w="19050">
                <a:noFill/>
                <a:prstDash val="solid"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4" y="4411952"/>
            <a:ext cx="1258572" cy="13218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8" y="5309634"/>
            <a:ext cx="1258572" cy="132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2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5831" y="4702056"/>
            <a:ext cx="3883449" cy="1168216"/>
          </a:xfrm>
          <a:prstGeom prst="rect">
            <a:avLst/>
          </a:prstGeom>
          <a:noFill/>
          <a:ln w="76200" cap="flat" cmpd="sng" algn="ctr">
            <a:solidFill>
              <a:srgbClr val="F2D9C9">
                <a:lumMod val="10000"/>
              </a:srgbClr>
            </a:solidFill>
            <a:prstDash val="lgDash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3318" y="538668"/>
            <a:ext cx="10589758" cy="58477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Mối quan hệ </a:t>
            </a:r>
            <a:r>
              <a:rPr kumimoji="0" lang="en-US" sz="3200" b="1" i="0" u="none" strike="noStrike" kern="0" cap="none" spc="0" normalizeH="0" baseline="0" noProof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 xăng</a:t>
            </a:r>
            <a:r>
              <a:rPr lang="en-US" sz="3200" b="1" kern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-ti-</a:t>
            </a:r>
            <a:r>
              <a:rPr kumimoji="0" lang="en-US" sz="3200" b="1" i="0" u="none" strike="noStrike" kern="0" cap="none" spc="0" normalizeH="0" baseline="0" noProof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 </a:t>
            </a:r>
            <a:r>
              <a:rPr kumimoji="0" lang="en-US" sz="3200" b="1" i="0" u="none" strike="noStrike" kern="0" cap="none" spc="0" normalizeH="0" baseline="0" noProof="0" dirty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 </a:t>
            </a:r>
            <a:r>
              <a:rPr kumimoji="0" lang="en-US" sz="3200" b="1" i="0" u="none" strike="noStrike" kern="0" cap="none" spc="0" normalizeH="0" baseline="0" noProof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 mi-li-mét </a:t>
            </a:r>
            <a:r>
              <a:rPr kumimoji="0" lang="en-US" sz="3200" b="1" i="0" u="none" strike="noStrike" kern="0" cap="none" spc="0" normalizeH="0" baseline="0" noProof="0" dirty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13185" y="1591589"/>
                <a:ext cx="5979548" cy="29238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just">
                  <a:defRPr/>
                </a:pPr>
                <a:r>
                  <a:rPr lang="vi-VN" sz="3600" b="1" u="sng" dirty="0" smtClean="0">
                    <a:ln w="0"/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Nhận xét: </a:t>
                </a:r>
                <a:r>
                  <a:rPr lang="en-GB" sz="3600" dirty="0" smtClean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Ta thấy hình vuông</a:t>
                </a:r>
                <a:r>
                  <a:rPr lang="vi-VN" sz="3600" dirty="0" smtClean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smtClean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GB" sz="3600" smtClean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60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sz="36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vi-VN" sz="360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 </a:t>
                </a:r>
                <a:r>
                  <a:rPr lang="vi-VN" sz="36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được xếp đầy bởi</a:t>
                </a:r>
                <a:r>
                  <a:rPr lang="en-GB" sz="36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100 hình vuông </a:t>
                </a:r>
                <a:r>
                  <a:rPr lang="vi-VN" sz="36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nhỏ (diện tích </a:t>
                </a:r>
                <a:r>
                  <a:rPr lang="en-GB" sz="36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36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6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36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).</m:t>
                    </m:r>
                  </m:oMath>
                </a14:m>
                <a:endParaRPr lang="en-GB" sz="40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defRPr/>
                </a:pPr>
                <a:r>
                  <a:rPr lang="en-GB" sz="4000" dirty="0" smtClean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endParaRPr lang="en-US" sz="4000" dirty="0" smtClean="0">
                  <a:ln w="0"/>
                  <a:solidFill>
                    <a:srgbClr val="5B9BD5">
                      <a:lumMod val="50000"/>
                    </a:srgb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185" y="1591589"/>
                <a:ext cx="5979548" cy="2923877"/>
              </a:xfrm>
              <a:prstGeom prst="rect">
                <a:avLst/>
              </a:prstGeom>
              <a:blipFill>
                <a:blip r:embed="rId2"/>
                <a:stretch>
                  <a:fillRect l="-3160" t="-3125" r="-3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20" y="1580399"/>
            <a:ext cx="4010768" cy="37057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8420" y="4915353"/>
            <a:ext cx="391304" cy="37081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C9DAF8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smtClean="0">
              <a:solidFill>
                <a:srgbClr val="FFFFFF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55831" y="4865847"/>
                <a:ext cx="3884268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b="1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  <m:r>
                          <a:rPr lang="en-GB" sz="36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36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36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3600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GB" sz="36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36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831" y="4865847"/>
                <a:ext cx="3884268" cy="658898"/>
              </a:xfrm>
              <a:prstGeom prst="rect">
                <a:avLst/>
              </a:prstGeom>
              <a:blipFill>
                <a:blip r:embed="rId4"/>
                <a:stretch>
                  <a:fillRect l="-4867" t="-12037" b="-34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32612" y="2889519"/>
                <a:ext cx="2325624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b="1" dirty="0" smtClean="0">
                    <a:solidFill>
                      <a:srgbClr val="002060"/>
                    </a:solidFill>
                    <a:latin typeface="Arial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a:rPr lang="en-GB" sz="4000" b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4000" b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612" y="2889519"/>
                <a:ext cx="2325624" cy="721801"/>
              </a:xfrm>
              <a:prstGeom prst="rect">
                <a:avLst/>
              </a:prstGeom>
              <a:blipFill>
                <a:blip r:embed="rId5"/>
                <a:stretch>
                  <a:fillRect t="-13559" b="-355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96"/>
          <p:cNvSpPr>
            <a:spLocks/>
          </p:cNvSpPr>
          <p:nvPr/>
        </p:nvSpPr>
        <p:spPr bwMode="auto">
          <a:xfrm>
            <a:off x="1189313" y="1591589"/>
            <a:ext cx="170989" cy="3694577"/>
          </a:xfrm>
          <a:prstGeom prst="leftBrace">
            <a:avLst>
              <a:gd name="adj1" fmla="val 42514"/>
              <a:gd name="adj2" fmla="val 50000"/>
            </a:avLst>
          </a:prstGeom>
          <a:noFill/>
          <a:ln w="9525">
            <a:solidFill>
              <a:srgbClr val="7869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786992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898" y="3140894"/>
            <a:ext cx="20938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kumimoji="0" lang="vi-VN" sz="32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kumimoji="0" lang="en-GB" sz="4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Arrow Connector 10"/>
          <p:cNvCxnSpPr>
            <a:stCxn id="6" idx="2"/>
          </p:cNvCxnSpPr>
          <p:nvPr/>
        </p:nvCxnSpPr>
        <p:spPr>
          <a:xfrm>
            <a:off x="1624072" y="5286164"/>
            <a:ext cx="0" cy="238579"/>
          </a:xfrm>
          <a:prstGeom prst="straightConnector1">
            <a:avLst/>
          </a:prstGeom>
          <a:noFill/>
          <a:ln w="38100" cap="flat" cmpd="sng" algn="ctr">
            <a:solidFill>
              <a:srgbClr val="261E35"/>
            </a:solidFill>
            <a:prstDash val="soli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3994" y="5405453"/>
                <a:ext cx="232562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solidFill>
                      <a:srgbClr val="261E3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solidFill>
                              <a:srgbClr val="261E3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261E35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2800" smtClean="0">
                            <a:solidFill>
                              <a:srgbClr val="261E35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800" smtClean="0">
                            <a:solidFill>
                              <a:srgbClr val="261E3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>
                  <a:solidFill>
                    <a:srgbClr val="261E3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94" y="5405453"/>
                <a:ext cx="2325624" cy="523220"/>
              </a:xfrm>
              <a:prstGeom prst="rect">
                <a:avLst/>
              </a:prstGeom>
              <a:blipFill>
                <a:blip r:embed="rId6"/>
                <a:stretch>
                  <a:fillRect t="-12791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34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  <p:bldP spid="7" grpId="0"/>
      <p:bldP spid="9" grpId="0" animBg="1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2554" y="1515292"/>
            <a:ext cx="10541720" cy="4598187"/>
            <a:chOff x="849094" y="621121"/>
            <a:chExt cx="10515592" cy="1117575"/>
          </a:xfrm>
        </p:grpSpPr>
        <p:sp>
          <p:nvSpPr>
            <p:cNvPr id="3" name="Hình chữ nhật: Góc Tròn 12">
              <a:extLst>
                <a:ext uri="{FF2B5EF4-FFF2-40B4-BE49-F238E27FC236}">
                  <a16:creationId xmlns:a16="http://schemas.microsoft.com/office/drawing/2014/main" xmlns="" id="{52C72229-1BDB-7197-5BCB-B52287373EDD}"/>
                </a:ext>
              </a:extLst>
            </p:cNvPr>
            <p:cNvSpPr/>
            <p:nvPr/>
          </p:nvSpPr>
          <p:spPr>
            <a:xfrm>
              <a:off x="849094" y="621121"/>
              <a:ext cx="10515592" cy="111757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72000"/>
              </a:schemeClr>
            </a:solidFill>
            <a:ln w="28575">
              <a:solidFill>
                <a:srgbClr val="FFC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59853" y="664778"/>
              <a:ext cx="10280479" cy="964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+ Để đo diện tích của những vật có kích thước nhỏ, người ta có thể dùng đơn vị: </a:t>
              </a:r>
              <a:r>
                <a:rPr lang="en-US" sz="3600" b="1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mi-li-mét vuông</a:t>
              </a:r>
            </a:p>
            <a:p>
              <a:pPr algn="just"/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600" b="1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Mi-li-mét vuông </a:t>
              </a:r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là diện tích của hình vuông có cạnh dài 1 mm.</a:t>
              </a:r>
            </a:p>
            <a:p>
              <a:pPr algn="just"/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+ Mi-li-mét vuông viết tắt là </a:t>
              </a:r>
              <a:r>
                <a:rPr lang="en-US" sz="3600" b="1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3600" b="1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3600" b="1" baseline="3000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algn="just"/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600" b="1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 m</a:t>
              </a:r>
              <a:r>
                <a:rPr lang="pt-BR" sz="3600" b="1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3600" b="1" baseline="30000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3600" b="1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= 1 c</a:t>
              </a:r>
              <a:r>
                <a:rPr lang="pt-BR" sz="3600" b="1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3600" b="1" baseline="30000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85063" y="627017"/>
            <a:ext cx="2808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LUẬN</a:t>
            </a:r>
            <a:endParaRPr lang="en-US" sz="4400" b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1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84" y="1206003"/>
            <a:ext cx="5450296" cy="2310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311" y="3453066"/>
            <a:ext cx="5462489" cy="23044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5F5E9CD-84F5-44F0-9FF6-EEAED029D2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4" y="5550706"/>
            <a:ext cx="2773303" cy="171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9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3730" y="511800"/>
            <a:ext cx="7584768" cy="646331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3600" b="1" i="0" u="none" strike="noStrike" kern="0" cap="none" spc="0" normalizeH="0" noProof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thành bảng sau (theo mẫu).</a:t>
            </a:r>
            <a:endParaRPr kumimoji="0" lang="en-US" sz="3600" b="1" i="0" u="none" strike="noStrike" kern="0" cap="none" spc="0" normalizeH="0" baseline="0" noProof="0" dirty="0" smtClean="0">
              <a:ln w="19050">
                <a:noFill/>
                <a:prstDash val="solid"/>
              </a:ln>
              <a:solidFill>
                <a:srgbClr val="D47D95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47343" y="511800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5605774"/>
            <a:ext cx="923132" cy="1131478"/>
          </a:xfrm>
          <a:prstGeom prst="rect">
            <a:avLst/>
          </a:prstGeom>
        </p:spPr>
      </p:pic>
      <p:pic>
        <p:nvPicPr>
          <p:cNvPr id="5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" y="5605774"/>
            <a:ext cx="1108577" cy="133793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522635"/>
              </p:ext>
            </p:extLst>
          </p:nvPr>
        </p:nvGraphicFramePr>
        <p:xfrm>
          <a:off x="986733" y="1428511"/>
          <a:ext cx="10331013" cy="38753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519631">
                  <a:extLst>
                    <a:ext uri="{9D8B030D-6E8A-4147-A177-3AD203B41FA5}">
                      <a16:colId xmlns:a16="http://schemas.microsoft.com/office/drawing/2014/main" xmlns="" val="673137784"/>
                    </a:ext>
                  </a:extLst>
                </a:gridCol>
                <a:gridCol w="1811382">
                  <a:extLst>
                    <a:ext uri="{9D8B030D-6E8A-4147-A177-3AD203B41FA5}">
                      <a16:colId xmlns:a16="http://schemas.microsoft.com/office/drawing/2014/main" xmlns="" val="295228263"/>
                    </a:ext>
                  </a:extLst>
                </a:gridCol>
              </a:tblGrid>
              <a:tr h="775063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Đọc</a:t>
                      </a:r>
                      <a:endParaRPr lang="en-GB" sz="4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Viết</a:t>
                      </a:r>
                      <a:endParaRPr lang="en-GB" sz="4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8233980"/>
                  </a:ext>
                </a:extLst>
              </a:tr>
              <a:tr h="7750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4105963"/>
                  </a:ext>
                </a:extLst>
              </a:tr>
              <a:tr h="77506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GB" sz="4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6156837"/>
                  </a:ext>
                </a:extLst>
              </a:tr>
              <a:tr h="775063"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GB" sz="4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2831297"/>
                  </a:ext>
                </a:extLst>
              </a:tr>
              <a:tr h="77506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GB" sz="40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494085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32903" y="2297534"/>
            <a:ext cx="4994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Năm mươi lắm mi-li-mét vuông</a:t>
            </a:r>
            <a:endParaRPr lang="en-GB" sz="2800" dirty="0">
              <a:solidFill>
                <a:srgbClr val="00B0F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2903" y="3140326"/>
            <a:ext cx="5154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>
                <a:latin typeface="Cambria Math" panose="02040503050406030204" pitchFamily="18" charset="0"/>
                <a:ea typeface="Cambria Math" panose="02040503050406030204" pitchFamily="18" charset="0"/>
              </a:rPr>
              <a:t>Hai trăm linh tư mi-li-mét vuông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4967" y="3890074"/>
            <a:ext cx="7633566" cy="522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Hai nghìn không trăm bốn mươi mi-li-mét vuông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2903" y="4598169"/>
            <a:ext cx="4498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>
                <a:latin typeface="Cambria Math" panose="02040503050406030204" pitchFamily="18" charset="0"/>
                <a:ea typeface="Cambria Math" panose="02040503050406030204" pitchFamily="18" charset="0"/>
              </a:rPr>
              <a:t>Mười nghìn mi-li-mét vuông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650363" y="2338516"/>
                <a:ext cx="148143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000" smtClean="0">
                    <a:solidFill>
                      <a:srgbClr val="00B0F0"/>
                    </a:solidFill>
                  </a:rPr>
                  <a:t>55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30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363" y="2338516"/>
                <a:ext cx="1481431" cy="553998"/>
              </a:xfrm>
              <a:prstGeom prst="rect">
                <a:avLst/>
              </a:prstGeom>
              <a:blipFill>
                <a:blip r:embed="rId4"/>
                <a:stretch>
                  <a:fillRect l="-9465" t="-13333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606279" y="3074951"/>
                <a:ext cx="1676998" cy="55399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3000" smtClean="0">
                    <a:solidFill>
                      <a:srgbClr val="FF0000"/>
                    </a:solidFill>
                  </a:rPr>
                  <a:t>204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3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279" y="3074951"/>
                <a:ext cx="1676998" cy="553998"/>
              </a:xfrm>
              <a:prstGeom prst="rect">
                <a:avLst/>
              </a:prstGeom>
              <a:blipFill>
                <a:blip r:embed="rId5"/>
                <a:stretch>
                  <a:fillRect l="-8727"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521587" y="3889178"/>
                <a:ext cx="187256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000" smtClean="0">
                    <a:solidFill>
                      <a:schemeClr val="tx1"/>
                    </a:solidFill>
                  </a:rPr>
                  <a:t>2040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587" y="3889178"/>
                <a:ext cx="1872564" cy="553998"/>
              </a:xfrm>
              <a:prstGeom prst="rect">
                <a:avLst/>
              </a:prstGeom>
              <a:blipFill>
                <a:blip r:embed="rId6"/>
                <a:stretch>
                  <a:fillRect l="-7818"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21587" y="4623803"/>
                <a:ext cx="2025363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800" smtClean="0">
                    <a:solidFill>
                      <a:srgbClr val="FF0000"/>
                    </a:solidFill>
                  </a:rPr>
                  <a:t>10 000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587" y="4623803"/>
                <a:ext cx="2025363" cy="523220"/>
              </a:xfrm>
              <a:prstGeom prst="rect">
                <a:avLst/>
              </a:prstGeom>
              <a:blipFill>
                <a:blip r:embed="rId7"/>
                <a:stretch>
                  <a:fillRect l="-632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152" y="5303826"/>
            <a:ext cx="1780427" cy="14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9362" y="729149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4520" y="729149"/>
            <a:ext cx="1935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?</a:t>
            </a:r>
            <a:endParaRPr lang="en-US" sz="44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87065" y="1522008"/>
            <a:ext cx="5463431" cy="784767"/>
            <a:chOff x="627402" y="1346598"/>
            <a:chExt cx="5463431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a) 1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blipFill>
                  <a:blip r:embed="rId2"/>
                  <a:stretch>
                    <a:fillRect l="-4464" t="-14063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ounded Rectangle 5"/>
            <p:cNvSpPr/>
            <p:nvPr/>
          </p:nvSpPr>
          <p:spPr>
            <a:xfrm>
              <a:off x="3410295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0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7241" y="2317320"/>
            <a:ext cx="5463431" cy="784767"/>
            <a:chOff x="627402" y="1346598"/>
            <a:chExt cx="5463431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2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blipFill>
                  <a:blip r:embed="rId3"/>
                  <a:stretch>
                    <a:fillRect t="-13178" b="-36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ounded Rectangle 9"/>
            <p:cNvSpPr/>
            <p:nvPr/>
          </p:nvSpPr>
          <p:spPr>
            <a:xfrm>
              <a:off x="3410295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0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7578" y="3060370"/>
            <a:ext cx="5463431" cy="784767"/>
            <a:chOff x="627402" y="1346598"/>
            <a:chExt cx="5463431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</m:t>
                          </m:r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5463431" cy="784767"/>
                </a:xfrm>
                <a:prstGeom prst="rect">
                  <a:avLst/>
                </a:prstGeom>
                <a:blipFill>
                  <a:blip r:embed="rId4"/>
                  <a:stretch>
                    <a:fillRect l="-4464" t="-13178" b="-36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12"/>
            <p:cNvSpPr/>
            <p:nvPr/>
          </p:nvSpPr>
          <p:spPr>
            <a:xfrm>
              <a:off x="3673761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0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59802" y="3901889"/>
            <a:ext cx="7872474" cy="784767"/>
            <a:chOff x="627402" y="1346598"/>
            <a:chExt cx="7872474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b) 1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30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blipFill>
                  <a:blip r:embed="rId5"/>
                  <a:stretch>
                    <a:fillRect l="-3176" t="-13178" b="-36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ounded Rectangle 18"/>
            <p:cNvSpPr/>
            <p:nvPr/>
          </p:nvSpPr>
          <p:spPr>
            <a:xfrm>
              <a:off x="5502567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44303" y="4666892"/>
            <a:ext cx="7872474" cy="784767"/>
            <a:chOff x="627402" y="1346598"/>
            <a:chExt cx="7872474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8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blipFill>
                  <a:blip r:embed="rId6"/>
                  <a:stretch>
                    <a:fillRect t="-14063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ounded Rectangle 21"/>
            <p:cNvSpPr/>
            <p:nvPr/>
          </p:nvSpPr>
          <p:spPr>
            <a:xfrm>
              <a:off x="5301089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90134" y="5431894"/>
            <a:ext cx="7872474" cy="784767"/>
            <a:chOff x="627402" y="1346598"/>
            <a:chExt cx="7872474" cy="7847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7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1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GB" sz="4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400" b="1" smtClean="0">
                      <a:solidFill>
                        <a:srgbClr val="0070C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=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400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400" b="1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02" y="1346598"/>
                  <a:ext cx="7872474" cy="784767"/>
                </a:xfrm>
                <a:prstGeom prst="rect">
                  <a:avLst/>
                </a:prstGeom>
                <a:blipFill>
                  <a:blip r:embed="rId7"/>
                  <a:stretch>
                    <a:fillRect t="-13178" b="-36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ounded Rectangle 24"/>
            <p:cNvSpPr/>
            <p:nvPr/>
          </p:nvSpPr>
          <p:spPr>
            <a:xfrm>
              <a:off x="5324535" y="1445067"/>
              <a:ext cx="862149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3518780" y="1617857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100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554460" y="2424114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2</a:t>
            </a:r>
            <a:r>
              <a:rPr lang="en-US" sz="4000" b="1" smtClean="0">
                <a:solidFill>
                  <a:srgbClr val="FF0000"/>
                </a:solidFill>
              </a:rPr>
              <a:t>00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631304" y="3164664"/>
            <a:ext cx="1018187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2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434967" y="4000358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130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194756" y="4759745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805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271769" y="5530363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714</a:t>
            </a:r>
            <a:endParaRPr lang="en-US" sz="4000" b="1">
              <a:solidFill>
                <a:srgbClr val="FF0000"/>
              </a:solidFill>
            </a:endParaRPr>
          </a:p>
        </p:txBody>
      </p:sp>
      <p:pic>
        <p:nvPicPr>
          <p:cNvPr id="3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416" y="473522"/>
            <a:ext cx="2418356" cy="194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5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54" y="492580"/>
            <a:ext cx="1158340" cy="13473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86194" y="713278"/>
            <a:ext cx="7584768" cy="646331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i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4861" y="1516747"/>
            <a:ext cx="9554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latin typeface="Cambria" panose="02040503050406030204" pitchFamily="18" charset="0"/>
                <a:ea typeface="Cambria" panose="02040503050406030204" pitchFamily="18" charset="0"/>
              </a:rPr>
              <a:t>Diện tích của một nhãn vở khoảng:</a:t>
            </a:r>
            <a:endParaRPr lang="en-US" sz="40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F5F092C-8148-A68F-0E9F-2939CB256417}"/>
              </a:ext>
            </a:extLst>
          </p:cNvPr>
          <p:cNvGrpSpPr/>
          <p:nvPr/>
        </p:nvGrpSpPr>
        <p:grpSpPr>
          <a:xfrm>
            <a:off x="6792342" y="3120236"/>
            <a:ext cx="4537107" cy="1129886"/>
            <a:chOff x="6830721" y="2864057"/>
            <a:chExt cx="4537107" cy="1129886"/>
          </a:xfrm>
        </p:grpSpPr>
        <p:sp>
          <p:nvSpPr>
            <p:cNvPr id="6" name="Rectangle: Rounded Corners 24">
              <a:extLst>
                <a:ext uri="{FF2B5EF4-FFF2-40B4-BE49-F238E27FC236}">
                  <a16:creationId xmlns:a16="http://schemas.microsoft.com/office/drawing/2014/main" xmlns="" id="{50BF13E3-7E5F-3970-D703-1EDA216F5988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xmlns="" id="{DC27FD4D-74EC-22C5-C8C7-026E41DB7F45}"/>
                    </a:ext>
                  </a:extLst>
                </p:cNvPr>
                <p:cNvSpPr txBox="1"/>
                <p:nvPr/>
              </p:nvSpPr>
              <p:spPr>
                <a:xfrm>
                  <a:off x="7223859" y="3044278"/>
                  <a:ext cx="3750829" cy="8477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smtClean="0">
                      <a:latin typeface="Cambria" panose="02040503050406030204" pitchFamily="18" charset="0"/>
                    </a:rPr>
                    <a:t>15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800" b="1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C27FD4D-74EC-22C5-C8C7-026E41DB7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3859" y="3044278"/>
                  <a:ext cx="3750829" cy="847733"/>
                </a:xfrm>
                <a:prstGeom prst="rect">
                  <a:avLst/>
                </a:prstGeom>
                <a:blipFill>
                  <a:blip r:embed="rId5"/>
                  <a:stretch>
                    <a:fillRect t="-14388" b="-37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998F50A-6F94-FE80-E068-C76608D55CD7}"/>
              </a:ext>
            </a:extLst>
          </p:cNvPr>
          <p:cNvGrpSpPr/>
          <p:nvPr/>
        </p:nvGrpSpPr>
        <p:grpSpPr>
          <a:xfrm>
            <a:off x="942996" y="3120236"/>
            <a:ext cx="4537107" cy="1129886"/>
            <a:chOff x="981375" y="2864057"/>
            <a:chExt cx="4537107" cy="1129886"/>
          </a:xfrm>
        </p:grpSpPr>
        <p:sp>
          <p:nvSpPr>
            <p:cNvPr id="9" name="Rectangle: Rounded Corners 21">
              <a:extLst>
                <a:ext uri="{FF2B5EF4-FFF2-40B4-BE49-F238E27FC236}">
                  <a16:creationId xmlns:a16="http://schemas.microsoft.com/office/drawing/2014/main" xmlns="" id="{0345CF5A-DC5D-8D01-7CF9-27421FAA64E9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id="{7D635D41-A30F-4054-11B5-153EE02CF3CA}"/>
                    </a:ext>
                  </a:extLst>
                </p:cNvPr>
                <p:cNvSpPr txBox="1"/>
                <p:nvPr/>
              </p:nvSpPr>
              <p:spPr>
                <a:xfrm>
                  <a:off x="1607829" y="3005350"/>
                  <a:ext cx="3750829" cy="8477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smtClean="0">
                      <a:latin typeface="Cambria" panose="02040503050406030204" pitchFamily="18" charset="0"/>
                    </a:rPr>
                    <a:t>15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800" b="1" smtClean="0">
                      <a:latin typeface="Cambria" panose="02040503050406030204" pitchFamily="18" charset="0"/>
                    </a:rPr>
                    <a:t> </a:t>
                  </a:r>
                  <a:endParaRPr lang="en-US" sz="4800" b="1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D635D41-A30F-4054-11B5-153EE02CF3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7829" y="3005350"/>
                  <a:ext cx="3750829" cy="847733"/>
                </a:xfrm>
                <a:prstGeom prst="rect">
                  <a:avLst/>
                </a:prstGeom>
                <a:blipFill>
                  <a:blip r:embed="rId6"/>
                  <a:stretch>
                    <a:fillRect t="-14388" b="-37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4477869-13A9-6519-4355-8710D3D30DA1}"/>
              </a:ext>
            </a:extLst>
          </p:cNvPr>
          <p:cNvGrpSpPr/>
          <p:nvPr/>
        </p:nvGrpSpPr>
        <p:grpSpPr>
          <a:xfrm>
            <a:off x="918556" y="4611956"/>
            <a:ext cx="4537107" cy="1129886"/>
            <a:chOff x="981375" y="4872764"/>
            <a:chExt cx="4537107" cy="1129886"/>
          </a:xfrm>
        </p:grpSpPr>
        <p:sp>
          <p:nvSpPr>
            <p:cNvPr id="12" name="Rectangle: Rounded Corners 26">
              <a:extLst>
                <a:ext uri="{FF2B5EF4-FFF2-40B4-BE49-F238E27FC236}">
                  <a16:creationId xmlns:a16="http://schemas.microsoft.com/office/drawing/2014/main" xmlns="" id="{795B389C-7933-F035-764A-BFC959F1B44F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xmlns="" id="{BF5252F5-F542-1C42-1C01-0876DA718AD9}"/>
                    </a:ext>
                  </a:extLst>
                </p:cNvPr>
                <p:cNvSpPr txBox="1"/>
                <p:nvPr/>
              </p:nvSpPr>
              <p:spPr>
                <a:xfrm>
                  <a:off x="1636711" y="5027486"/>
                  <a:ext cx="3750829" cy="8477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smtClean="0">
                      <a:latin typeface="Cambria" panose="02040503050406030204" pitchFamily="18" charset="0"/>
                    </a:rPr>
                    <a:t>15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800" b="1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F5252F5-F542-1C42-1C01-0876DA718A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6711" y="5027486"/>
                  <a:ext cx="3750829" cy="847733"/>
                </a:xfrm>
                <a:prstGeom prst="rect">
                  <a:avLst/>
                </a:prstGeom>
                <a:blipFill>
                  <a:blip r:embed="rId7"/>
                  <a:stretch>
                    <a:fillRect t="-14388" b="-37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20E9211-3C12-45E2-3A96-E20F54E84B00}"/>
              </a:ext>
            </a:extLst>
          </p:cNvPr>
          <p:cNvGrpSpPr/>
          <p:nvPr/>
        </p:nvGrpSpPr>
        <p:grpSpPr>
          <a:xfrm>
            <a:off x="6792342" y="4581016"/>
            <a:ext cx="4537107" cy="1129886"/>
            <a:chOff x="6830721" y="4714800"/>
            <a:chExt cx="4537107" cy="1129886"/>
          </a:xfrm>
        </p:grpSpPr>
        <p:sp>
          <p:nvSpPr>
            <p:cNvPr id="15" name="Rectangle: Rounded Corners 28">
              <a:extLst>
                <a:ext uri="{FF2B5EF4-FFF2-40B4-BE49-F238E27FC236}">
                  <a16:creationId xmlns:a16="http://schemas.microsoft.com/office/drawing/2014/main" xmlns="" id="{30EEEC8C-B92B-0B3A-4A1E-49C8E56D24BB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="" id="{7B13FCE4-291E-4D2D-E8D5-2F1CD55EF9EA}"/>
                    </a:ext>
                  </a:extLst>
                </p:cNvPr>
                <p:cNvSpPr txBox="1"/>
                <p:nvPr/>
              </p:nvSpPr>
              <p:spPr>
                <a:xfrm>
                  <a:off x="7333466" y="4925962"/>
                  <a:ext cx="3750829" cy="8477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smtClean="0">
                      <a:latin typeface="Cambria" panose="02040503050406030204" pitchFamily="18" charset="0"/>
                    </a:rPr>
                    <a:t>15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800" b="1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B13FCE4-291E-4D2D-E8D5-2F1CD55EF9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3466" y="4925962"/>
                  <a:ext cx="3750829" cy="847733"/>
                </a:xfrm>
                <a:prstGeom prst="rect">
                  <a:avLst/>
                </a:prstGeom>
                <a:blipFill>
                  <a:blip r:embed="rId8"/>
                  <a:stretch>
                    <a:fillRect t="-14388" b="-37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1888303-18A8-A54E-5DB5-9D399A20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27773" y="3129713"/>
            <a:ext cx="1518921" cy="11298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1E649AE-92BD-FC24-5287-4A138A01027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27675" y="4468723"/>
            <a:ext cx="957111" cy="13653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1A623C1-62B8-F274-3793-A0373774D16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173333" y="4465190"/>
            <a:ext cx="1238017" cy="12457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6AF1EB8-DCBE-6FEC-59DD-C89B2F9D725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43380" y="3173434"/>
            <a:ext cx="1518921" cy="11298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1C6CA03-ABE9-0706-2ECC-F8544732312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889028" y="3324247"/>
            <a:ext cx="953350" cy="8575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4C3AD3E-A09A-B951-3514-DB139D5B5F8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19891" y="3173434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4B64A01-D5C0-6AD1-AEDA-A0245E7154D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90037" y="4742517"/>
            <a:ext cx="891076" cy="896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AF012C2-493A-04BC-ADD8-C716DF9B79F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00739" y="4697727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3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212" y="1056803"/>
            <a:ext cx="4292246" cy="19516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0C8EFDC-9F68-E142-3452-C4222B19AA14}"/>
              </a:ext>
            </a:extLst>
          </p:cNvPr>
          <p:cNvSpPr txBox="1"/>
          <p:nvPr/>
        </p:nvSpPr>
        <p:spPr>
          <a:xfrm>
            <a:off x="1204537" y="2671430"/>
            <a:ext cx="68714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Ôn tập kiến thức đã học</a:t>
            </a:r>
            <a:r>
              <a:rPr lang="en-US" sz="3600" b="1" i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Hoàn thành bài tập trong SBT.</a:t>
            </a:r>
          </a:p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Đọc và chuẩn bị trước </a:t>
            </a:r>
            <a:r>
              <a:rPr lang="en-US" sz="3600" b="1" smtClean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 (t64)</a:t>
            </a:r>
            <a:endParaRPr lang="vi-VN" sz="66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6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99EE79-B207-B02A-683E-4F7A69695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55" y="1683060"/>
            <a:ext cx="7701045" cy="370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241" y="350249"/>
            <a:ext cx="7206214" cy="1508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2149" y="1567543"/>
            <a:ext cx="106592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  <a:endParaRPr lang="en-US" sz="2800" b="1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Biết mi-li-mét vuông là đơn vị đo diện tích; biết kí hiệu của mi-li-mét vuông: mm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Thực hiện được việc chuyển đổi và tính toán các số đo diện tích (m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dm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mm</a:t>
            </a:r>
            <a:r>
              <a:rPr lang="vi-VN" sz="2800" baseline="300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Giải quyết được việc ước lượng các kết quả đo lường trong một số trường hợp đơn giản.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chung: 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 lực tư duy, giải quyết vấn đề, giao tiếp hợp tác.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Phẩm chất: </a:t>
            </a:r>
            <a:r>
              <a:rPr lang="vi-VN" sz="280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 chỉ, cẩn thận, có tinh thần tự học</a:t>
            </a:r>
            <a:r>
              <a:rPr lang="vi-VN" sz="2800" smtClean="0">
                <a:solidFill>
                  <a:srgbClr val="6B111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>
              <a:solidFill>
                <a:srgbClr val="6B111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 r="53334"/>
          <a:stretch/>
        </p:blipFill>
        <p:spPr>
          <a:xfrm>
            <a:off x="940526" y="1330249"/>
            <a:ext cx="3892731" cy="22217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5" r="9105"/>
          <a:stretch/>
        </p:blipFill>
        <p:spPr>
          <a:xfrm>
            <a:off x="3115492" y="3428145"/>
            <a:ext cx="4604657" cy="228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9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7">
            <a:extLst>
              <a:ext uri="{FF2B5EF4-FFF2-40B4-BE49-F238E27FC236}">
                <a16:creationId xmlns:a16="http://schemas.microsoft.com/office/drawing/2014/main" xmlns="" id="{A7A052B7-A5F5-290D-70D1-9C208797CD5E}"/>
              </a:ext>
            </a:extLst>
          </p:cNvPr>
          <p:cNvGrpSpPr/>
          <p:nvPr/>
        </p:nvGrpSpPr>
        <p:grpSpPr>
          <a:xfrm>
            <a:off x="899618" y="789147"/>
            <a:ext cx="10362640" cy="1741916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xmlns="" id="{5A225850-C7AA-23D0-A6E0-7A280443A8FD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20">
                <a:extLst>
                  <a:ext uri="{FF2B5EF4-FFF2-40B4-BE49-F238E27FC236}">
                    <a16:creationId xmlns:a16="http://schemas.microsoft.com/office/drawing/2014/main" xmlns="" id="{0093DD5D-1183-7D64-40D0-6C1F807CE8E3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" name="Hình tự do: Hình 21">
                <a:extLst>
                  <a:ext uri="{FF2B5EF4-FFF2-40B4-BE49-F238E27FC236}">
                    <a16:creationId xmlns:a16="http://schemas.microsoft.com/office/drawing/2014/main" xmlns="" id="{45155118-93CE-F5FD-5B19-DC58E04DC087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Hình tự do: Hình 22">
                <a:extLst>
                  <a:ext uri="{FF2B5EF4-FFF2-40B4-BE49-F238E27FC236}">
                    <a16:creationId xmlns:a16="http://schemas.microsoft.com/office/drawing/2014/main" xmlns="" id="{420C31D7-8DCE-C67B-DB4A-B6E8F52A86ED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Hộp Văn bản 23">
              <a:extLst>
                <a:ext uri="{FF2B5EF4-FFF2-40B4-BE49-F238E27FC236}">
                  <a16:creationId xmlns:a16="http://schemas.microsoft.com/office/drawing/2014/main" xmlns="" id="{EEDD4267-A89F-8448-271A-A2ED16DEECC9}"/>
                </a:ext>
              </a:extLst>
            </p:cNvPr>
            <p:cNvSpPr txBox="1"/>
            <p:nvPr/>
          </p:nvSpPr>
          <p:spPr>
            <a:xfrm>
              <a:off x="1009839" y="1028934"/>
              <a:ext cx="9536999" cy="811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kumimoji="0" lang="en-US" sz="5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kumimoji="0" lang="en-US" sz="5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1</a:t>
              </a:r>
              <a:r>
                <a:rPr kumimoji="0" lang="en-US" sz="5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5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  <a:r>
                <a:rPr lang="pt-BR" sz="5400" b="1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5400" b="1" baseline="3000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5400" b="1"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  <a:r>
                <a:rPr lang="en-US" sz="5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4d</a:t>
              </a:r>
              <a:r>
                <a:rPr lang="pt-BR" sz="5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5400" b="1" baseline="30000" smtClean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5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1">
                  <a:latin typeface="Cambria" panose="02040503050406030204" pitchFamily="18" charset="0"/>
                  <a:ea typeface="Cambria" panose="02040503050406030204" pitchFamily="18" charset="0"/>
                </a:rPr>
                <a:t>= </a:t>
              </a:r>
              <a:r>
                <a:rPr lang="en-US" sz="5400" b="1" smtClean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.....</a:t>
              </a:r>
              <a:r>
                <a:rPr lang="en-US" sz="5400" b="1"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  <a:r>
                <a:rPr lang="en-US" sz="5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lang="pt-BR" sz="5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5400" b="1" baseline="30000" smtClean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xmlns="" id="{62DB8E11-419E-A43C-EED0-262F708A0651}"/>
              </a:ext>
            </a:extLst>
          </p:cNvPr>
          <p:cNvGrpSpPr/>
          <p:nvPr/>
        </p:nvGrpSpPr>
        <p:grpSpPr>
          <a:xfrm>
            <a:off x="899618" y="2673772"/>
            <a:ext cx="5009148" cy="1152000"/>
            <a:chOff x="873492" y="2490890"/>
            <a:chExt cx="5009148" cy="1152000"/>
          </a:xfrm>
        </p:grpSpPr>
        <p:grpSp>
          <p:nvGrpSpPr>
            <p:cNvPr id="9" name="Nhóm 2">
              <a:extLst>
                <a:ext uri="{FF2B5EF4-FFF2-40B4-BE49-F238E27FC236}">
                  <a16:creationId xmlns:a16="http://schemas.microsoft.com/office/drawing/2014/main" xmlns="" id="{D8AF4CDD-7A68-BB03-F9E9-56E51A2E48DC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4">
                <a:extLst>
                  <a:ext uri="{FF2B5EF4-FFF2-40B4-BE49-F238E27FC236}">
                    <a16:creationId xmlns:a16="http://schemas.microsoft.com/office/drawing/2014/main" xmlns="" id="{DE25DF4C-B883-5C8C-A3C9-F568AC266350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FF46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2" name="Đồ họa 5">
                <a:extLst>
                  <a:ext uri="{FF2B5EF4-FFF2-40B4-BE49-F238E27FC236}">
                    <a16:creationId xmlns:a16="http://schemas.microsoft.com/office/drawing/2014/main" xmlns="" id="{16255886-0686-8A3F-B7E0-3E20397EF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3">
              <a:extLst>
                <a:ext uri="{FF2B5EF4-FFF2-40B4-BE49-F238E27FC236}">
                  <a16:creationId xmlns:a16="http://schemas.microsoft.com/office/drawing/2014/main" xmlns="" id="{E94ED575-5FF2-57FD-CEF4-59821C47A061}"/>
                </a:ext>
              </a:extLst>
            </p:cNvPr>
            <p:cNvSpPr txBox="1"/>
            <p:nvPr/>
          </p:nvSpPr>
          <p:spPr>
            <a:xfrm>
              <a:off x="2175160" y="2693203"/>
              <a:ext cx="32951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74</a:t>
              </a:r>
              <a:endPara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6">
            <a:extLst>
              <a:ext uri="{FF2B5EF4-FFF2-40B4-BE49-F238E27FC236}">
                <a16:creationId xmlns:a16="http://schemas.microsoft.com/office/drawing/2014/main" xmlns="" id="{3886914E-946F-9E78-DB52-75EC976B7127}"/>
              </a:ext>
            </a:extLst>
          </p:cNvPr>
          <p:cNvGrpSpPr/>
          <p:nvPr/>
        </p:nvGrpSpPr>
        <p:grpSpPr>
          <a:xfrm>
            <a:off x="6335488" y="2664958"/>
            <a:ext cx="4926770" cy="1152000"/>
            <a:chOff x="6309362" y="2482076"/>
            <a:chExt cx="4926770" cy="1152000"/>
          </a:xfrm>
        </p:grpSpPr>
        <p:grpSp>
          <p:nvGrpSpPr>
            <p:cNvPr id="14" name="Nhóm 31">
              <a:extLst>
                <a:ext uri="{FF2B5EF4-FFF2-40B4-BE49-F238E27FC236}">
                  <a16:creationId xmlns:a16="http://schemas.microsoft.com/office/drawing/2014/main" xmlns="" id="{59325CD6-D787-A557-CCE6-D3D20D218B5B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39">
                <a:extLst>
                  <a:ext uri="{FF2B5EF4-FFF2-40B4-BE49-F238E27FC236}">
                    <a16:creationId xmlns:a16="http://schemas.microsoft.com/office/drawing/2014/main" xmlns="" id="{013F7C9B-A41F-0BD5-EFEE-7B4BD40B9162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FFC91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7" name="Đồ họa 40">
                <a:extLst>
                  <a:ext uri="{FF2B5EF4-FFF2-40B4-BE49-F238E27FC236}">
                    <a16:creationId xmlns:a16="http://schemas.microsoft.com/office/drawing/2014/main" xmlns="" id="{8C8458EE-8507-F166-5706-396A4D27C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38">
              <a:extLst>
                <a:ext uri="{FF2B5EF4-FFF2-40B4-BE49-F238E27FC236}">
                  <a16:creationId xmlns:a16="http://schemas.microsoft.com/office/drawing/2014/main" xmlns="" id="{CE65AC0C-348F-EBCF-95FE-E29AA50CC901}"/>
                </a:ext>
              </a:extLst>
            </p:cNvPr>
            <p:cNvSpPr txBox="1"/>
            <p:nvPr/>
          </p:nvSpPr>
          <p:spPr>
            <a:xfrm>
              <a:off x="7018646" y="2712947"/>
              <a:ext cx="39480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704</a:t>
              </a:r>
              <a:endParaRPr kumimoji="0" lang="vi-VN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41">
            <a:extLst>
              <a:ext uri="{FF2B5EF4-FFF2-40B4-BE49-F238E27FC236}">
                <a16:creationId xmlns:a16="http://schemas.microsoft.com/office/drawing/2014/main" xmlns="" id="{084C21AB-7D0B-6E15-076A-ACC9B00756EB}"/>
              </a:ext>
            </a:extLst>
          </p:cNvPr>
          <p:cNvGrpSpPr/>
          <p:nvPr/>
        </p:nvGrpSpPr>
        <p:grpSpPr>
          <a:xfrm>
            <a:off x="984364" y="4606278"/>
            <a:ext cx="4924401" cy="1152000"/>
            <a:chOff x="958238" y="4423396"/>
            <a:chExt cx="4924401" cy="1152000"/>
          </a:xfrm>
        </p:grpSpPr>
        <p:grpSp>
          <p:nvGrpSpPr>
            <p:cNvPr id="19" name="Nhóm 42">
              <a:extLst>
                <a:ext uri="{FF2B5EF4-FFF2-40B4-BE49-F238E27FC236}">
                  <a16:creationId xmlns:a16="http://schemas.microsoft.com/office/drawing/2014/main" xmlns="" id="{93C7386E-6719-3B0E-B4AB-A0A67B5130CE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44">
                <a:extLst>
                  <a:ext uri="{FF2B5EF4-FFF2-40B4-BE49-F238E27FC236}">
                    <a16:creationId xmlns:a16="http://schemas.microsoft.com/office/drawing/2014/main" xmlns="" id="{075C9BAB-D227-01CF-7DEB-898F09497BE9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B4D84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2" name="Đồ họa 45">
                <a:extLst>
                  <a:ext uri="{FF2B5EF4-FFF2-40B4-BE49-F238E27FC236}">
                    <a16:creationId xmlns:a16="http://schemas.microsoft.com/office/drawing/2014/main" xmlns="" id="{31B2ABD0-2B5B-850D-AFF7-7A75E1F95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43">
              <a:extLst>
                <a:ext uri="{FF2B5EF4-FFF2-40B4-BE49-F238E27FC236}">
                  <a16:creationId xmlns:a16="http://schemas.microsoft.com/office/drawing/2014/main" xmlns="" id="{1C9CB0A0-200C-0B42-D4B5-C57DBDBDDC0E}"/>
                </a:ext>
              </a:extLst>
            </p:cNvPr>
            <p:cNvSpPr txBox="1"/>
            <p:nvPr/>
          </p:nvSpPr>
          <p:spPr>
            <a:xfrm>
              <a:off x="2035427" y="4646547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740</a:t>
              </a:r>
              <a:endPara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46">
            <a:extLst>
              <a:ext uri="{FF2B5EF4-FFF2-40B4-BE49-F238E27FC236}">
                <a16:creationId xmlns:a16="http://schemas.microsoft.com/office/drawing/2014/main" xmlns="" id="{DF43F926-6653-CBC6-F3E8-99F6E4202C79}"/>
              </a:ext>
            </a:extLst>
          </p:cNvPr>
          <p:cNvGrpSpPr/>
          <p:nvPr/>
        </p:nvGrpSpPr>
        <p:grpSpPr>
          <a:xfrm>
            <a:off x="6335488" y="4636881"/>
            <a:ext cx="4987834" cy="1153269"/>
            <a:chOff x="6309362" y="4453999"/>
            <a:chExt cx="4987834" cy="1153269"/>
          </a:xfrm>
        </p:grpSpPr>
        <p:grpSp>
          <p:nvGrpSpPr>
            <p:cNvPr id="24" name="Nhóm 47">
              <a:extLst>
                <a:ext uri="{FF2B5EF4-FFF2-40B4-BE49-F238E27FC236}">
                  <a16:creationId xmlns:a16="http://schemas.microsoft.com/office/drawing/2014/main" xmlns="" id="{8DC20CD2-12BC-EABE-82B2-C0E7A43C09EB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26" name="Hình chữ nhật: Góc Tròn 49">
                <a:extLst>
                  <a:ext uri="{FF2B5EF4-FFF2-40B4-BE49-F238E27FC236}">
                    <a16:creationId xmlns:a16="http://schemas.microsoft.com/office/drawing/2014/main" xmlns="" id="{F4FCBD0E-3613-A98C-1571-FBF9E931C5BC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6FD3D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7" name="Đồ họa 50">
                <a:extLst>
                  <a:ext uri="{FF2B5EF4-FFF2-40B4-BE49-F238E27FC236}">
                    <a16:creationId xmlns:a16="http://schemas.microsoft.com/office/drawing/2014/main" xmlns="" id="{47A0F72D-0213-C1E1-88C4-ACC21935C5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48">
              <a:extLst>
                <a:ext uri="{FF2B5EF4-FFF2-40B4-BE49-F238E27FC236}">
                  <a16:creationId xmlns:a16="http://schemas.microsoft.com/office/drawing/2014/main" xmlns="" id="{8360AA65-5513-46B8-37E6-0443393612EE}"/>
                </a:ext>
              </a:extLst>
            </p:cNvPr>
            <p:cNvSpPr txBox="1"/>
            <p:nvPr/>
          </p:nvSpPr>
          <p:spPr>
            <a:xfrm>
              <a:off x="7357689" y="4646547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7004</a:t>
              </a:r>
              <a:endPara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2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">
            <a:extLst>
              <a:ext uri="{FF2B5EF4-FFF2-40B4-BE49-F238E27FC236}">
                <a16:creationId xmlns:a16="http://schemas.microsoft.com/office/drawing/2014/main" xmlns="" id="{13241BAC-2BA1-C1BE-5138-E23B04272B64}"/>
              </a:ext>
            </a:extLst>
          </p:cNvPr>
          <p:cNvGrpSpPr/>
          <p:nvPr/>
        </p:nvGrpSpPr>
        <p:grpSpPr>
          <a:xfrm>
            <a:off x="873492" y="739361"/>
            <a:ext cx="10362640" cy="1817828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xmlns="" id="{E7ABEED8-4CD2-A7C6-600F-27207A83A874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6">
                <a:extLst>
                  <a:ext uri="{FF2B5EF4-FFF2-40B4-BE49-F238E27FC236}">
                    <a16:creationId xmlns:a16="http://schemas.microsoft.com/office/drawing/2014/main" xmlns="" id="{17EC9B0E-A507-EE80-FF76-05ED21D75B5A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6" name="Hình tự do: Hình 19">
                <a:extLst>
                  <a:ext uri="{FF2B5EF4-FFF2-40B4-BE49-F238E27FC236}">
                    <a16:creationId xmlns:a16="http://schemas.microsoft.com/office/drawing/2014/main" xmlns="" id="{34B93E6E-3B18-D428-A68A-62E07654EA54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7" name="Hình tự do: Hình 20">
                <a:extLst>
                  <a:ext uri="{FF2B5EF4-FFF2-40B4-BE49-F238E27FC236}">
                    <a16:creationId xmlns:a16="http://schemas.microsoft.com/office/drawing/2014/main" xmlns="" id="{927478D5-43CF-91AB-5077-04734E4B1452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</p:grpSp>
        <p:sp>
          <p:nvSpPr>
            <p:cNvPr id="4" name="Hộp Văn bản 5">
              <a:extLst>
                <a:ext uri="{FF2B5EF4-FFF2-40B4-BE49-F238E27FC236}">
                  <a16:creationId xmlns:a16="http://schemas.microsoft.com/office/drawing/2014/main" xmlns="" id="{59257264-1088-E59B-6628-FC5CE884F377}"/>
                </a:ext>
              </a:extLst>
            </p:cNvPr>
            <p:cNvSpPr txBox="1"/>
            <p:nvPr/>
          </p:nvSpPr>
          <p:spPr>
            <a:xfrm>
              <a:off x="1105956" y="1160151"/>
              <a:ext cx="9757116" cy="699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 2</a:t>
              </a:r>
              <a:r>
                <a:rPr lang="en-US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: 1902c</a:t>
              </a:r>
              <a:r>
                <a:rPr lang="pt-BR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4800" b="1" baseline="30000" smtClean="0">
                  <a:latin typeface="Cambria" panose="02040503050406030204" pitchFamily="18" charset="0"/>
                  <a:ea typeface="Cambria" panose="02040503050406030204" pitchFamily="18" charset="0"/>
                </a:rPr>
                <a:t>2 </a:t>
              </a:r>
              <a:r>
                <a:rPr lang="en-US" sz="4800" b="1" smtClean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….</a:t>
              </a:r>
              <a:r>
                <a:rPr lang="en-US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 20d</a:t>
              </a:r>
              <a:r>
                <a:rPr lang="pt-BR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4800" b="1" baseline="30000" smtClean="0">
                  <a:latin typeface="Cambria" panose="02040503050406030204" pitchFamily="18" charset="0"/>
                  <a:ea typeface="Cambria" panose="02040503050406030204" pitchFamily="18" charset="0"/>
                </a:rPr>
                <a:t>2 </a:t>
              </a:r>
              <a:r>
                <a:rPr lang="en-US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 20c</a:t>
              </a:r>
              <a:r>
                <a:rPr lang="pt-BR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4800" b="1" baseline="30000" smtClean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xmlns="" id="{5D919A39-535E-2705-5D44-7D32AF41840A}"/>
              </a:ext>
            </a:extLst>
          </p:cNvPr>
          <p:cNvGrpSpPr/>
          <p:nvPr/>
        </p:nvGrpSpPr>
        <p:grpSpPr>
          <a:xfrm>
            <a:off x="873492" y="2510709"/>
            <a:ext cx="5009148" cy="1341189"/>
            <a:chOff x="873492" y="2301701"/>
            <a:chExt cx="5009148" cy="1341189"/>
          </a:xfrm>
        </p:grpSpPr>
        <p:grpSp>
          <p:nvGrpSpPr>
            <p:cNvPr id="9" name="Nhóm 7">
              <a:extLst>
                <a:ext uri="{FF2B5EF4-FFF2-40B4-BE49-F238E27FC236}">
                  <a16:creationId xmlns:a16="http://schemas.microsoft.com/office/drawing/2014/main" xmlns="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8">
                <a:extLst>
                  <a:ext uri="{FF2B5EF4-FFF2-40B4-BE49-F238E27FC236}">
                    <a16:creationId xmlns:a16="http://schemas.microsoft.com/office/drawing/2014/main" xmlns="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12" name="Đồ họa 9">
                <a:extLst>
                  <a:ext uri="{FF2B5EF4-FFF2-40B4-BE49-F238E27FC236}">
                    <a16:creationId xmlns:a16="http://schemas.microsoft.com/office/drawing/2014/main" xmlns="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23">
              <a:extLst>
                <a:ext uri="{FF2B5EF4-FFF2-40B4-BE49-F238E27FC236}">
                  <a16:creationId xmlns:a16="http://schemas.microsoft.com/office/drawing/2014/main" xmlns="" id="{AE8A3198-B922-95C5-0759-8657347CC3AA}"/>
                </a:ext>
              </a:extLst>
            </p:cNvPr>
            <p:cNvSpPr txBox="1"/>
            <p:nvPr/>
          </p:nvSpPr>
          <p:spPr>
            <a:xfrm>
              <a:off x="3182964" y="2301701"/>
              <a:ext cx="24424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80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&lt;</a:t>
              </a:r>
              <a:endParaRPr lang="vi-VN" sz="8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2">
            <a:extLst>
              <a:ext uri="{FF2B5EF4-FFF2-40B4-BE49-F238E27FC236}">
                <a16:creationId xmlns:a16="http://schemas.microsoft.com/office/drawing/2014/main" xmlns="" id="{B4115996-510D-6A2B-BEBF-1EAD5C80FC98}"/>
              </a:ext>
            </a:extLst>
          </p:cNvPr>
          <p:cNvGrpSpPr/>
          <p:nvPr/>
        </p:nvGrpSpPr>
        <p:grpSpPr>
          <a:xfrm>
            <a:off x="6309362" y="2522399"/>
            <a:ext cx="5490974" cy="1323439"/>
            <a:chOff x="6309362" y="2313391"/>
            <a:chExt cx="5490974" cy="1323439"/>
          </a:xfrm>
        </p:grpSpPr>
        <p:grpSp>
          <p:nvGrpSpPr>
            <p:cNvPr id="14" name="Nhóm 10">
              <a:extLst>
                <a:ext uri="{FF2B5EF4-FFF2-40B4-BE49-F238E27FC236}">
                  <a16:creationId xmlns:a16="http://schemas.microsoft.com/office/drawing/2014/main" xmlns="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11">
                <a:extLst>
                  <a:ext uri="{FF2B5EF4-FFF2-40B4-BE49-F238E27FC236}">
                    <a16:creationId xmlns:a16="http://schemas.microsoft.com/office/drawing/2014/main" xmlns="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/>
              </a:p>
            </p:txBody>
          </p:sp>
          <p:pic>
            <p:nvPicPr>
              <p:cNvPr id="17" name="Đồ họa 12">
                <a:extLst>
                  <a:ext uri="{FF2B5EF4-FFF2-40B4-BE49-F238E27FC236}">
                    <a16:creationId xmlns:a16="http://schemas.microsoft.com/office/drawing/2014/main" xmlns="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24">
              <a:extLst>
                <a:ext uri="{FF2B5EF4-FFF2-40B4-BE49-F238E27FC236}">
                  <a16:creationId xmlns:a16="http://schemas.microsoft.com/office/drawing/2014/main" xmlns="" id="{709D10A9-E0E4-1F61-B017-5E54D7949015}"/>
                </a:ext>
              </a:extLst>
            </p:cNvPr>
            <p:cNvSpPr txBox="1"/>
            <p:nvPr/>
          </p:nvSpPr>
          <p:spPr>
            <a:xfrm>
              <a:off x="8686507" y="2313391"/>
              <a:ext cx="311382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80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&gt;</a:t>
              </a:r>
              <a:endParaRPr lang="vi-VN" sz="8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21">
            <a:extLst>
              <a:ext uri="{FF2B5EF4-FFF2-40B4-BE49-F238E27FC236}">
                <a16:creationId xmlns:a16="http://schemas.microsoft.com/office/drawing/2014/main" xmlns="" id="{E1B3EBE0-1A03-71FF-4EF6-BBC720D376FD}"/>
              </a:ext>
            </a:extLst>
          </p:cNvPr>
          <p:cNvGrpSpPr/>
          <p:nvPr/>
        </p:nvGrpSpPr>
        <p:grpSpPr>
          <a:xfrm>
            <a:off x="3847161" y="4546684"/>
            <a:ext cx="5115000" cy="1323439"/>
            <a:chOff x="958238" y="4337676"/>
            <a:chExt cx="5115000" cy="1323439"/>
          </a:xfrm>
        </p:grpSpPr>
        <p:grpSp>
          <p:nvGrpSpPr>
            <p:cNvPr id="19" name="Nhóm 16">
              <a:extLst>
                <a:ext uri="{FF2B5EF4-FFF2-40B4-BE49-F238E27FC236}">
                  <a16:creationId xmlns:a16="http://schemas.microsoft.com/office/drawing/2014/main" xmlns="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17">
                <a:extLst>
                  <a:ext uri="{FF2B5EF4-FFF2-40B4-BE49-F238E27FC236}">
                    <a16:creationId xmlns:a16="http://schemas.microsoft.com/office/drawing/2014/main" xmlns="" id="{940CE092-43E3-C439-BE96-F2A3F195B5D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xmlns="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25">
              <a:extLst>
                <a:ext uri="{FF2B5EF4-FFF2-40B4-BE49-F238E27FC236}">
                  <a16:creationId xmlns:a16="http://schemas.microsoft.com/office/drawing/2014/main" xmlns="" id="{21AB69C4-0A06-7DD8-3B9F-558523C22576}"/>
                </a:ext>
              </a:extLst>
            </p:cNvPr>
            <p:cNvSpPr txBox="1"/>
            <p:nvPr/>
          </p:nvSpPr>
          <p:spPr>
            <a:xfrm>
              <a:off x="3095285" y="4337676"/>
              <a:ext cx="297795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8000" b="1">
                  <a:latin typeface="UTM Avo" panose="02040603050506020204" pitchFamily="18" charset="0"/>
                  <a:ea typeface="Cambria" panose="02040503050406030204" pitchFamily="18" charset="0"/>
                </a:rPr>
                <a:t>=</a:t>
              </a:r>
              <a:endParaRPr lang="vi-VN" sz="8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41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298C6247-3443-58B2-9E99-86894E2AD33A}"/>
              </a:ext>
            </a:extLst>
          </p:cNvPr>
          <p:cNvGrpSpPr/>
          <p:nvPr/>
        </p:nvGrpSpPr>
        <p:grpSpPr>
          <a:xfrm>
            <a:off x="770709" y="809901"/>
            <a:ext cx="10504612" cy="1799540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xmlns="" id="{0C82D9AE-CB81-9428-F9DE-114E59F2F60C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53">
                <a:extLst>
                  <a:ext uri="{FF2B5EF4-FFF2-40B4-BE49-F238E27FC236}">
                    <a16:creationId xmlns:a16="http://schemas.microsoft.com/office/drawing/2014/main" xmlns="" id="{75DFF928-6BE8-B94F-113F-E4A57D1DAFD8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" name="Hình tự do: Hình 54">
                <a:extLst>
                  <a:ext uri="{FF2B5EF4-FFF2-40B4-BE49-F238E27FC236}">
                    <a16:creationId xmlns:a16="http://schemas.microsoft.com/office/drawing/2014/main" xmlns="" id="{D62D141D-682D-EFC5-F3C3-898AFD766D12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" name="Hình tự do: Hình 55">
                <a:extLst>
                  <a:ext uri="{FF2B5EF4-FFF2-40B4-BE49-F238E27FC236}">
                    <a16:creationId xmlns:a16="http://schemas.microsoft.com/office/drawing/2014/main" xmlns="" id="{5B938E54-6F8D-CF57-D5C3-E27ABE896055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" name="Hộp Văn bản 4">
              <a:extLst>
                <a:ext uri="{FF2B5EF4-FFF2-40B4-BE49-F238E27FC236}">
                  <a16:creationId xmlns:a16="http://schemas.microsoft.com/office/drawing/2014/main" xmlns="" id="{EF516165-5B97-E07D-DDF9-46462073D2E8}"/>
                </a:ext>
              </a:extLst>
            </p:cNvPr>
            <p:cNvSpPr txBox="1"/>
            <p:nvPr/>
          </p:nvSpPr>
          <p:spPr>
            <a:xfrm>
              <a:off x="1075960" y="826797"/>
              <a:ext cx="9807410" cy="1335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8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en-US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vi-VN" sz="4800" b="1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Ba nghìn chín trăm năm mươi tư đề xi mét vuông</a:t>
              </a:r>
              <a:r>
                <a:rPr lang="vi-VN" sz="4800" b="1">
                  <a:latin typeface="Cambria" panose="02040503050406030204" pitchFamily="18" charset="0"/>
                  <a:ea typeface="Cambria" panose="02040503050406030204" pitchFamily="18" charset="0"/>
                </a:rPr>
                <a:t> viết là: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48">
            <a:extLst>
              <a:ext uri="{FF2B5EF4-FFF2-40B4-BE49-F238E27FC236}">
                <a16:creationId xmlns:a16="http://schemas.microsoft.com/office/drawing/2014/main" xmlns="" id="{B3EDD716-564E-DE46-1E80-A76D4E2C1780}"/>
              </a:ext>
            </a:extLst>
          </p:cNvPr>
          <p:cNvGrpSpPr/>
          <p:nvPr/>
        </p:nvGrpSpPr>
        <p:grpSpPr>
          <a:xfrm>
            <a:off x="912681" y="2752150"/>
            <a:ext cx="5009148" cy="1152000"/>
            <a:chOff x="873492" y="2490890"/>
            <a:chExt cx="5009148" cy="1152000"/>
          </a:xfrm>
        </p:grpSpPr>
        <p:grpSp>
          <p:nvGrpSpPr>
            <p:cNvPr id="9" name="Nhóm 21">
              <a:extLst>
                <a:ext uri="{FF2B5EF4-FFF2-40B4-BE49-F238E27FC236}">
                  <a16:creationId xmlns:a16="http://schemas.microsoft.com/office/drawing/2014/main" xmlns="" id="{AF9A0302-C94E-086B-2875-D3116C04992D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11">
                <a:extLst>
                  <a:ext uri="{FF2B5EF4-FFF2-40B4-BE49-F238E27FC236}">
                    <a16:creationId xmlns:a16="http://schemas.microsoft.com/office/drawing/2014/main" xmlns="" id="{AEDFFEB8-1946-B178-A58A-56FDB8A933E4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2" name="Đồ họa 7">
                <a:extLst>
                  <a:ext uri="{FF2B5EF4-FFF2-40B4-BE49-F238E27FC236}">
                    <a16:creationId xmlns:a16="http://schemas.microsoft.com/office/drawing/2014/main" xmlns="" id="{A5849BBD-0199-2C1D-1F87-540060823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42">
              <a:extLst>
                <a:ext uri="{FF2B5EF4-FFF2-40B4-BE49-F238E27FC236}">
                  <a16:creationId xmlns:a16="http://schemas.microsoft.com/office/drawing/2014/main" xmlns="" id="{D102B154-E9F8-3C16-D917-551420A441D6}"/>
                </a:ext>
              </a:extLst>
            </p:cNvPr>
            <p:cNvSpPr txBox="1"/>
            <p:nvPr/>
          </p:nvSpPr>
          <p:spPr>
            <a:xfrm>
              <a:off x="2339282" y="2727073"/>
              <a:ext cx="3423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3 945 </a:t>
              </a:r>
              <a:r>
                <a:rPr lang="pt-BR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 smtClean="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49">
            <a:extLst>
              <a:ext uri="{FF2B5EF4-FFF2-40B4-BE49-F238E27FC236}">
                <a16:creationId xmlns:a16="http://schemas.microsoft.com/office/drawing/2014/main" xmlns="" id="{57ECC7D7-533B-9476-3867-F9D2A1F680FF}"/>
              </a:ext>
            </a:extLst>
          </p:cNvPr>
          <p:cNvGrpSpPr/>
          <p:nvPr/>
        </p:nvGrpSpPr>
        <p:grpSpPr>
          <a:xfrm>
            <a:off x="6348551" y="2743336"/>
            <a:ext cx="4734694" cy="1152000"/>
            <a:chOff x="6309362" y="2482076"/>
            <a:chExt cx="4734694" cy="1152000"/>
          </a:xfrm>
        </p:grpSpPr>
        <p:grpSp>
          <p:nvGrpSpPr>
            <p:cNvPr id="14" name="Nhóm 22">
              <a:extLst>
                <a:ext uri="{FF2B5EF4-FFF2-40B4-BE49-F238E27FC236}">
                  <a16:creationId xmlns:a16="http://schemas.microsoft.com/office/drawing/2014/main" xmlns="" id="{245FA612-9223-C9D6-CF87-D31CC22FF960}"/>
                </a:ext>
              </a:extLst>
            </p:cNvPr>
            <p:cNvGrpSpPr/>
            <p:nvPr/>
          </p:nvGrpSpPr>
          <p:grpSpPr>
            <a:xfrm>
              <a:off x="6309362" y="2482076"/>
              <a:ext cx="4734694" cy="1152000"/>
              <a:chOff x="6309362" y="2463371"/>
              <a:chExt cx="4734694" cy="1152000"/>
            </a:xfrm>
          </p:grpSpPr>
          <p:sp>
            <p:nvSpPr>
              <p:cNvPr id="16" name="Hình chữ nhật: Góc Tròn 12">
                <a:extLst>
                  <a:ext uri="{FF2B5EF4-FFF2-40B4-BE49-F238E27FC236}">
                    <a16:creationId xmlns:a16="http://schemas.microsoft.com/office/drawing/2014/main" xmlns="" id="{52C72229-1BDB-7197-5BCB-B52287373EDD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7" name="Đồ họa 14">
                <a:extLst>
                  <a:ext uri="{FF2B5EF4-FFF2-40B4-BE49-F238E27FC236}">
                    <a16:creationId xmlns:a16="http://schemas.microsoft.com/office/drawing/2014/main" xmlns="" id="{A1E4C93E-6BE9-4051-EA64-A6676E0A8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43">
              <a:extLst>
                <a:ext uri="{FF2B5EF4-FFF2-40B4-BE49-F238E27FC236}">
                  <a16:creationId xmlns:a16="http://schemas.microsoft.com/office/drawing/2014/main" xmlns="" id="{42784A90-390C-FDE1-57DB-3F2829B7EF40}"/>
                </a:ext>
              </a:extLst>
            </p:cNvPr>
            <p:cNvSpPr txBox="1"/>
            <p:nvPr/>
          </p:nvSpPr>
          <p:spPr>
            <a:xfrm>
              <a:off x="7589520" y="2691401"/>
              <a:ext cx="34545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3 954 </a:t>
              </a:r>
              <a:r>
                <a:rPr lang="pt-BR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 smtClean="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47">
            <a:extLst>
              <a:ext uri="{FF2B5EF4-FFF2-40B4-BE49-F238E27FC236}">
                <a16:creationId xmlns:a16="http://schemas.microsoft.com/office/drawing/2014/main" xmlns="" id="{1DED84F3-4250-F897-F677-DF1337BD280E}"/>
              </a:ext>
            </a:extLst>
          </p:cNvPr>
          <p:cNvGrpSpPr/>
          <p:nvPr/>
        </p:nvGrpSpPr>
        <p:grpSpPr>
          <a:xfrm>
            <a:off x="997427" y="4684656"/>
            <a:ext cx="4924401" cy="1152000"/>
            <a:chOff x="958238" y="4423396"/>
            <a:chExt cx="4924401" cy="1152000"/>
          </a:xfrm>
        </p:grpSpPr>
        <p:grpSp>
          <p:nvGrpSpPr>
            <p:cNvPr id="19" name="Nhóm 23">
              <a:extLst>
                <a:ext uri="{FF2B5EF4-FFF2-40B4-BE49-F238E27FC236}">
                  <a16:creationId xmlns:a16="http://schemas.microsoft.com/office/drawing/2014/main" xmlns="" id="{DD278742-E579-66B0-5492-6F3B021DA17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19">
                <a:extLst>
                  <a:ext uri="{FF2B5EF4-FFF2-40B4-BE49-F238E27FC236}">
                    <a16:creationId xmlns:a16="http://schemas.microsoft.com/office/drawing/2014/main" xmlns="" id="{EED8C667-9BF5-E569-6EDD-018FD1C214A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xmlns="" id="{626A8265-4505-8FAA-EF43-313C32116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44">
              <a:extLst>
                <a:ext uri="{FF2B5EF4-FFF2-40B4-BE49-F238E27FC236}">
                  <a16:creationId xmlns:a16="http://schemas.microsoft.com/office/drawing/2014/main" xmlns="" id="{DFE3EE9F-D90C-5EBF-9925-55B329C94278}"/>
                </a:ext>
              </a:extLst>
            </p:cNvPr>
            <p:cNvSpPr txBox="1"/>
            <p:nvPr/>
          </p:nvSpPr>
          <p:spPr>
            <a:xfrm>
              <a:off x="2286000" y="4645453"/>
              <a:ext cx="30906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3 945 d</a:t>
              </a:r>
              <a:r>
                <a:rPr lang="pt-BR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 smtClean="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46">
            <a:extLst>
              <a:ext uri="{FF2B5EF4-FFF2-40B4-BE49-F238E27FC236}">
                <a16:creationId xmlns:a16="http://schemas.microsoft.com/office/drawing/2014/main" xmlns="" id="{3C8FFE18-A1FF-723F-9CA5-6EF41AF72886}"/>
              </a:ext>
            </a:extLst>
          </p:cNvPr>
          <p:cNvGrpSpPr/>
          <p:nvPr/>
        </p:nvGrpSpPr>
        <p:grpSpPr>
          <a:xfrm>
            <a:off x="6348551" y="4715259"/>
            <a:ext cx="4734694" cy="1153269"/>
            <a:chOff x="6309362" y="4453999"/>
            <a:chExt cx="4734694" cy="1153269"/>
          </a:xfrm>
        </p:grpSpPr>
        <p:grpSp>
          <p:nvGrpSpPr>
            <p:cNvPr id="24" name="Nhóm 24">
              <a:extLst>
                <a:ext uri="{FF2B5EF4-FFF2-40B4-BE49-F238E27FC236}">
                  <a16:creationId xmlns:a16="http://schemas.microsoft.com/office/drawing/2014/main" xmlns="" id="{A077D454-59AB-0150-C11E-8134632BB74C}"/>
                </a:ext>
              </a:extLst>
            </p:cNvPr>
            <p:cNvGrpSpPr/>
            <p:nvPr/>
          </p:nvGrpSpPr>
          <p:grpSpPr>
            <a:xfrm>
              <a:off x="6309362" y="4453999"/>
              <a:ext cx="4734694" cy="1153269"/>
              <a:chOff x="6309362" y="4395154"/>
              <a:chExt cx="4734694" cy="1153269"/>
            </a:xfrm>
          </p:grpSpPr>
          <p:sp>
            <p:nvSpPr>
              <p:cNvPr id="26" name="Hình chữ nhật: Góc Tròn 20">
                <a:extLst>
                  <a:ext uri="{FF2B5EF4-FFF2-40B4-BE49-F238E27FC236}">
                    <a16:creationId xmlns:a16="http://schemas.microsoft.com/office/drawing/2014/main" xmlns="" id="{A22AD1BA-7919-2A18-A5E1-094B4F046682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27" name="Đồ họa 16">
                <a:extLst>
                  <a:ext uri="{FF2B5EF4-FFF2-40B4-BE49-F238E27FC236}">
                    <a16:creationId xmlns:a16="http://schemas.microsoft.com/office/drawing/2014/main" xmlns="" id="{36A57397-DAC4-545C-A2AD-EA8061FA9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45">
              <a:extLst>
                <a:ext uri="{FF2B5EF4-FFF2-40B4-BE49-F238E27FC236}">
                  <a16:creationId xmlns:a16="http://schemas.microsoft.com/office/drawing/2014/main" xmlns="" id="{6185C159-9C4B-F935-D927-2D577D6607B3}"/>
                </a:ext>
              </a:extLst>
            </p:cNvPr>
            <p:cNvSpPr txBox="1"/>
            <p:nvPr/>
          </p:nvSpPr>
          <p:spPr>
            <a:xfrm>
              <a:off x="7485017" y="4645453"/>
              <a:ext cx="32683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3 954 d</a:t>
              </a:r>
              <a:r>
                <a:rPr lang="pt-BR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 smtClean="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507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">
            <a:extLst>
              <a:ext uri="{FF2B5EF4-FFF2-40B4-BE49-F238E27FC236}">
                <a16:creationId xmlns:a16="http://schemas.microsoft.com/office/drawing/2014/main" xmlns="" id="{13241BAC-2BA1-C1BE-5138-E23B04272B64}"/>
              </a:ext>
            </a:extLst>
          </p:cNvPr>
          <p:cNvGrpSpPr/>
          <p:nvPr/>
        </p:nvGrpSpPr>
        <p:grpSpPr>
          <a:xfrm>
            <a:off x="694944" y="524796"/>
            <a:ext cx="10541188" cy="2153090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xmlns="" id="{E7ABEED8-4CD2-A7C6-600F-27207A83A874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6"/>
            </a:xfrm>
          </p:grpSpPr>
          <p:sp>
            <p:nvSpPr>
              <p:cNvPr id="5" name="Hình tự do: Hình 6">
                <a:extLst>
                  <a:ext uri="{FF2B5EF4-FFF2-40B4-BE49-F238E27FC236}">
                    <a16:creationId xmlns:a16="http://schemas.microsoft.com/office/drawing/2014/main" xmlns="" id="{17EC9B0E-A507-EE80-FF76-05ED21D75B5A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6" name="Hình tự do: Hình 19">
                <a:extLst>
                  <a:ext uri="{FF2B5EF4-FFF2-40B4-BE49-F238E27FC236}">
                    <a16:creationId xmlns:a16="http://schemas.microsoft.com/office/drawing/2014/main" xmlns="" id="{34B93E6E-3B18-D428-A68A-62E07654EA54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7" name="Hình tự do: Hình 20">
                <a:extLst>
                  <a:ext uri="{FF2B5EF4-FFF2-40B4-BE49-F238E27FC236}">
                    <a16:creationId xmlns:a16="http://schemas.microsoft.com/office/drawing/2014/main" xmlns="" id="{927478D5-43CF-91AB-5077-04734E4B1452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</p:grpSp>
        <p:sp>
          <p:nvSpPr>
            <p:cNvPr id="4" name="Hộp Văn bản 5">
              <a:extLst>
                <a:ext uri="{FF2B5EF4-FFF2-40B4-BE49-F238E27FC236}">
                  <a16:creationId xmlns:a16="http://schemas.microsoft.com/office/drawing/2014/main" xmlns="" id="{59257264-1088-E59B-6628-FC5CE884F377}"/>
                </a:ext>
              </a:extLst>
            </p:cNvPr>
            <p:cNvSpPr txBox="1"/>
            <p:nvPr/>
          </p:nvSpPr>
          <p:spPr>
            <a:xfrm>
              <a:off x="898614" y="868359"/>
              <a:ext cx="10163102" cy="1247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</a:t>
              </a:r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: Cho hình vuông ABCD có AB = 6m. Hỏi diện tích hình vuông ABCD bằng bao nhiêu </a:t>
              </a:r>
              <a:endParaRPr lang="en-US" sz="3600" b="1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đề-xi-mét </a:t>
              </a:r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vuông?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xmlns="" id="{5D919A39-535E-2705-5D44-7D32AF41840A}"/>
              </a:ext>
            </a:extLst>
          </p:cNvPr>
          <p:cNvGrpSpPr/>
          <p:nvPr/>
        </p:nvGrpSpPr>
        <p:grpSpPr>
          <a:xfrm>
            <a:off x="873492" y="3052599"/>
            <a:ext cx="5009148" cy="1152000"/>
            <a:chOff x="873492" y="2490890"/>
            <a:chExt cx="5009148" cy="1152000"/>
          </a:xfrm>
        </p:grpSpPr>
        <p:grpSp>
          <p:nvGrpSpPr>
            <p:cNvPr id="9" name="Nhóm 7">
              <a:extLst>
                <a:ext uri="{FF2B5EF4-FFF2-40B4-BE49-F238E27FC236}">
                  <a16:creationId xmlns:a16="http://schemas.microsoft.com/office/drawing/2014/main" xmlns="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8">
                <a:extLst>
                  <a:ext uri="{FF2B5EF4-FFF2-40B4-BE49-F238E27FC236}">
                    <a16:creationId xmlns:a16="http://schemas.microsoft.com/office/drawing/2014/main" xmlns="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12" name="Đồ họa 9">
                <a:extLst>
                  <a:ext uri="{FF2B5EF4-FFF2-40B4-BE49-F238E27FC236}">
                    <a16:creationId xmlns:a16="http://schemas.microsoft.com/office/drawing/2014/main" xmlns="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23">
              <a:extLst>
                <a:ext uri="{FF2B5EF4-FFF2-40B4-BE49-F238E27FC236}">
                  <a16:creationId xmlns:a16="http://schemas.microsoft.com/office/drawing/2014/main" xmlns="" id="{AE8A3198-B922-95C5-0759-8657347CC3AA}"/>
                </a:ext>
              </a:extLst>
            </p:cNvPr>
            <p:cNvSpPr txBox="1"/>
            <p:nvPr/>
          </p:nvSpPr>
          <p:spPr>
            <a:xfrm>
              <a:off x="2505456" y="2696712"/>
              <a:ext cx="26474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36 d</a:t>
              </a:r>
              <a:r>
                <a:rPr lang="pt-BR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 smtClean="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2">
            <a:extLst>
              <a:ext uri="{FF2B5EF4-FFF2-40B4-BE49-F238E27FC236}">
                <a16:creationId xmlns:a16="http://schemas.microsoft.com/office/drawing/2014/main" xmlns="" id="{B4115996-510D-6A2B-BEBF-1EAD5C80FC98}"/>
              </a:ext>
            </a:extLst>
          </p:cNvPr>
          <p:cNvGrpSpPr/>
          <p:nvPr/>
        </p:nvGrpSpPr>
        <p:grpSpPr>
          <a:xfrm>
            <a:off x="6309362" y="3043785"/>
            <a:ext cx="4926770" cy="1152000"/>
            <a:chOff x="6309362" y="2482076"/>
            <a:chExt cx="4926770" cy="1152000"/>
          </a:xfrm>
        </p:grpSpPr>
        <p:grpSp>
          <p:nvGrpSpPr>
            <p:cNvPr id="14" name="Nhóm 10">
              <a:extLst>
                <a:ext uri="{FF2B5EF4-FFF2-40B4-BE49-F238E27FC236}">
                  <a16:creationId xmlns:a16="http://schemas.microsoft.com/office/drawing/2014/main" xmlns="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11">
                <a:extLst>
                  <a:ext uri="{FF2B5EF4-FFF2-40B4-BE49-F238E27FC236}">
                    <a16:creationId xmlns:a16="http://schemas.microsoft.com/office/drawing/2014/main" xmlns="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/>
              </a:p>
            </p:txBody>
          </p:sp>
          <p:pic>
            <p:nvPicPr>
              <p:cNvPr id="17" name="Đồ họa 12">
                <a:extLst>
                  <a:ext uri="{FF2B5EF4-FFF2-40B4-BE49-F238E27FC236}">
                    <a16:creationId xmlns:a16="http://schemas.microsoft.com/office/drawing/2014/main" xmlns="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24">
              <a:extLst>
                <a:ext uri="{FF2B5EF4-FFF2-40B4-BE49-F238E27FC236}">
                  <a16:creationId xmlns:a16="http://schemas.microsoft.com/office/drawing/2014/main" xmlns="" id="{709D10A9-E0E4-1F61-B017-5E54D7949015}"/>
                </a:ext>
              </a:extLst>
            </p:cNvPr>
            <p:cNvSpPr txBox="1"/>
            <p:nvPr/>
          </p:nvSpPr>
          <p:spPr>
            <a:xfrm>
              <a:off x="7831616" y="2736290"/>
              <a:ext cx="30654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360 d</a:t>
              </a:r>
              <a:r>
                <a:rPr lang="pt-BR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 smtClean="0">
                  <a:latin typeface="UTM Avo" panose="02040603050506020204" pitchFamily="18" charset="0"/>
                  <a:ea typeface="Cambria" panose="02040503050406030204" pitchFamily="18" charset="0"/>
                </a:rPr>
                <a:t>2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21">
            <a:extLst>
              <a:ext uri="{FF2B5EF4-FFF2-40B4-BE49-F238E27FC236}">
                <a16:creationId xmlns:a16="http://schemas.microsoft.com/office/drawing/2014/main" xmlns="" id="{E1B3EBE0-1A03-71FF-4EF6-BBC720D376FD}"/>
              </a:ext>
            </a:extLst>
          </p:cNvPr>
          <p:cNvGrpSpPr/>
          <p:nvPr/>
        </p:nvGrpSpPr>
        <p:grpSpPr>
          <a:xfrm>
            <a:off x="958238" y="4985105"/>
            <a:ext cx="4924401" cy="1152000"/>
            <a:chOff x="958238" y="4423396"/>
            <a:chExt cx="4924401" cy="1152000"/>
          </a:xfrm>
        </p:grpSpPr>
        <p:grpSp>
          <p:nvGrpSpPr>
            <p:cNvPr id="19" name="Nhóm 16">
              <a:extLst>
                <a:ext uri="{FF2B5EF4-FFF2-40B4-BE49-F238E27FC236}">
                  <a16:creationId xmlns:a16="http://schemas.microsoft.com/office/drawing/2014/main" xmlns="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17">
                <a:extLst>
                  <a:ext uri="{FF2B5EF4-FFF2-40B4-BE49-F238E27FC236}">
                    <a16:creationId xmlns:a16="http://schemas.microsoft.com/office/drawing/2014/main" xmlns="" id="{940CE092-43E3-C439-BE96-F2A3F195B5D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xmlns="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25">
              <a:extLst>
                <a:ext uri="{FF2B5EF4-FFF2-40B4-BE49-F238E27FC236}">
                  <a16:creationId xmlns:a16="http://schemas.microsoft.com/office/drawing/2014/main" xmlns="" id="{21AB69C4-0A06-7DD8-3B9F-558523C22576}"/>
                </a:ext>
              </a:extLst>
            </p:cNvPr>
            <p:cNvSpPr txBox="1"/>
            <p:nvPr/>
          </p:nvSpPr>
          <p:spPr>
            <a:xfrm>
              <a:off x="2398719" y="4646547"/>
              <a:ext cx="31016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3600 d</a:t>
              </a:r>
              <a:r>
                <a:rPr lang="pt-BR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 smtClean="0">
                  <a:latin typeface="UTM Avo" panose="02040603050506020204" pitchFamily="18" charset="0"/>
                  <a:ea typeface="Cambria" panose="02040503050406030204" pitchFamily="18" charset="0"/>
                </a:rPr>
                <a:t>2</a:t>
              </a: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 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xmlns="" id="{2EB559FE-FECD-11B4-CC5C-F13D7860583D}"/>
              </a:ext>
            </a:extLst>
          </p:cNvPr>
          <p:cNvGrpSpPr/>
          <p:nvPr/>
        </p:nvGrpSpPr>
        <p:grpSpPr>
          <a:xfrm>
            <a:off x="6309362" y="5015708"/>
            <a:ext cx="4987834" cy="1153269"/>
            <a:chOff x="6309362" y="4453999"/>
            <a:chExt cx="4987834" cy="1153269"/>
          </a:xfrm>
        </p:grpSpPr>
        <p:grpSp>
          <p:nvGrpSpPr>
            <p:cNvPr id="24" name="Nhóm 13">
              <a:extLst>
                <a:ext uri="{FF2B5EF4-FFF2-40B4-BE49-F238E27FC236}">
                  <a16:creationId xmlns:a16="http://schemas.microsoft.com/office/drawing/2014/main" xmlns="" id="{20EACA63-A1F6-E8E1-6CDE-EB245D7AB3E6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26" name="Hình chữ nhật: Góc Tròn 14">
                <a:extLst>
                  <a:ext uri="{FF2B5EF4-FFF2-40B4-BE49-F238E27FC236}">
                    <a16:creationId xmlns:a16="http://schemas.microsoft.com/office/drawing/2014/main" xmlns="" id="{13F08971-0BB0-D010-61C5-D79ECECBE847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27" name="Đồ họa 15">
                <a:extLst>
                  <a:ext uri="{FF2B5EF4-FFF2-40B4-BE49-F238E27FC236}">
                    <a16:creationId xmlns:a16="http://schemas.microsoft.com/office/drawing/2014/main" xmlns="" id="{4E32717F-2AB4-DB99-1DF3-404F98DD5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26">
              <a:extLst>
                <a:ext uri="{FF2B5EF4-FFF2-40B4-BE49-F238E27FC236}">
                  <a16:creationId xmlns:a16="http://schemas.microsoft.com/office/drawing/2014/main" xmlns="" id="{4F2B5AA1-5E36-362D-4100-84A2F8E87422}"/>
                </a:ext>
              </a:extLst>
            </p:cNvPr>
            <p:cNvSpPr txBox="1"/>
            <p:nvPr/>
          </p:nvSpPr>
          <p:spPr>
            <a:xfrm>
              <a:off x="7484144" y="4614675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it-IT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36 000 </a:t>
              </a:r>
              <a:r>
                <a:rPr lang="en-US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d</a:t>
              </a:r>
              <a:r>
                <a:rPr lang="pt-BR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m</a:t>
              </a:r>
              <a:r>
                <a:rPr lang="pt-BR" sz="4400" b="1" baseline="30000" smtClean="0">
                  <a:latin typeface="UTM Avo" panose="02040603050506020204" pitchFamily="18" charset="0"/>
                  <a:ea typeface="Cambria" panose="02040503050406030204" pitchFamily="18" charset="0"/>
                </a:rPr>
                <a:t>2</a:t>
              </a:r>
              <a:r>
                <a:rPr lang="it-IT" sz="4400" b="1" smtClean="0">
                  <a:latin typeface="UTM Avo" panose="02040603050506020204" pitchFamily="18" charset="0"/>
                  <a:ea typeface="Cambria" panose="02040503050406030204" pitchFamily="18" charset="0"/>
                </a:rPr>
                <a:t> 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20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964" y="1067407"/>
            <a:ext cx="5444200" cy="2219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117" y="3518235"/>
            <a:ext cx="5456393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9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1" y="2435408"/>
            <a:ext cx="10058400" cy="394567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49094" y="621121"/>
            <a:ext cx="5656209" cy="1117575"/>
            <a:chOff x="849094" y="621121"/>
            <a:chExt cx="10515592" cy="1117575"/>
          </a:xfrm>
        </p:grpSpPr>
        <p:sp>
          <p:nvSpPr>
            <p:cNvPr id="5" name="Hình chữ nhật: Góc Tròn 12">
              <a:extLst>
                <a:ext uri="{FF2B5EF4-FFF2-40B4-BE49-F238E27FC236}">
                  <a16:creationId xmlns:a16="http://schemas.microsoft.com/office/drawing/2014/main" xmlns="" id="{52C72229-1BDB-7197-5BCB-B52287373EDD}"/>
                </a:ext>
              </a:extLst>
            </p:cNvPr>
            <p:cNvSpPr/>
            <p:nvPr/>
          </p:nvSpPr>
          <p:spPr>
            <a:xfrm>
              <a:off x="849094" y="621121"/>
              <a:ext cx="10515592" cy="111757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72000"/>
              </a:schemeClr>
            </a:solidFill>
            <a:ln w="28575">
              <a:solidFill>
                <a:srgbClr val="FFC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77688" y="699499"/>
              <a:ext cx="1005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Tranh vẽ gì?</a:t>
              </a:r>
              <a:endParaRPr lang="en-US" sz="4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6788" y="1714758"/>
            <a:ext cx="10541720" cy="1117575"/>
            <a:chOff x="849094" y="621121"/>
            <a:chExt cx="10515592" cy="1117575"/>
          </a:xfrm>
        </p:grpSpPr>
        <p:sp>
          <p:nvSpPr>
            <p:cNvPr id="9" name="Hình chữ nhật: Góc Tròn 12">
              <a:extLst>
                <a:ext uri="{FF2B5EF4-FFF2-40B4-BE49-F238E27FC236}">
                  <a16:creationId xmlns:a16="http://schemas.microsoft.com/office/drawing/2014/main" xmlns="" id="{52C72229-1BDB-7197-5BCB-B52287373EDD}"/>
                </a:ext>
              </a:extLst>
            </p:cNvPr>
            <p:cNvSpPr/>
            <p:nvPr/>
          </p:nvSpPr>
          <p:spPr>
            <a:xfrm>
              <a:off x="849094" y="621121"/>
              <a:ext cx="10515592" cy="111757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72000"/>
              </a:schemeClr>
            </a:solidFill>
            <a:ln w="28575">
              <a:solidFill>
                <a:srgbClr val="FFC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7688" y="790940"/>
              <a:ext cx="10058400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700" b="1">
                  <a:latin typeface="Cambria" panose="02040503050406030204" pitchFamily="18" charset="0"/>
                  <a:ea typeface="Cambria" panose="02040503050406030204" pitchFamily="18" charset="0"/>
                </a:rPr>
                <a:t>Hai bạn Mai và Rô-bốt nói chuyện gì với nhau?</a:t>
              </a:r>
              <a:endParaRPr lang="en-US" sz="37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6029" y="1835243"/>
            <a:ext cx="10541720" cy="1200329"/>
            <a:chOff x="849094" y="555806"/>
            <a:chExt cx="10515592" cy="1200329"/>
          </a:xfrm>
        </p:grpSpPr>
        <p:sp>
          <p:nvSpPr>
            <p:cNvPr id="12" name="Hình chữ nhật: Góc Tròn 12">
              <a:extLst>
                <a:ext uri="{FF2B5EF4-FFF2-40B4-BE49-F238E27FC236}">
                  <a16:creationId xmlns:a16="http://schemas.microsoft.com/office/drawing/2014/main" xmlns="" id="{52C72229-1BDB-7197-5BCB-B52287373EDD}"/>
                </a:ext>
              </a:extLst>
            </p:cNvPr>
            <p:cNvSpPr/>
            <p:nvPr/>
          </p:nvSpPr>
          <p:spPr>
            <a:xfrm>
              <a:off x="849094" y="621121"/>
              <a:ext cx="10515592" cy="111757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72000"/>
              </a:schemeClr>
            </a:solidFill>
            <a:ln w="28575">
              <a:solidFill>
                <a:srgbClr val="FFC9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77688" y="555806"/>
              <a:ext cx="10058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1">
                  <a:latin typeface="Cambria" panose="02040503050406030204" pitchFamily="18" charset="0"/>
                  <a:ea typeface="Cambria" panose="02040503050406030204" pitchFamily="18" charset="0"/>
                </a:rPr>
                <a:t>Để đo diện tích của một vật có cách thước nhỏ, người ta dùng đơn vị nào?</a:t>
              </a:r>
              <a:endParaRPr lang="en-US" sz="36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34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498</Words>
  <Application>Microsoft Office PowerPoint</Application>
  <PresentationFormat>Widescreen</PresentationFormat>
  <Paragraphs>97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#9Slide07 HoneyCream</vt:lpstr>
      <vt:lpstr>Arial</vt:lpstr>
      <vt:lpstr>Calibri</vt:lpstr>
      <vt:lpstr>Calibri Light</vt:lpstr>
      <vt:lpstr>Cambria</vt:lpstr>
      <vt:lpstr>Cambria Math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</cp:revision>
  <dcterms:created xsi:type="dcterms:W3CDTF">2023-09-19T16:19:53Z</dcterms:created>
  <dcterms:modified xsi:type="dcterms:W3CDTF">2023-10-01T01:38:51Z</dcterms:modified>
</cp:coreProperties>
</file>