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63" r:id="rId7"/>
    <p:sldId id="264" r:id="rId8"/>
    <p:sldId id="265" r:id="rId9"/>
    <p:sldId id="266" r:id="rId10"/>
    <p:sldId id="267" r:id="rId11"/>
    <p:sldId id="268" r:id="rId12"/>
    <p:sldId id="269" r:id="rId13"/>
    <p:sldId id="271" r:id="rId14"/>
    <p:sldId id="272" r:id="rId15"/>
    <p:sldId id="270" r:id="rId16"/>
    <p:sldId id="274" r:id="rId17"/>
    <p:sldId id="262" r:id="rId18"/>
    <p:sldId id="277" r:id="rId19"/>
    <p:sldId id="278" r:id="rId20"/>
    <p:sldId id="279" r:id="rId21"/>
    <p:sldId id="280" r:id="rId22"/>
    <p:sldId id="281" r:id="rId23"/>
    <p:sldId id="291" r:id="rId24"/>
    <p:sldId id="275" r:id="rId25"/>
    <p:sldId id="283" r:id="rId26"/>
    <p:sldId id="284" r:id="rId27"/>
    <p:sldId id="285" r:id="rId28"/>
    <p:sldId id="286" r:id="rId29"/>
    <p:sldId id="287" r:id="rId30"/>
    <p:sldId id="288" r:id="rId31"/>
    <p:sldId id="289" r:id="rId32"/>
    <p:sldId id="290" r:id="rId33"/>
    <p:sldId id="273"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9" d="100"/>
          <a:sy n="89" d="100"/>
        </p:scale>
        <p:origin x="92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7E3F126-8E7A-BE43-BAA9-CAED8C0D81F3}"/>
              </a:ext>
            </a:extLst>
          </p:cNvPr>
          <p:cNvSpPr txBox="1"/>
          <p:nvPr/>
        </p:nvSpPr>
        <p:spPr>
          <a:xfrm>
            <a:off x="10412844" y="-1"/>
            <a:ext cx="1779156" cy="492443"/>
          </a:xfrm>
          <a:prstGeom prst="rect">
            <a:avLst/>
          </a:prstGeom>
          <a:solidFill>
            <a:schemeClr val="bg2">
              <a:lumMod val="90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solidFill>
                  <a:srgbClr val="0070C0"/>
                </a:solidFill>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Tất nhiên là có chứ!</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hỏi tiếp: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Có.</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nói tiếp: </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
        <p:nvSpPr>
          <p:cNvPr id="5" name="TextBox 4">
            <a:extLst>
              <a:ext uri="{FF2B5EF4-FFF2-40B4-BE49-F238E27FC236}">
                <a16:creationId xmlns:a16="http://schemas.microsoft.com/office/drawing/2014/main" id="{AD77ADF5-3609-BB44-871A-12FCBAC53AC8}"/>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Nhưng bạn ơi! Chúng ta lấy đâu ra tiền mà đi?</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a:solidFill>
                  <a:srgbClr val="002060"/>
                </a:solidFill>
                <a:latin typeface="Cambria" panose="02040503050406030204" pitchFamily="18" charset="0"/>
                <a:ea typeface="Cambria" panose="02040503050406030204" pitchFamily="18" charset="0"/>
              </a:rPr>
              <a:t> nước,</a:t>
            </a:r>
            <a:r>
              <a:rPr lang="vi-VN" sz="2900">
                <a:solidFill>
                  <a:srgbClr val="002060"/>
                </a:solidFill>
                <a:latin typeface="Cambria" panose="02040503050406030204" pitchFamily="18" charset="0"/>
                <a:ea typeface="Cambria" panose="02040503050406030204" pitchFamily="18" charset="0"/>
              </a:rPr>
              <a:t> cứu </a:t>
            </a:r>
            <a:r>
              <a:rPr lang="en-US" sz="2900">
                <a:solidFill>
                  <a:srgbClr val="002060"/>
                </a:solidFill>
                <a:latin typeface="Cambria" panose="02040503050406030204" pitchFamily="18" charset="0"/>
                <a:ea typeface="Cambria" panose="02040503050406030204" pitchFamily="18" charset="0"/>
              </a:rPr>
              <a:t>dân</a:t>
            </a:r>
            <a:r>
              <a:rPr lang="vi-VN" sz="2900">
                <a:solidFill>
                  <a:srgbClr val="002060"/>
                </a:solidFill>
                <a:latin typeface="Cambria" panose="02040503050406030204" pitchFamily="18" charset="0"/>
                <a:ea typeface="Cambria" panose="02040503050406030204" pitchFamily="18" charset="0"/>
              </a:rPr>
              <a:t>. Người thanh niên ấy chính là Bác Hồ của chúng ta. </a:t>
            </a:r>
            <a:r>
              <a:rPr lang="en-US" sz="2900">
                <a:solidFill>
                  <a:srgbClr val="002060"/>
                </a:solidFill>
                <a:latin typeface="Cambria" panose="02040503050406030204" pitchFamily="18" charset="0"/>
                <a:ea typeface="Cambria" panose="02040503050406030204" pitchFamily="18" charset="0"/>
              </a:rPr>
              <a:t> </a:t>
            </a:r>
          </a:p>
          <a:p>
            <a:pPr algn="r"/>
            <a:r>
              <a:rPr lang="en-US" sz="2900" i="1">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978DF70-253B-B64F-B700-3E1D6B904526}"/>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TextBox 4">
            <a:extLst>
              <a:ext uri="{FF2B5EF4-FFF2-40B4-BE49-F238E27FC236}">
                <a16:creationId xmlns:a16="http://schemas.microsoft.com/office/drawing/2014/main" id="{18F0DB1D-6450-3340-9AEE-82A79CABBFA0}"/>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05DBFD-7ACD-9240-B4A6-EBC7AB34DB63}"/>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82251A2B-70FC-8248-8E57-6FC57E0BC356}"/>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5" name="Picture 4"/>
          <p:cNvPicPr>
            <a:picLocks noChangeAspect="1"/>
          </p:cNvPicPr>
          <p:nvPr/>
        </p:nvPicPr>
        <p:blipFill>
          <a:blip r:embed="rId8"/>
          <a:stretch>
            <a:fillRect/>
          </a:stretch>
        </p:blipFill>
        <p:spPr>
          <a:xfrm>
            <a:off x="827207" y="1674056"/>
            <a:ext cx="5481078" cy="3454402"/>
          </a:xfrm>
          <a:prstGeom prst="rect">
            <a:avLst/>
          </a:prstGeom>
        </p:spPr>
      </p:pic>
      <p:sp>
        <p:nvSpPr>
          <p:cNvPr id="23" name="Google Shape;276;p7">
            <a:extLst>
              <a:ext uri="{FF2B5EF4-FFF2-40B4-BE49-F238E27FC236}">
                <a16:creationId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p:cNvPicPr>
            <a:picLocks noChangeAspect="1"/>
          </p:cNvPicPr>
          <p:nvPr/>
        </p:nvPicPr>
        <p:blipFill>
          <a:blip r:embed="rId8"/>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F92DE4-5959-B041-BDB7-F55031CFD0C5}"/>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64E71155-DFB9-8F48-A22B-6122572C2A74}"/>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5C6678-59BB-584A-B35B-20971F533D79}"/>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CEA4F14F-29E7-2946-AF0E-D3BCCC26821D}"/>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Thống trị, cai quản một nước phụ thuộc.</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38255A-6FC2-6444-A6CE-96B898C3C306}"/>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DFBCE7B4-C8F6-F140-B9D1-E2AEB1063EA1}"/>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637069-F22A-3A47-B4C5-C1991A033D46}"/>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872A9CCB-BA83-594C-98C7-94DFE0F551A5}"/>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22164A-8124-C844-8135-3BE458D5E96C}"/>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8" name="TextBox 7">
            <a:extLst>
              <a:ext uri="{FF2B5EF4-FFF2-40B4-BE49-F238E27FC236}">
                <a16:creationId xmlns:a16="http://schemas.microsoft.com/office/drawing/2014/main" id="{65077A35-C1E4-B642-B81B-7E0D224BE711}"/>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Tôi 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ECABC0-F5F5-7649-AB28-0A3D954FB078}"/>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15C7255B-56A8-B04C-835D-D00F36A92AF4}"/>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66BE6C-6506-F047-A2FA-BF614D4D16C1}"/>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2A8DAF32-BA33-3246-8DAC-8667434E7E08}"/>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ABFD04-AD7D-D74E-BDCF-62B261972F86}"/>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4743A88A-B7A1-734E-BE58-7854B21D0B05}"/>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5C38C2-801D-594E-BB10-E284872E8C5A}"/>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AC903BAF-3A73-664A-9E1F-B515FF27552E}"/>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1467EC-5E12-CF4B-A576-8727B2D4C7BB}"/>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7A4A27B9-61DE-1D4C-BB41-0B228E000DE5}"/>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790039"/>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dirty="0">
                <a:solidFill>
                  <a:srgbClr val="CC3300"/>
                </a:solidFill>
                <a:latin typeface="Cambria" panose="02040503050406030204" pitchFamily="18" charset="0"/>
                <a:ea typeface="Cambria" panose="02040503050406030204" pitchFamily="18" charset="0"/>
              </a:rPr>
              <a:t>NỘI DUNG</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1484417"/>
            <a:ext cx="10927721" cy="5127400"/>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1800" y="1852799"/>
            <a:ext cx="7264523" cy="5755422"/>
          </a:xfrm>
          <a:prstGeom prst="rect">
            <a:avLst/>
          </a:prstGeom>
          <a:noFill/>
        </p:spPr>
        <p:txBody>
          <a:bodyPr wrap="square" rtlCol="0">
            <a:spAutoFit/>
          </a:bodyPr>
          <a:lstStyle/>
          <a:p>
            <a:pPr algn="just"/>
            <a:r>
              <a:rPr lang="vi-VN" sz="4800" b="1" dirty="0">
                <a:solidFill>
                  <a:srgbClr val="C00000"/>
                </a:solidFill>
                <a:latin typeface="Cambria" panose="02040503050406030204" pitchFamily="18" charset="0"/>
              </a:rPr>
              <a:t>      Nói về ý chí kiên định, dũng cảm và sáng suốt của Bác khi quyết định rời quê hương ra nước ngoài để tìm đường cứu nước.</a:t>
            </a:r>
          </a:p>
          <a:p>
            <a:pPr algn="just"/>
            <a:r>
              <a:rPr lang="en-US" sz="8000" b="1" dirty="0">
                <a:solidFill>
                  <a:srgbClr val="C00000"/>
                </a:solidFill>
                <a:latin typeface="Cambria" panose="02040503050406030204" pitchFamily="18" charset="0"/>
              </a:rPr>
              <a:t> </a:t>
            </a:r>
            <a:endParaRPr lang="vi-VN" sz="85700" b="1" dirty="0">
              <a:solidFill>
                <a:srgbClr val="C0000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545591" y="2065450"/>
            <a:ext cx="2883878" cy="3965333"/>
          </a:xfrm>
          <a:prstGeom prst="rect">
            <a:avLst/>
          </a:prstGeom>
          <a:ln>
            <a:noFill/>
          </a:ln>
          <a:effectLst>
            <a:softEdge rad="112500"/>
          </a:effectLst>
        </p:spPr>
      </p:pic>
    </p:spTree>
    <p:extLst>
      <p:ext uri="{BB962C8B-B14F-4D97-AF65-F5344CB8AC3E}">
        <p14:creationId xmlns:p14="http://schemas.microsoft.com/office/powerpoint/2010/main" val="2752596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3F9C9D-B938-BA4C-818B-D037D54126C4}"/>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CA7FDAD0-153A-EF40-ACD9-28B9888DFB30}"/>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“Anh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898B798-A3D2-7040-B584-92E8E72492AF}"/>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2F0146-3416-0241-B99A-ED2C3BDBDDDE}"/>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11" name="TextBox 10">
            <a:extLst>
              <a:ext uri="{FF2B5EF4-FFF2-40B4-BE49-F238E27FC236}">
                <a16:creationId xmlns:a16="http://schemas.microsoft.com/office/drawing/2014/main" id="{13D3C127-CDB0-B04E-8353-CC4F1CC60340}"/>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048871" y="1242001"/>
            <a:ext cx="4884641"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1.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Tìm</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các</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danh</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từ</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riêng</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trong</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bài</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990033"/>
                </a:solidFill>
                <a:effectLst/>
                <a:uLnTx/>
                <a:uFillTx/>
                <a:latin typeface="Cambria" panose="02040503050406030204" pitchFamily="18" charset="0"/>
                <a:ea typeface="Cambria" panose="02040503050406030204" pitchFamily="18" charset="0"/>
              </a:rPr>
              <a:t>đọc</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“Anh Ba”.  </a:t>
            </a:r>
            <a:endPar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dirty="0">
                <a:solidFill>
                  <a:srgbClr val="990033"/>
                </a:solidFill>
                <a:latin typeface="Cambria" panose="02040503050406030204" pitchFamily="18" charset="0"/>
                <a:ea typeface="Cambria" panose="02040503050406030204" pitchFamily="18" charset="0"/>
              </a:rPr>
              <a:t>2. </a:t>
            </a:r>
            <a:r>
              <a:rPr lang="vi-VN" sz="4400" b="1" dirty="0">
                <a:solidFill>
                  <a:srgbClr val="990033"/>
                </a:solidFill>
                <a:latin typeface="Cambria" panose="02040503050406030204" pitchFamily="18" charset="0"/>
                <a:ea typeface="Cambria" panose="02040503050406030204" pitchFamily="18" charset="0"/>
              </a:rPr>
              <a:t>Tìm từ có nghĩa giống với từ </a:t>
            </a:r>
            <a:r>
              <a:rPr lang="vi-VN" sz="4400" b="1" i="1" dirty="0">
                <a:solidFill>
                  <a:srgbClr val="FF0000"/>
                </a:solidFill>
                <a:latin typeface="Cambria" panose="02040503050406030204" pitchFamily="18" charset="0"/>
                <a:ea typeface="Cambria" panose="02040503050406030204" pitchFamily="18" charset="0"/>
              </a:rPr>
              <a:t>hăng hái, can đảm</a:t>
            </a:r>
            <a:r>
              <a:rPr lang="vi-VN" sz="4400" b="1" dirty="0">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dirty="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48778E5-1A3F-3F44-8E3E-DD23D0013ED7}"/>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10" name="TextBox 9">
            <a:extLst>
              <a:ext uri="{FF2B5EF4-FFF2-40B4-BE49-F238E27FC236}">
                <a16:creationId xmlns:a16="http://schemas.microsoft.com/office/drawing/2014/main" id="{7946C667-5182-DF48-880C-4CB5A87B868D}"/>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6A6796-27D1-344B-8827-CD746E83D457}"/>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12" name="TextBox 11">
            <a:extLst>
              <a:ext uri="{FF2B5EF4-FFF2-40B4-BE49-F238E27FC236}">
                <a16:creationId xmlns:a16="http://schemas.microsoft.com/office/drawing/2014/main" id="{0778E446-E56D-6840-AA16-1C78939EAC28}"/>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EC2DA4A-C0E6-3046-BB46-0D13A851F15B}"/>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14" name="TextBox 13">
            <a:extLst>
              <a:ext uri="{FF2B5EF4-FFF2-40B4-BE49-F238E27FC236}">
                <a16:creationId xmlns:a16="http://schemas.microsoft.com/office/drawing/2014/main" id="{6BB9352F-ACCC-2B44-A7C8-2A56D532F482}"/>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1622BB-88A0-504C-903D-C629053F914F}"/>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7D1DF9AF-B450-694D-A944-54E84525FE68}"/>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107996"/>
          </a:xfrm>
          <a:prstGeom prst="rect">
            <a:avLst/>
          </a:prstGeom>
          <a:noFill/>
        </p:spPr>
        <p:txBody>
          <a:bodyPr wrap="square" rtlCol="0">
            <a:spAutoFit/>
          </a:bodyPr>
          <a:lstStyle/>
          <a:p>
            <a:pPr algn="ctr"/>
            <a:r>
              <a:rPr lang="en-US" sz="6600" b="1" dirty="0" err="1">
                <a:solidFill>
                  <a:srgbClr val="990033"/>
                </a:solidFill>
                <a:latin typeface="SVN-Caprica Script" pitchFamily="2" charset="77"/>
                <a:ea typeface="Cambria" panose="02040503050406030204" pitchFamily="18" charset="0"/>
                <a:cs typeface="#9Slide05 Pattaya" panose="00000500000000000000" pitchFamily="2" charset="-34"/>
              </a:rPr>
              <a:t>Đặt</a:t>
            </a:r>
            <a:r>
              <a:rPr lang="en-US" sz="6600" b="1" dirty="0">
                <a:solidFill>
                  <a:srgbClr val="990033"/>
                </a:solidFill>
                <a:latin typeface="SVN-Caprica Script" pitchFamily="2" charset="77"/>
                <a:ea typeface="Cambria" panose="02040503050406030204" pitchFamily="18" charset="0"/>
                <a:cs typeface="#9Slide05 Pattaya" panose="00000500000000000000" pitchFamily="2" charset="-34"/>
              </a:rPr>
              <a:t> </a:t>
            </a:r>
            <a:r>
              <a:rPr lang="en-US" sz="6600" b="1" dirty="0" err="1">
                <a:solidFill>
                  <a:srgbClr val="990033"/>
                </a:solidFill>
                <a:latin typeface="SVN-Caprica Script" pitchFamily="2" charset="77"/>
                <a:ea typeface="Cambria" panose="02040503050406030204" pitchFamily="18" charset="0"/>
                <a:cs typeface="#9Slide05 Pattaya" panose="00000500000000000000" pitchFamily="2" charset="-34"/>
              </a:rPr>
              <a:t>câu</a:t>
            </a:r>
            <a:endParaRPr lang="en-US" sz="6600" b="1" dirty="0">
              <a:solidFill>
                <a:srgbClr val="990033"/>
              </a:solidFill>
              <a:latin typeface="SVN-Caprica Script" pitchFamily="2" charset="77"/>
              <a:ea typeface="Cambria" panose="02040503050406030204" pitchFamily="18" charset="0"/>
              <a:cs typeface="#9Slide05 Pattaya" panose="00000500000000000000" pitchFamily="2" charset="-34"/>
            </a:endParaRP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rất dũng cảm khi ra đi tìm đường cứu nước với hai bàn tay trắng.</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DA59B-23EE-064A-9D7C-50077411DE27}"/>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7" name="TextBox 6">
            <a:extLst>
              <a:ext uri="{FF2B5EF4-FFF2-40B4-BE49-F238E27FC236}">
                <a16:creationId xmlns:a16="http://schemas.microsoft.com/office/drawing/2014/main" id="{5D0E43F3-BD4D-7844-BBF8-F30EFC877619}"/>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9FE53-1886-1845-83E6-8609B69253F7}"/>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CCA812C9-26CD-7648-9568-F682E9D9DE1F}"/>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CBC658-11BF-D84D-A3A0-2ECBD0337EC6}"/>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8" name="TextBox 7">
            <a:extLst>
              <a:ext uri="{FF2B5EF4-FFF2-40B4-BE49-F238E27FC236}">
                <a16:creationId xmlns:a16="http://schemas.microsoft.com/office/drawing/2014/main" id="{315A70F3-FF94-AB4D-A31F-72874D8C2D40}"/>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ECD95C-372F-2A48-9CA1-4DCC478A0373}"/>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9" name="TextBox 8">
            <a:extLst>
              <a:ext uri="{FF2B5EF4-FFF2-40B4-BE49-F238E27FC236}">
                <a16:creationId xmlns:a16="http://schemas.microsoft.com/office/drawing/2014/main" id="{0C1FEF68-DE70-0648-9BF7-81A523021EBA}"/>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1960F-859A-A444-9959-B39624D66948}"/>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latin typeface="Cambria" panose="02040503050406030204" pitchFamily="18" charset="0"/>
              <a:ea typeface="Cambria" panose="02040503050406030204" pitchFamily="18" charset="0"/>
            </a:endParaRP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Tất nhiên là có chứ!</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hỏi tiếp: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Có.</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nói tiếp: </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22158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7A42C-D1E3-3B42-B73B-B7D90C059318}"/>
              </a:ext>
            </a:extLst>
          </p:cNvPr>
          <p:cNvSpPr txBox="1"/>
          <p:nvPr/>
        </p:nvSpPr>
        <p:spPr>
          <a:xfrm>
            <a:off x="10412844" y="-1"/>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5" name="TextBox 4">
            <a:extLst>
              <a:ext uri="{FF2B5EF4-FFF2-40B4-BE49-F238E27FC236}">
                <a16:creationId xmlns:a16="http://schemas.microsoft.com/office/drawing/2014/main" id="{08BED706-A865-484D-94E7-F1B7CA77FF15}"/>
              </a:ext>
            </a:extLst>
          </p:cNvPr>
          <p:cNvSpPr txBox="1"/>
          <p:nvPr/>
        </p:nvSpPr>
        <p:spPr>
          <a:xfrm>
            <a:off x="0" y="6365557"/>
            <a:ext cx="1779156" cy="492443"/>
          </a:xfrm>
          <a:prstGeom prst="rect">
            <a:avLst/>
          </a:prstGeom>
          <a:solidFill>
            <a:schemeClr val="bg1">
              <a:lumMod val="85000"/>
            </a:schemeClr>
          </a:solidFill>
          <a:ln>
            <a:noFill/>
          </a:ln>
        </p:spPr>
        <p:txBody>
          <a:bodyPr wrap="square" rtlCol="0">
            <a:spAutoFit/>
          </a:bodyPr>
          <a:lstStyle/>
          <a:p>
            <a:pPr algn="ctr"/>
            <a:r>
              <a:rPr lang="en-US" sz="2600" b="1" dirty="0">
                <a:latin typeface="SVN-The Carpenter" pitchFamily="2" charset="77"/>
              </a:rPr>
              <a:t>TH Lê </a:t>
            </a:r>
            <a:r>
              <a:rPr lang="en-US" sz="2600" b="1" dirty="0" err="1">
                <a:latin typeface="SVN-The Carpenter" pitchFamily="2" charset="77"/>
              </a:rPr>
              <a:t>Quý</a:t>
            </a:r>
            <a:r>
              <a:rPr lang="en-US" sz="2600" b="1" dirty="0">
                <a:latin typeface="SVN-The Carpenter" pitchFamily="2" charset="77"/>
              </a:rPr>
              <a:t> </a:t>
            </a:r>
            <a:r>
              <a:rPr lang="en-US" sz="2600" b="1" dirty="0" err="1">
                <a:latin typeface="SVN-The Carpenter" pitchFamily="2" charset="77"/>
              </a:rPr>
              <a:t>Đôn</a:t>
            </a:r>
            <a:endParaRPr lang="en-US" sz="2600" b="1" dirty="0">
              <a:latin typeface="SVN-The Carpenter" pitchFamily="2" charset="77"/>
            </a:endParaRPr>
          </a:p>
        </p:txBody>
      </p:sp>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đáp:</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Nhưng bạn ơi! Chúng ta lấy đâu ra tiền mà đi?</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nước</a:t>
            </a:r>
            <a:r>
              <a:rPr lang="en-US" sz="2900" dirty="0">
                <a:latin typeface="Cambria" panose="02040503050406030204" pitchFamily="18" charset="0"/>
                <a:ea typeface="Cambria" panose="02040503050406030204" pitchFamily="18" charset="0"/>
              </a:rPr>
              <a:t>,</a:t>
            </a:r>
            <a:r>
              <a:rPr lang="vi-VN" sz="2900" dirty="0">
                <a:latin typeface="Cambria" panose="02040503050406030204" pitchFamily="18" charset="0"/>
                <a:ea typeface="Cambria" panose="02040503050406030204" pitchFamily="18" charset="0"/>
              </a:rPr>
              <a:t> cứu </a:t>
            </a:r>
            <a:r>
              <a:rPr lang="en-US" sz="2900" dirty="0" err="1">
                <a:latin typeface="Cambria" panose="02040503050406030204" pitchFamily="18" charset="0"/>
                <a:ea typeface="Cambria" panose="02040503050406030204" pitchFamily="18" charset="0"/>
              </a:rPr>
              <a:t>dân</a:t>
            </a:r>
            <a:r>
              <a:rPr lang="vi-VN" sz="2900" dirty="0">
                <a:latin typeface="Cambria" panose="02040503050406030204" pitchFamily="18" charset="0"/>
                <a:ea typeface="Cambria" panose="02040503050406030204" pitchFamily="18" charset="0"/>
              </a:rPr>
              <a:t>. Người thanh niên ấy chính là Bác Hồ của chúng ta. </a:t>
            </a:r>
            <a:r>
              <a:rPr lang="en-US" sz="2900" dirty="0">
                <a:latin typeface="Cambria" panose="02040503050406030204" pitchFamily="18" charset="0"/>
                <a:ea typeface="Cambria" panose="02040503050406030204" pitchFamily="18" charset="0"/>
              </a:rPr>
              <a:t> </a:t>
            </a:r>
          </a:p>
          <a:p>
            <a:pPr algn="r"/>
            <a:r>
              <a:rPr lang="en-US" sz="2900" i="1" dirty="0">
                <a:latin typeface="Cambria" panose="02040503050406030204" pitchFamily="18" charset="0"/>
                <a:ea typeface="Cambria" panose="02040503050406030204" pitchFamily="18" charset="0"/>
              </a:rPr>
              <a:t>(Theo </a:t>
            </a:r>
            <a:r>
              <a:rPr lang="en-US" sz="2900" i="1" dirty="0" err="1">
                <a:latin typeface="Cambria" panose="02040503050406030204" pitchFamily="18" charset="0"/>
                <a:ea typeface="Cambria" panose="02040503050406030204" pitchFamily="18" charset="0"/>
              </a:rPr>
              <a:t>Trần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Dân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Tiên</a:t>
            </a:r>
            <a:r>
              <a:rPr lang="en-US" sz="2900" i="1" dirty="0">
                <a:latin typeface="Cambria" panose="02040503050406030204" pitchFamily="18" charset="0"/>
                <a:ea typeface="Cambria" panose="02040503050406030204" pitchFamily="18" charset="0"/>
              </a:rPr>
              <a:t>)</a:t>
            </a:r>
            <a:endParaRPr lang="vi-VN" sz="2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800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p:cNvPicPr>
            <a:picLocks noChangeAspect="1"/>
          </p:cNvPicPr>
          <p:nvPr/>
        </p:nvPicPr>
        <p:blipFill>
          <a:blip r:embed="rId6"/>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1696</Words>
  <Application>Microsoft Macintosh PowerPoint</Application>
  <PresentationFormat>Widescreen</PresentationFormat>
  <Paragraphs>161</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#9Slide05 Pattaya</vt:lpstr>
      <vt:lpstr>#9Slide07 HoneyCream</vt:lpstr>
      <vt:lpstr>Arial</vt:lpstr>
      <vt:lpstr>Calibri</vt:lpstr>
      <vt:lpstr>Cambria</vt:lpstr>
      <vt:lpstr>SVN-Caprica Script</vt:lpstr>
      <vt:lpstr>SVN-The Carpenter</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Microsoft Office User</cp:lastModifiedBy>
  <cp:revision>39</cp:revision>
  <dcterms:created xsi:type="dcterms:W3CDTF">2023-11-19T07:39:47Z</dcterms:created>
  <dcterms:modified xsi:type="dcterms:W3CDTF">2023-12-20T15:48:36Z</dcterms:modified>
</cp:coreProperties>
</file>