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9"/>
  </p:notesMasterIdLst>
  <p:sldIdLst>
    <p:sldId id="306" r:id="rId2"/>
    <p:sldId id="314" r:id="rId3"/>
    <p:sldId id="315" r:id="rId4"/>
    <p:sldId id="324" r:id="rId5"/>
    <p:sldId id="273" r:id="rId6"/>
    <p:sldId id="327" r:id="rId7"/>
    <p:sldId id="328" r:id="rId8"/>
    <p:sldId id="316" r:id="rId9"/>
    <p:sldId id="317" r:id="rId10"/>
    <p:sldId id="318" r:id="rId11"/>
    <p:sldId id="319" r:id="rId12"/>
    <p:sldId id="320" r:id="rId13"/>
    <p:sldId id="321" r:id="rId14"/>
    <p:sldId id="322" r:id="rId15"/>
    <p:sldId id="323" r:id="rId16"/>
    <p:sldId id="325" r:id="rId17"/>
    <p:sldId id="326"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Lobster" panose="020B0604020202020204" charset="0"/>
      <p:regular r:id="rId24"/>
    </p:embeddedFont>
    <p:embeddedFont>
      <p:font typeface="Nunito Light" pitchFamily="2" charset="0"/>
      <p:regular r:id="rId25"/>
      <p:italic r:id="rId26"/>
    </p:embeddedFont>
    <p:embeddedFont>
      <p:font typeface="Poppins" panose="00000500000000000000" pitchFamily="2" charset="0"/>
      <p:regular r:id="rId27"/>
      <p:bold r:id="rId28"/>
      <p:italic r:id="rId29"/>
      <p:boldItalic r:id="rId30"/>
    </p:embeddedFont>
    <p:embeddedFont>
      <p:font typeface="URWImprintW01-BoldItalic" panose="04000800000000000000" charset="0"/>
      <p:bold r:id="rId31"/>
    </p:embeddedFont>
    <p:embeddedFont>
      <p:font typeface="UTM Ambrose" panose="02040603050506020204" pitchFamily="18" charset="0"/>
      <p:regular r:id="rId32"/>
    </p:embeddedFont>
    <p:embeddedFont>
      <p:font typeface="UTM Aquarelle" panose="02040603050506020204" pitchFamily="18" charset="0"/>
      <p:regular r:id="rId33"/>
    </p:embeddedFont>
    <p:embeddedFont>
      <p:font typeface="UTM Davida" panose="02040603050506020204" pitchFamily="18" charset="0"/>
      <p:regular r:id="rId34"/>
    </p:embeddedFont>
    <p:embeddedFont>
      <p:font typeface="UTM Karate" panose="02040603050506020204" pitchFamily="18" charset="0"/>
      <p:regular r:id="rId35"/>
    </p:embeddedFont>
    <p:embeddedFont>
      <p:font typeface="UVN May Chu P12" panose="02070500030506020304" pitchFamily="17"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4" autoAdjust="0"/>
  </p:normalViewPr>
  <p:slideViewPr>
    <p:cSldViewPr snapToGrid="0">
      <p:cViewPr>
        <p:scale>
          <a:sx n="50" d="100"/>
          <a:sy n="50" d="100"/>
        </p:scale>
        <p:origin x="1416"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Bài hát: Nổi trống lên các bạn ơi – Nhạc sĩ: Phạm Tuyên</a:t>
            </a:r>
            <a:br>
              <a:rPr lang="en-US" altLang="zh-CN"/>
            </a:br>
            <a:r>
              <a:rPr lang="en-US" altLang="zh-CN"/>
              <a:t>HS có thể hát khởi động trước khi vào bài học</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38210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Nunito Light"/>
              <a:buChar char="●"/>
              <a:defRPr sz="1400" b="0"/>
            </a:lvl1pPr>
            <a:lvl2pPr marL="914400" lvl="1" indent="-317500">
              <a:spcBef>
                <a:spcPts val="0"/>
              </a:spcBef>
              <a:spcAft>
                <a:spcPts val="0"/>
              </a:spcAft>
              <a:buSzPts val="1400"/>
              <a:buFont typeface="Nunito Light"/>
              <a:buChar char="○"/>
              <a:defRPr/>
            </a:lvl2pPr>
            <a:lvl3pPr marL="1371600" lvl="2" indent="-317500">
              <a:spcBef>
                <a:spcPts val="1600"/>
              </a:spcBef>
              <a:spcAft>
                <a:spcPts val="0"/>
              </a:spcAft>
              <a:buSzPts val="1400"/>
              <a:buFont typeface="Nunito Light"/>
              <a:buChar char="■"/>
              <a:defRPr/>
            </a:lvl3pPr>
            <a:lvl4pPr marL="1828800" lvl="3" indent="-317500">
              <a:spcBef>
                <a:spcPts val="1600"/>
              </a:spcBef>
              <a:spcAft>
                <a:spcPts val="0"/>
              </a:spcAft>
              <a:buSzPts val="14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7500">
              <a:spcBef>
                <a:spcPts val="1600"/>
              </a:spcBef>
              <a:spcAft>
                <a:spcPts val="0"/>
              </a:spcAft>
              <a:buSzPts val="1400"/>
              <a:buFont typeface="Nunito Light"/>
              <a:buChar char="●"/>
              <a:defRPr/>
            </a:lvl7pPr>
            <a:lvl8pPr marL="3657600" lvl="7" indent="-317500">
              <a:spcBef>
                <a:spcPts val="1600"/>
              </a:spcBef>
              <a:spcAft>
                <a:spcPts val="0"/>
              </a:spcAft>
              <a:buSzPts val="14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a:extLst>
              <a:ext uri="{FF2B5EF4-FFF2-40B4-BE49-F238E27FC236}">
                <a16:creationId xmlns:a16="http://schemas.microsoft.com/office/drawing/2014/main" id="{C0362FBF-2DE2-482B-866E-B9BA0C7FD6B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36" name="TextBox 35">
            <a:extLst>
              <a:ext uri="{FF2B5EF4-FFF2-40B4-BE49-F238E27FC236}">
                <a16:creationId xmlns:a16="http://schemas.microsoft.com/office/drawing/2014/main" id="{7BD1D441-462A-4CCF-892F-486F2DE2BDE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4"/>
        <p:cNvGrpSpPr/>
        <p:nvPr/>
      </p:nvGrpSpPr>
      <p:grpSpPr>
        <a:xfrm>
          <a:off x="0" y="0"/>
          <a:ext cx="0" cy="0"/>
          <a:chOff x="0" y="0"/>
          <a:chExt cx="0" cy="0"/>
        </a:xfrm>
      </p:grpSpPr>
      <p:pic>
        <p:nvPicPr>
          <p:cNvPr id="17115" name="Google Shape;17115;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6" name="Google Shape;17116;p26"/>
          <p:cNvGrpSpPr/>
          <p:nvPr/>
        </p:nvGrpSpPr>
        <p:grpSpPr>
          <a:xfrm rot="-2163406" flipH="1">
            <a:off x="-734022" y="445865"/>
            <a:ext cx="1513644" cy="1567071"/>
            <a:chOff x="3212275" y="349350"/>
            <a:chExt cx="486650" cy="503850"/>
          </a:xfrm>
        </p:grpSpPr>
        <p:sp>
          <p:nvSpPr>
            <p:cNvPr id="17117" name="Google Shape;17117;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2" name="Google Shape;17122;p26"/>
          <p:cNvGrpSpPr/>
          <p:nvPr/>
        </p:nvGrpSpPr>
        <p:grpSpPr>
          <a:xfrm rot="10654506" flipH="1">
            <a:off x="8424292" y="2327164"/>
            <a:ext cx="1513669" cy="1567069"/>
            <a:chOff x="3212275" y="349350"/>
            <a:chExt cx="486650" cy="503850"/>
          </a:xfrm>
        </p:grpSpPr>
        <p:sp>
          <p:nvSpPr>
            <p:cNvPr id="17123" name="Google Shape;1712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E749EF72-D1E8-4E86-BBF2-D113D98B3AE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6" name="TextBox 15">
            <a:extLst>
              <a:ext uri="{FF2B5EF4-FFF2-40B4-BE49-F238E27FC236}">
                <a16:creationId xmlns:a16="http://schemas.microsoft.com/office/drawing/2014/main" id="{63E923C3-D4A2-4FB1-9601-C7885A20A79A}"/>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5544-6489-4B25-A2D6-71B686E601D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8AA6A9B0-0339-4FF8-8396-CDBB96E0A1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B33EE79-7C1A-4DB9-A53E-61C98FA36DF1}"/>
              </a:ext>
            </a:extLst>
          </p:cNvPr>
          <p:cNvSpPr>
            <a:spLocks noGrp="1"/>
          </p:cNvSpPr>
          <p:nvPr>
            <p:ph type="dt" sz="half" idx="10"/>
          </p:nvPr>
        </p:nvSpPr>
        <p:spPr/>
        <p:txBody>
          <a:bodyPr/>
          <a:lstStyle/>
          <a:p>
            <a:fld id="{15B6360D-5EE5-4958-AA70-A0B871AC2E63}" type="datetimeFigureOut">
              <a:rPr lang="en-PH" smtClean="0"/>
              <a:t>11/01/2022</a:t>
            </a:fld>
            <a:endParaRPr lang="en-PH"/>
          </a:p>
        </p:txBody>
      </p:sp>
      <p:sp>
        <p:nvSpPr>
          <p:cNvPr id="5" name="Footer Placeholder 4">
            <a:extLst>
              <a:ext uri="{FF2B5EF4-FFF2-40B4-BE49-F238E27FC236}">
                <a16:creationId xmlns:a16="http://schemas.microsoft.com/office/drawing/2014/main" id="{AE0D495E-C8F6-4DFC-B613-427936AB807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ADD67F8-B65B-4AB4-9BA4-E875600AAF3A}"/>
              </a:ext>
            </a:extLst>
          </p:cNvPr>
          <p:cNvSpPr>
            <a:spLocks noGrp="1"/>
          </p:cNvSpPr>
          <p:nvPr>
            <p:ph type="sldNum" sz="quarter" idx="12"/>
          </p:nvPr>
        </p:nvSpPr>
        <p:spPr/>
        <p:txBody>
          <a:bodyPr/>
          <a:lstStyle/>
          <a:p>
            <a:fld id="{DBEF7D67-D9CC-4612-8ECB-7080459837E5}" type="slidenum">
              <a:rPr lang="en-PH" smtClean="0"/>
              <a:t>‹#›</a:t>
            </a:fld>
            <a:endParaRPr lang="en-PH"/>
          </a:p>
        </p:txBody>
      </p:sp>
    </p:spTree>
    <p:extLst>
      <p:ext uri="{BB962C8B-B14F-4D97-AF65-F5344CB8AC3E}">
        <p14:creationId xmlns:p14="http://schemas.microsoft.com/office/powerpoint/2010/main" val="10174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
        <p:nvSpPr>
          <p:cNvPr id="3" name="TextBox 2">
            <a:extLst>
              <a:ext uri="{FF2B5EF4-FFF2-40B4-BE49-F238E27FC236}">
                <a16:creationId xmlns:a16="http://schemas.microsoft.com/office/drawing/2014/main" id="{06B6F759-4256-44A3-B228-CCF985EF69D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5" name="TextBox 4">
            <a:extLst>
              <a:ext uri="{FF2B5EF4-FFF2-40B4-BE49-F238E27FC236}">
                <a16:creationId xmlns:a16="http://schemas.microsoft.com/office/drawing/2014/main" id="{53420A28-DDFD-48F8-BB7B-F2C92EEE75C1}"/>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85745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E65E2-75CE-4BFC-8FB5-6A0ECD2D6ECB}"/>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F3465D2-E838-4C53-B5FA-A96DC5555F1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
        <p:nvSpPr>
          <p:cNvPr id="6" name="TextBox 5">
            <a:extLst>
              <a:ext uri="{FF2B5EF4-FFF2-40B4-BE49-F238E27FC236}">
                <a16:creationId xmlns:a16="http://schemas.microsoft.com/office/drawing/2014/main" id="{60BBD6FF-7914-4C0D-9A90-643056E55806}"/>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Tree>
    <p:extLst>
      <p:ext uri="{BB962C8B-B14F-4D97-AF65-F5344CB8AC3E}">
        <p14:creationId xmlns:p14="http://schemas.microsoft.com/office/powerpoint/2010/main" val="58109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oppins"/>
              <a:buChar char="●"/>
              <a:defRPr sz="1800" b="1">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descr="A picture containing diagram&#10;&#10;Description automatically generated">
            <a:extLst>
              <a:ext uri="{FF2B5EF4-FFF2-40B4-BE49-F238E27FC236}">
                <a16:creationId xmlns:a16="http://schemas.microsoft.com/office/drawing/2014/main" id="{C56CAD0A-4F06-4195-A8B1-A7E225816FB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6804787"/>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04C940B-94D1-4EC9-9119-53EF652956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44240" y="1617501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6E3CD4A-A730-4310-BB6E-27F793C04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DA7B667F-9E9A-47E6-BE52-CD32D4F459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2" name="TextBox 11">
            <a:extLst>
              <a:ext uri="{FF2B5EF4-FFF2-40B4-BE49-F238E27FC236}">
                <a16:creationId xmlns:a16="http://schemas.microsoft.com/office/drawing/2014/main" id="{A1EEE8EB-BAEF-4473-BCF1-5F885A76A219}"/>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2" name="TextBox 1">
            <a:extLst>
              <a:ext uri="{FF2B5EF4-FFF2-40B4-BE49-F238E27FC236}">
                <a16:creationId xmlns:a16="http://schemas.microsoft.com/office/drawing/2014/main" id="{D3634B5B-887B-4061-8855-91094359DB3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3" name="TextBox 12">
            <a:extLst>
              <a:ext uri="{FF2B5EF4-FFF2-40B4-BE49-F238E27FC236}">
                <a16:creationId xmlns:a16="http://schemas.microsoft.com/office/drawing/2014/main" id="{94836ECC-9956-4062-AAA3-C50A0C96F72E}"/>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DA3C0B81-4387-4886-ABEA-B07774D362B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2" r:id="rId4"/>
    <p:sldLayoutId id="2147483673" r:id="rId5"/>
    <p:sldLayoutId id="2147483677" r:id="rId6"/>
    <p:sldLayoutId id="2147483679"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g"/><Relationship Id="rId10" Type="http://schemas.openxmlformats.org/officeDocument/2006/relationships/image" Target="../media/image11.jp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1.png"/><Relationship Id="rId12"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microsoft.com/office/2007/relationships/hdphoto" Target="../media/hdphoto6.wdp"/><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6.png"/><Relationship Id="rId12" Type="http://schemas.openxmlformats.org/officeDocument/2006/relationships/image" Target="../media/image39.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11.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1.jp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5">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id="{1B8EE509-430D-4BCA-80FC-0358BF8D92C3}"/>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id="{2EC55F76-FC7B-41BB-8C34-A0BB049ECF61}"/>
              </a:ext>
            </a:extLst>
          </p:cNvPr>
          <p:cNvSpPr txBox="1"/>
          <p:nvPr/>
        </p:nvSpPr>
        <p:spPr>
          <a:xfrm>
            <a:off x="307767" y="1277876"/>
            <a:ext cx="8667934" cy="2554545"/>
          </a:xfrm>
          <a:prstGeom prst="rect">
            <a:avLst/>
          </a:prstGeom>
          <a:noFill/>
        </p:spPr>
        <p:txBody>
          <a:bodyPr wrap="square">
            <a:spAutoFit/>
          </a:bodyPr>
          <a:lstStyle/>
          <a:p>
            <a:pPr algn="ctr"/>
            <a:r>
              <a:rPr lang="en-US" altLang="zh-CN" sz="80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Trống đồng     				Đông Sơn</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sp>
        <p:nvSpPr>
          <p:cNvPr id="16" name="TextBox 15">
            <a:extLst>
              <a:ext uri="{FF2B5EF4-FFF2-40B4-BE49-F238E27FC236}">
                <a16:creationId xmlns:a16="http://schemas.microsoft.com/office/drawing/2014/main" id="{A411CE89-E246-4771-A4CA-2CD2FD774984}"/>
              </a:ext>
            </a:extLst>
          </p:cNvPr>
          <p:cNvSpPr txBox="1"/>
          <p:nvPr/>
        </p:nvSpPr>
        <p:spPr>
          <a:xfrm>
            <a:off x="3048261" y="347174"/>
            <a:ext cx="3155031" cy="1015663"/>
          </a:xfrm>
          <a:custGeom>
            <a:avLst/>
            <a:gdLst>
              <a:gd name="connsiteX0" fmla="*/ 0 w 3155031"/>
              <a:gd name="connsiteY0" fmla="*/ 0 h 1015663"/>
              <a:gd name="connsiteX1" fmla="*/ 3155031 w 3155031"/>
              <a:gd name="connsiteY1" fmla="*/ 0 h 1015663"/>
              <a:gd name="connsiteX2" fmla="*/ 3155031 w 3155031"/>
              <a:gd name="connsiteY2" fmla="*/ 1015663 h 1015663"/>
              <a:gd name="connsiteX3" fmla="*/ 0 w 3155031"/>
              <a:gd name="connsiteY3" fmla="*/ 1015663 h 1015663"/>
              <a:gd name="connsiteX4" fmla="*/ 0 w 315503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031" h="1015663" extrusionOk="0">
                <a:moveTo>
                  <a:pt x="0" y="0"/>
                </a:moveTo>
                <a:cubicBezTo>
                  <a:pt x="652643" y="149633"/>
                  <a:pt x="1884401" y="-99394"/>
                  <a:pt x="3155031" y="0"/>
                </a:cubicBezTo>
                <a:cubicBezTo>
                  <a:pt x="3098014" y="474299"/>
                  <a:pt x="3223192" y="688501"/>
                  <a:pt x="3155031" y="1015663"/>
                </a:cubicBezTo>
                <a:cubicBezTo>
                  <a:pt x="2203637" y="867404"/>
                  <a:pt x="848037" y="1101313"/>
                  <a:pt x="0" y="1015663"/>
                </a:cubicBezTo>
                <a:cubicBezTo>
                  <a:pt x="90216" y="659315"/>
                  <a:pt x="77296" y="232902"/>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60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Tập đọc</a:t>
            </a: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id="{A165B50F-3E38-4580-8A5B-DADAABAABE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587572" y="2840563"/>
            <a:ext cx="2456857" cy="2352213"/>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pic>
        <p:nvPicPr>
          <p:cNvPr id="6" name="Noi Trong Len Cac Ban Oi - Dang Cap Nhat">
            <a:hlinkClick r:id="" action="ppaction://media"/>
            <a:extLst>
              <a:ext uri="{FF2B5EF4-FFF2-40B4-BE49-F238E27FC236}">
                <a16:creationId xmlns:a16="http://schemas.microsoft.com/office/drawing/2014/main" id="{25770C14-93B6-4B86-9C1C-58A2104605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3063" y="429142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90" fill="hold"/>
                                        <p:tgtEl>
                                          <p:spTgt spid="6"/>
                                        </p:tgtEl>
                                      </p:cBhvr>
                                    </p:cmd>
                                  </p:childTnLst>
                                </p:cTn>
                              </p:par>
                            </p:childTnLst>
                          </p:cTn>
                        </p:par>
                        <p:par>
                          <p:cTn id="7" fill="hold">
                            <p:stCondLst>
                              <p:cond delay="178390"/>
                            </p:stCondLst>
                            <p:childTnLst>
                              <p:par>
                                <p:cTn id="8" presetID="53" presetClass="entr" presetSubtype="16"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8" presetClass="emph" presetSubtype="0" repeatCount="indefinite" fill="hold" grpId="0" nodeType="withEffect">
                                  <p:stCondLst>
                                    <p:cond delay="0"/>
                                  </p:stCondLst>
                                  <p:childTnLst>
                                    <p:animRot by="21600000">
                                      <p:cBhvr>
                                        <p:cTn id="14" dur="20000" fill="hold"/>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3333E-6 -4.69136E-6 L -1.02934 0.00957 " pathEditMode="relative" rAng="0" ptsTypes="AA">
                                      <p:cBhvr>
                                        <p:cTn id="18" dur="2000" fill="hold"/>
                                        <p:tgtEl>
                                          <p:spTgt spid="36"/>
                                        </p:tgtEl>
                                        <p:attrNameLst>
                                          <p:attrName>ppt_x</p:attrName>
                                          <p:attrName>ppt_y</p:attrName>
                                        </p:attrNameLst>
                                      </p:cBhvr>
                                      <p:rCtr x="-51476" y="463"/>
                                    </p:animMotion>
                                  </p:childTnLst>
                                </p:cTn>
                              </p:par>
                              <p:par>
                                <p:cTn id="19" presetID="42" presetClass="path" presetSubtype="0" accel="50000" decel="50000" fill="hold" nodeType="withEffect">
                                  <p:stCondLst>
                                    <p:cond delay="0"/>
                                  </p:stCondLst>
                                  <p:childTnLst>
                                    <p:animMotion origin="layout" path="M -1.66667E-6 -6.17284E-7 L 1.14931 -0.03025 " pathEditMode="relative" rAng="0" ptsTypes="AA">
                                      <p:cBhvr>
                                        <p:cTn id="20" dur="2000" fill="hold"/>
                                        <p:tgtEl>
                                          <p:spTgt spid="4"/>
                                        </p:tgtEl>
                                        <p:attrNameLst>
                                          <p:attrName>ppt_x</p:attrName>
                                          <p:attrName>ppt_y</p:attrName>
                                        </p:attrNameLst>
                                      </p:cBhvr>
                                      <p:rCtr x="57465" y="-1512"/>
                                    </p:animMotion>
                                  </p:childTnLst>
                                </p:cTn>
                              </p:par>
                              <p:par>
                                <p:cTn id="21" presetID="6" presetClass="entr" presetSubtype="32"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circle(out)">
                                      <p:cBhvr>
                                        <p:cTn id="23" dur="1000"/>
                                        <p:tgtEl>
                                          <p:spTgt spid="16"/>
                                        </p:tgtEl>
                                      </p:cBhvr>
                                    </p:animEffect>
                                  </p:childTnLst>
                                </p:cTn>
                              </p:par>
                              <p:par>
                                <p:cTn id="24" presetID="16" presetClass="entr" presetSubtype="42" fill="hold"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barn(out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5"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76125" y="1531389"/>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47691" t="35532" r="33173" b="18303"/>
          <a:stretch>
            <a:fillRect/>
          </a:stretch>
        </p:blipFill>
        <p:spPr bwMode="auto">
          <a:xfrm>
            <a:off x="447318" y="606074"/>
            <a:ext cx="2971800" cy="337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40643" t="26590" r="43959" b="58936"/>
          <a:stretch>
            <a:fillRect/>
          </a:stretch>
        </p:blipFill>
        <p:spPr bwMode="auto">
          <a:xfrm rot="19283594">
            <a:off x="2679230" y="3309198"/>
            <a:ext cx="1618059"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4"/>
          <a:srcRect l="19728" t="27029" r="31382" b="58498"/>
          <a:stretch/>
        </p:blipFill>
        <p:spPr>
          <a:xfrm>
            <a:off x="174070" y="354256"/>
            <a:ext cx="3706416" cy="616744"/>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srcRect l="19728" t="27029" r="31382" b="58498"/>
          <a:stretch/>
        </p:blipFill>
        <p:spPr>
          <a:xfrm>
            <a:off x="4779785" y="1290405"/>
            <a:ext cx="3707606" cy="61674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3856672" y="915837"/>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9942" b="90058" l="7520" r="94727">
                        <a14:foregroundMark x1="39941" y1="39376" x2="36328" y2="59064"/>
                        <a14:foregroundMark x1="39063" y1="70760" x2="37207" y2="90448"/>
                        <a14:foregroundMark x1="7617" y1="53606" x2="10742" y2="53606"/>
                        <a14:foregroundMark x1="88477" y1="40156" x2="94727" y2="38402"/>
                        <a14:foregroundMark x1="46680" y1="47368" x2="48926" y2="47368"/>
                        <a14:foregroundMark x1="49805" y1="48343" x2="51172" y2="47368"/>
                      </a14:backgroundRemoval>
                    </a14:imgEffect>
                  </a14:imgLayer>
                </a14:imgProps>
              </a:ext>
            </a:extLst>
          </a:blip>
          <a:srcRect/>
          <a:stretch/>
        </p:blipFill>
        <p:spPr bwMode="auto">
          <a:xfrm>
            <a:off x="-24015" y="3320695"/>
            <a:ext cx="1798585" cy="10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9764" y="13756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2933106" y="309134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1B6A6CC4-F901-4751-BC4B-CEF5FA387C5B}"/>
              </a:ext>
            </a:extLst>
          </p:cNvPr>
          <p:cNvSpPr/>
          <p:nvPr/>
        </p:nvSpPr>
        <p:spPr>
          <a:xfrm>
            <a:off x="516460" y="1083459"/>
            <a:ext cx="2676320" cy="2308324"/>
          </a:xfrm>
          <a:prstGeom prst="rect">
            <a:avLst/>
          </a:prstGeom>
        </p:spPr>
        <p:txBody>
          <a:bodyPr wrap="square">
            <a:spAutoFit/>
          </a:bodyPr>
          <a:lstStyle/>
          <a:p>
            <a:pPr algn="ctr"/>
            <a:r>
              <a:rPr lang="vi-VN" sz="3600" b="1" dirty="0">
                <a:latin typeface="+mj-lt"/>
              </a:rPr>
              <a:t>Trống đồng Đông Sơn đa dạng như thế </a:t>
            </a:r>
            <a:r>
              <a:rPr lang="vi-VN" sz="3600" b="1">
                <a:latin typeface="+mj-lt"/>
              </a:rPr>
              <a:t>nào?</a:t>
            </a:r>
            <a:endParaRPr lang="en-US" sz="3600" b="1" dirty="0">
              <a:latin typeface="+mj-lt"/>
              <a:cs typeface="Times New Roman" panose="02020603050405020304" pitchFamily="18" charset="0"/>
            </a:endParaRPr>
          </a:p>
        </p:txBody>
      </p:sp>
      <p:sp>
        <p:nvSpPr>
          <p:cNvPr id="20" name="Rectangle 19">
            <a:extLst>
              <a:ext uri="{FF2B5EF4-FFF2-40B4-BE49-F238E27FC236}">
                <a16:creationId xmlns:a16="http://schemas.microsoft.com/office/drawing/2014/main" id="{C30D8058-BEFC-47D0-BF64-F65ADAD49BF5}"/>
              </a:ext>
            </a:extLst>
          </p:cNvPr>
          <p:cNvSpPr/>
          <p:nvPr/>
        </p:nvSpPr>
        <p:spPr>
          <a:xfrm>
            <a:off x="4148044" y="1898867"/>
            <a:ext cx="4582904" cy="2677656"/>
          </a:xfrm>
          <a:prstGeom prst="rect">
            <a:avLst/>
          </a:prstGeom>
        </p:spPr>
        <p:txBody>
          <a:bodyPr wrap="square">
            <a:spAutoFit/>
          </a:bodyPr>
          <a:lstStyle/>
          <a:p>
            <a:pPr algn="just"/>
            <a:r>
              <a:rPr lang="vi-VN" sz="2800" b="1" dirty="0">
                <a:latin typeface="+mj-lt"/>
              </a:rPr>
              <a:t>Trống đồng Đông Sơn rất đa dạng. Chúng không chỉ khác nhau về hình dáng, kích thước mà còn khác nhau cả về phong cách trang trí, cách sắp xếp hoa </a:t>
            </a:r>
            <a:r>
              <a:rPr lang="vi-VN" sz="2800" b="1">
                <a:latin typeface="+mj-lt"/>
              </a:rPr>
              <a:t>văn.</a:t>
            </a:r>
            <a:endParaRPr lang="en-US" sz="2800" b="1" dirty="0">
              <a:latin typeface="+mj-lt"/>
              <a:cs typeface="Times New Roman" panose="02020603050405020304" pitchFamily="18" charset="0"/>
            </a:endParaRPr>
          </a:p>
        </p:txBody>
      </p:sp>
      <p:pic>
        <p:nvPicPr>
          <p:cNvPr id="5" name="Picture 4" descr="A drawing of a boat&#10;&#10;Description automatically generated with medium confidence">
            <a:extLst>
              <a:ext uri="{FF2B5EF4-FFF2-40B4-BE49-F238E27FC236}">
                <a16:creationId xmlns:a16="http://schemas.microsoft.com/office/drawing/2014/main" id="{D60021F6-523F-428E-AD44-EF16294AFA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pic>
        <p:nvPicPr>
          <p:cNvPr id="7" name="Picture 6" descr="Diagram&#10;&#10;Description automatically generated">
            <a:extLst>
              <a:ext uri="{FF2B5EF4-FFF2-40B4-BE49-F238E27FC236}">
                <a16:creationId xmlns:a16="http://schemas.microsoft.com/office/drawing/2014/main" id="{E2D9CA22-AE69-4632-98BD-921CF5A1329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16" b="89437" l="2540" r="99153">
                        <a14:foregroundMark x1="6491" y1="45305" x2="10160" y2="46948"/>
                        <a14:foregroundMark x1="3198" y1="54225" x2="2634" y2="51643"/>
                        <a14:foregroundMark x1="88523" y1="16432" x2="99153" y2="8216"/>
                        <a14:foregroundMark x1="99153" y1="8216" x2="99153" y2="8216"/>
                        <a14:backgroundMark x1="65945" y1="12441" x2="76294" y2="8920"/>
                        <a14:backgroundMark x1="71308" y1="15258" x2="73754" y2="18310"/>
                      </a14:backgroundRemoval>
                    </a14:imgEffect>
                  </a14:imgLayer>
                </a14:imgProps>
              </a:ext>
            </a:extLst>
          </a:blip>
          <a:stretch>
            <a:fillRect/>
          </a:stretch>
        </p:blipFill>
        <p:spPr>
          <a:xfrm flipH="1">
            <a:off x="7252016" y="4028368"/>
            <a:ext cx="1891984" cy="95874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8536010" y="3824845"/>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Scale>
                                      <p:cBhvr>
                                        <p:cTn id="7"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gtEl>
                                        <p:attrNameLst>
                                          <p:attrName>ppt_x</p:attrName>
                                          <p:attrName>ppt_y</p:attrName>
                                        </p:attrNameLst>
                                      </p:cBhvr>
                                    </p:animMotion>
                                    <p:animEffect transition="in" filter="fade">
                                      <p:cBhvr>
                                        <p:cTn id="9" dur="1000"/>
                                        <p:tgtEl>
                                          <p:spTgt spid="25"/>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childTnLst>
                          </p:cTn>
                        </p:par>
                        <p:par>
                          <p:cTn id="16" fill="hold" nodeType="with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1000"/>
                                        <p:tgtEl>
                                          <p:spTgt spid="17"/>
                                        </p:tgtEl>
                                      </p:cBhvr>
                                    </p:animEffect>
                                  </p:childTnLst>
                                </p:cTn>
                              </p:par>
                            </p:childTnLst>
                          </p:cTn>
                        </p:par>
                        <p:par>
                          <p:cTn id="20" fill="hold">
                            <p:stCondLst>
                              <p:cond delay="3000"/>
                            </p:stCondLst>
                            <p:childTnLst>
                              <p:par>
                                <p:cTn id="21" presetID="6"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par>
                          <p:cTn id="24" fill="hold">
                            <p:stCondLst>
                              <p:cond delay="5000"/>
                            </p:stCondLst>
                            <p:childTnLst>
                              <p:par>
                                <p:cTn id="25" presetID="5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6000"/>
                            </p:stCondLst>
                            <p:childTnLst>
                              <p:par>
                                <p:cTn id="31" presetID="3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800" decel="100000"/>
                                        <p:tgtEl>
                                          <p:spTgt spid="27"/>
                                        </p:tgtEl>
                                      </p:cBhvr>
                                    </p:animEffect>
                                    <p:anim calcmode="lin" valueType="num">
                                      <p:cBhvr>
                                        <p:cTn id="34" dur="800" decel="100000" fill="hold"/>
                                        <p:tgtEl>
                                          <p:spTgt spid="27"/>
                                        </p:tgtEl>
                                        <p:attrNameLst>
                                          <p:attrName>style.rotation</p:attrName>
                                        </p:attrNameLst>
                                      </p:cBhvr>
                                      <p:tavLst>
                                        <p:tav tm="0">
                                          <p:val>
                                            <p:fltVal val="-90"/>
                                          </p:val>
                                        </p:tav>
                                        <p:tav tm="100000">
                                          <p:val>
                                            <p:fltVal val="0"/>
                                          </p:val>
                                        </p:tav>
                                      </p:tavLst>
                                    </p:anim>
                                    <p:anim calcmode="lin" valueType="num">
                                      <p:cBhvr>
                                        <p:cTn id="35" dur="800" decel="100000" fill="hold"/>
                                        <p:tgtEl>
                                          <p:spTgt spid="27"/>
                                        </p:tgtEl>
                                        <p:attrNameLst>
                                          <p:attrName>ppt_x</p:attrName>
                                        </p:attrNameLst>
                                      </p:cBhvr>
                                      <p:tavLst>
                                        <p:tav tm="0">
                                          <p:val>
                                            <p:strVal val="#ppt_x+0.4"/>
                                          </p:val>
                                        </p:tav>
                                        <p:tav tm="100000">
                                          <p:val>
                                            <p:strVal val="#ppt_x-0.05"/>
                                          </p:val>
                                        </p:tav>
                                      </p:tavLst>
                                    </p:anim>
                                    <p:anim calcmode="lin" valueType="num">
                                      <p:cBhvr>
                                        <p:cTn id="36" dur="800" decel="100000" fill="hold"/>
                                        <p:tgtEl>
                                          <p:spTgt spid="2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800" decel="100000"/>
                                        <p:tgtEl>
                                          <p:spTgt spid="28"/>
                                        </p:tgtEl>
                                      </p:cBhvr>
                                    </p:animEffect>
                                    <p:anim calcmode="lin" valueType="num">
                                      <p:cBhvr>
                                        <p:cTn id="42" dur="800" decel="100000" fill="hold"/>
                                        <p:tgtEl>
                                          <p:spTgt spid="28"/>
                                        </p:tgtEl>
                                        <p:attrNameLst>
                                          <p:attrName>style.rotation</p:attrName>
                                        </p:attrNameLst>
                                      </p:cBhvr>
                                      <p:tavLst>
                                        <p:tav tm="0">
                                          <p:val>
                                            <p:fltVal val="-90"/>
                                          </p:val>
                                        </p:tav>
                                        <p:tav tm="100000">
                                          <p:val>
                                            <p:fltVal val="0"/>
                                          </p:val>
                                        </p:tav>
                                      </p:tavLst>
                                    </p:anim>
                                    <p:anim calcmode="lin" valueType="num">
                                      <p:cBhvr>
                                        <p:cTn id="43" dur="800" decel="100000" fill="hold"/>
                                        <p:tgtEl>
                                          <p:spTgt spid="28"/>
                                        </p:tgtEl>
                                        <p:attrNameLst>
                                          <p:attrName>ppt_x</p:attrName>
                                        </p:attrNameLst>
                                      </p:cBhvr>
                                      <p:tavLst>
                                        <p:tav tm="0">
                                          <p:val>
                                            <p:strVal val="#ppt_x+0.4"/>
                                          </p:val>
                                        </p:tav>
                                        <p:tav tm="100000">
                                          <p:val>
                                            <p:strVal val="#ppt_x-0.05"/>
                                          </p:val>
                                        </p:tav>
                                      </p:tavLst>
                                    </p:anim>
                                    <p:anim calcmode="lin" valueType="num">
                                      <p:cBhvr>
                                        <p:cTn id="44" dur="800" decel="100000" fill="hold"/>
                                        <p:tgtEl>
                                          <p:spTgt spid="2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47" presetID="32" presetClass="emph" presetSubtype="0" fill="hold" nodeType="withEffect">
                                  <p:stCondLst>
                                    <p:cond delay="0"/>
                                  </p:stCondLst>
                                  <p:childTnLst>
                                    <p:animRot by="120000">
                                      <p:cBhvr>
                                        <p:cTn id="48" dur="100" fill="hold">
                                          <p:stCondLst>
                                            <p:cond delay="0"/>
                                          </p:stCondLst>
                                        </p:cTn>
                                        <p:tgtEl>
                                          <p:spTgt spid="27"/>
                                        </p:tgtEl>
                                        <p:attrNameLst>
                                          <p:attrName>r</p:attrName>
                                        </p:attrNameLst>
                                      </p:cBhvr>
                                    </p:animRot>
                                    <p:animRot by="-240000">
                                      <p:cBhvr>
                                        <p:cTn id="49" dur="200" fill="hold">
                                          <p:stCondLst>
                                            <p:cond delay="200"/>
                                          </p:stCondLst>
                                        </p:cTn>
                                        <p:tgtEl>
                                          <p:spTgt spid="27"/>
                                        </p:tgtEl>
                                        <p:attrNameLst>
                                          <p:attrName>r</p:attrName>
                                        </p:attrNameLst>
                                      </p:cBhvr>
                                    </p:animRot>
                                    <p:animRot by="240000">
                                      <p:cBhvr>
                                        <p:cTn id="50" dur="200" fill="hold">
                                          <p:stCondLst>
                                            <p:cond delay="400"/>
                                          </p:stCondLst>
                                        </p:cTn>
                                        <p:tgtEl>
                                          <p:spTgt spid="27"/>
                                        </p:tgtEl>
                                        <p:attrNameLst>
                                          <p:attrName>r</p:attrName>
                                        </p:attrNameLst>
                                      </p:cBhvr>
                                    </p:animRot>
                                    <p:animRot by="-240000">
                                      <p:cBhvr>
                                        <p:cTn id="51" dur="200" fill="hold">
                                          <p:stCondLst>
                                            <p:cond delay="600"/>
                                          </p:stCondLst>
                                        </p:cTn>
                                        <p:tgtEl>
                                          <p:spTgt spid="27"/>
                                        </p:tgtEl>
                                        <p:attrNameLst>
                                          <p:attrName>r</p:attrName>
                                        </p:attrNameLst>
                                      </p:cBhvr>
                                    </p:animRot>
                                    <p:animRot by="120000">
                                      <p:cBhvr>
                                        <p:cTn id="52" dur="200" fill="hold">
                                          <p:stCondLst>
                                            <p:cond delay="800"/>
                                          </p:stCondLst>
                                        </p:cTn>
                                        <p:tgtEl>
                                          <p:spTgt spid="27"/>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par>
                          <p:cTn id="66" fill="hold">
                            <p:stCondLst>
                              <p:cond delay="1000"/>
                            </p:stCondLst>
                            <p:childTnLst>
                              <p:par>
                                <p:cTn id="67" presetID="22" presetClass="entr" presetSubtype="1"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1000"/>
                                        <p:tgtEl>
                                          <p:spTgt spid="26"/>
                                        </p:tgtEl>
                                      </p:cBhvr>
                                    </p:animEffect>
                                  </p:childTnLst>
                                </p:cTn>
                              </p:par>
                            </p:childTnLst>
                          </p:cTn>
                        </p:par>
                        <p:par>
                          <p:cTn id="70" fill="hold">
                            <p:stCondLst>
                              <p:cond delay="2000"/>
                            </p:stCondLst>
                            <p:childTnLst>
                              <p:par>
                                <p:cTn id="71" presetID="26"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80">
                                          <p:stCondLst>
                                            <p:cond delay="0"/>
                                          </p:stCondLst>
                                        </p:cTn>
                                        <p:tgtEl>
                                          <p:spTgt spid="20"/>
                                        </p:tgtEl>
                                      </p:cBhvr>
                                    </p:animEffect>
                                    <p:anim calcmode="lin" valueType="num">
                                      <p:cBhvr>
                                        <p:cTn id="7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9" dur="26">
                                          <p:stCondLst>
                                            <p:cond delay="650"/>
                                          </p:stCondLst>
                                        </p:cTn>
                                        <p:tgtEl>
                                          <p:spTgt spid="20"/>
                                        </p:tgtEl>
                                      </p:cBhvr>
                                      <p:to x="100000" y="60000"/>
                                    </p:animScale>
                                    <p:animScale>
                                      <p:cBhvr>
                                        <p:cTn id="80" dur="166" decel="50000">
                                          <p:stCondLst>
                                            <p:cond delay="676"/>
                                          </p:stCondLst>
                                        </p:cTn>
                                        <p:tgtEl>
                                          <p:spTgt spid="20"/>
                                        </p:tgtEl>
                                      </p:cBhvr>
                                      <p:to x="100000" y="100000"/>
                                    </p:animScale>
                                    <p:animScale>
                                      <p:cBhvr>
                                        <p:cTn id="81" dur="26">
                                          <p:stCondLst>
                                            <p:cond delay="1312"/>
                                          </p:stCondLst>
                                        </p:cTn>
                                        <p:tgtEl>
                                          <p:spTgt spid="20"/>
                                        </p:tgtEl>
                                      </p:cBhvr>
                                      <p:to x="100000" y="80000"/>
                                    </p:animScale>
                                    <p:animScale>
                                      <p:cBhvr>
                                        <p:cTn id="82" dur="166" decel="50000">
                                          <p:stCondLst>
                                            <p:cond delay="1338"/>
                                          </p:stCondLst>
                                        </p:cTn>
                                        <p:tgtEl>
                                          <p:spTgt spid="20"/>
                                        </p:tgtEl>
                                      </p:cBhvr>
                                      <p:to x="100000" y="100000"/>
                                    </p:animScale>
                                    <p:animScale>
                                      <p:cBhvr>
                                        <p:cTn id="83" dur="26">
                                          <p:stCondLst>
                                            <p:cond delay="1642"/>
                                          </p:stCondLst>
                                        </p:cTn>
                                        <p:tgtEl>
                                          <p:spTgt spid="20"/>
                                        </p:tgtEl>
                                      </p:cBhvr>
                                      <p:to x="100000" y="90000"/>
                                    </p:animScale>
                                    <p:animScale>
                                      <p:cBhvr>
                                        <p:cTn id="84" dur="166" decel="50000">
                                          <p:stCondLst>
                                            <p:cond delay="1668"/>
                                          </p:stCondLst>
                                        </p:cTn>
                                        <p:tgtEl>
                                          <p:spTgt spid="20"/>
                                        </p:tgtEl>
                                      </p:cBhvr>
                                      <p:to x="100000" y="100000"/>
                                    </p:animScale>
                                    <p:animScale>
                                      <p:cBhvr>
                                        <p:cTn id="85" dur="26">
                                          <p:stCondLst>
                                            <p:cond delay="1808"/>
                                          </p:stCondLst>
                                        </p:cTn>
                                        <p:tgtEl>
                                          <p:spTgt spid="20"/>
                                        </p:tgtEl>
                                      </p:cBhvr>
                                      <p:to x="100000" y="95000"/>
                                    </p:animScale>
                                    <p:animScale>
                                      <p:cBhvr>
                                        <p:cTn id="86" dur="166" decel="50000">
                                          <p:stCondLst>
                                            <p:cond delay="1834"/>
                                          </p:stCondLst>
                                        </p:cTn>
                                        <p:tgtEl>
                                          <p:spTgt spid="20"/>
                                        </p:tgtEl>
                                      </p:cBhvr>
                                      <p:to x="100000" y="100000"/>
                                    </p:animScale>
                                  </p:childTnLst>
                                </p:cTn>
                              </p:par>
                            </p:childTnLst>
                          </p:cTn>
                        </p:par>
                        <p:par>
                          <p:cTn id="87" fill="hold">
                            <p:stCondLst>
                              <p:cond delay="4000"/>
                            </p:stCondLst>
                            <p:childTnLst>
                              <p:par>
                                <p:cTn id="88" presetID="2" presetClass="entr" presetSubtype="2"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additive="base">
                                        <p:cTn id="90" dur="750" fill="hold"/>
                                        <p:tgtEl>
                                          <p:spTgt spid="7"/>
                                        </p:tgtEl>
                                        <p:attrNameLst>
                                          <p:attrName>ppt_x</p:attrName>
                                        </p:attrNameLst>
                                      </p:cBhvr>
                                      <p:tavLst>
                                        <p:tav tm="0">
                                          <p:val>
                                            <p:strVal val="1+#ppt_w/2"/>
                                          </p:val>
                                        </p:tav>
                                        <p:tav tm="100000">
                                          <p:val>
                                            <p:strVal val="#ppt_x"/>
                                          </p:val>
                                        </p:tav>
                                      </p:tavLst>
                                    </p:anim>
                                    <p:anim calcmode="lin" valueType="num">
                                      <p:cBhvr additive="base">
                                        <p:cTn id="91" dur="750" fill="hold"/>
                                        <p:tgtEl>
                                          <p:spTgt spid="7"/>
                                        </p:tgtEl>
                                        <p:attrNameLst>
                                          <p:attrName>ppt_y</p:attrName>
                                        </p:attrNameLst>
                                      </p:cBhvr>
                                      <p:tavLst>
                                        <p:tav tm="0">
                                          <p:val>
                                            <p:strVal val="#ppt_y"/>
                                          </p:val>
                                        </p:tav>
                                        <p:tav tm="100000">
                                          <p:val>
                                            <p:strVal val="#ppt_y"/>
                                          </p:val>
                                        </p:tav>
                                      </p:tavLst>
                                    </p:anim>
                                  </p:childTnLst>
                                </p:cTn>
                              </p:par>
                            </p:childTnLst>
                          </p:cTn>
                        </p:par>
                        <p:par>
                          <p:cTn id="92" fill="hold">
                            <p:stCondLst>
                              <p:cond delay="4750"/>
                            </p:stCondLst>
                            <p:childTnLst>
                              <p:par>
                                <p:cTn id="93" presetID="30" presetClass="entr" presetSubtype="0"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800" decel="100000"/>
                                        <p:tgtEl>
                                          <p:spTgt spid="24"/>
                                        </p:tgtEl>
                                      </p:cBhvr>
                                    </p:animEffect>
                                    <p:anim calcmode="lin" valueType="num">
                                      <p:cBhvr>
                                        <p:cTn id="96" dur="800" decel="100000" fill="hold"/>
                                        <p:tgtEl>
                                          <p:spTgt spid="24"/>
                                        </p:tgtEl>
                                        <p:attrNameLst>
                                          <p:attrName>style.rotation</p:attrName>
                                        </p:attrNameLst>
                                      </p:cBhvr>
                                      <p:tavLst>
                                        <p:tav tm="0">
                                          <p:val>
                                            <p:fltVal val="-90"/>
                                          </p:val>
                                        </p:tav>
                                        <p:tav tm="100000">
                                          <p:val>
                                            <p:fltVal val="0"/>
                                          </p:val>
                                        </p:tav>
                                      </p:tavLst>
                                    </p:anim>
                                    <p:anim calcmode="lin" valueType="num">
                                      <p:cBhvr>
                                        <p:cTn id="97" dur="800" decel="100000" fill="hold"/>
                                        <p:tgtEl>
                                          <p:spTgt spid="24"/>
                                        </p:tgtEl>
                                        <p:attrNameLst>
                                          <p:attrName>ppt_x</p:attrName>
                                        </p:attrNameLst>
                                      </p:cBhvr>
                                      <p:tavLst>
                                        <p:tav tm="0">
                                          <p:val>
                                            <p:strVal val="#ppt_x+0.4"/>
                                          </p:val>
                                        </p:tav>
                                        <p:tav tm="100000">
                                          <p:val>
                                            <p:strVal val="#ppt_x-0.05"/>
                                          </p:val>
                                        </p:tav>
                                      </p:tavLst>
                                    </p:anim>
                                    <p:anim calcmode="lin" valueType="num">
                                      <p:cBhvr>
                                        <p:cTn id="98" dur="800" decel="100000" fill="hold"/>
                                        <p:tgtEl>
                                          <p:spTgt spid="24"/>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01" presetID="3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800" decel="100000"/>
                                        <p:tgtEl>
                                          <p:spTgt spid="23"/>
                                        </p:tgtEl>
                                      </p:cBhvr>
                                    </p:animEffect>
                                    <p:anim calcmode="lin" valueType="num">
                                      <p:cBhvr>
                                        <p:cTn id="104" dur="800" decel="100000" fill="hold"/>
                                        <p:tgtEl>
                                          <p:spTgt spid="23"/>
                                        </p:tgtEl>
                                        <p:attrNameLst>
                                          <p:attrName>style.rotation</p:attrName>
                                        </p:attrNameLst>
                                      </p:cBhvr>
                                      <p:tavLst>
                                        <p:tav tm="0">
                                          <p:val>
                                            <p:fltVal val="-90"/>
                                          </p:val>
                                        </p:tav>
                                        <p:tav tm="100000">
                                          <p:val>
                                            <p:fltVal val="0"/>
                                          </p:val>
                                        </p:tav>
                                      </p:tavLst>
                                    </p:anim>
                                    <p:anim calcmode="lin" valueType="num">
                                      <p:cBhvr>
                                        <p:cTn id="105" dur="800" decel="100000" fill="hold"/>
                                        <p:tgtEl>
                                          <p:spTgt spid="23"/>
                                        </p:tgtEl>
                                        <p:attrNameLst>
                                          <p:attrName>ppt_x</p:attrName>
                                        </p:attrNameLst>
                                      </p:cBhvr>
                                      <p:tavLst>
                                        <p:tav tm="0">
                                          <p:val>
                                            <p:strVal val="#ppt_x+0.4"/>
                                          </p:val>
                                        </p:tav>
                                        <p:tav tm="100000">
                                          <p:val>
                                            <p:strVal val="#ppt_x-0.05"/>
                                          </p:val>
                                        </p:tav>
                                      </p:tavLst>
                                    </p:anim>
                                    <p:anim calcmode="lin" valueType="num">
                                      <p:cBhvr>
                                        <p:cTn id="106" dur="800" decel="100000" fill="hold"/>
                                        <p:tgtEl>
                                          <p:spTgt spid="23"/>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09" presetID="32" presetClass="emph" presetSubtype="0" fill="hold" nodeType="withEffect">
                                  <p:stCondLst>
                                    <p:cond delay="0"/>
                                  </p:stCondLst>
                                  <p:childTnLst>
                                    <p:animRot by="120000">
                                      <p:cBhvr>
                                        <p:cTn id="110" dur="100" fill="hold">
                                          <p:stCondLst>
                                            <p:cond delay="0"/>
                                          </p:stCondLst>
                                        </p:cTn>
                                        <p:tgtEl>
                                          <p:spTgt spid="24"/>
                                        </p:tgtEl>
                                        <p:attrNameLst>
                                          <p:attrName>r</p:attrName>
                                        </p:attrNameLst>
                                      </p:cBhvr>
                                    </p:animRot>
                                    <p:animRot by="-240000">
                                      <p:cBhvr>
                                        <p:cTn id="111" dur="200" fill="hold">
                                          <p:stCondLst>
                                            <p:cond delay="200"/>
                                          </p:stCondLst>
                                        </p:cTn>
                                        <p:tgtEl>
                                          <p:spTgt spid="24"/>
                                        </p:tgtEl>
                                        <p:attrNameLst>
                                          <p:attrName>r</p:attrName>
                                        </p:attrNameLst>
                                      </p:cBhvr>
                                    </p:animRot>
                                    <p:animRot by="240000">
                                      <p:cBhvr>
                                        <p:cTn id="112" dur="200" fill="hold">
                                          <p:stCondLst>
                                            <p:cond delay="400"/>
                                          </p:stCondLst>
                                        </p:cTn>
                                        <p:tgtEl>
                                          <p:spTgt spid="24"/>
                                        </p:tgtEl>
                                        <p:attrNameLst>
                                          <p:attrName>r</p:attrName>
                                        </p:attrNameLst>
                                      </p:cBhvr>
                                    </p:animRot>
                                    <p:animRot by="-240000">
                                      <p:cBhvr>
                                        <p:cTn id="113" dur="200" fill="hold">
                                          <p:stCondLst>
                                            <p:cond delay="600"/>
                                          </p:stCondLst>
                                        </p:cTn>
                                        <p:tgtEl>
                                          <p:spTgt spid="24"/>
                                        </p:tgtEl>
                                        <p:attrNameLst>
                                          <p:attrName>r</p:attrName>
                                        </p:attrNameLst>
                                      </p:cBhvr>
                                    </p:animRot>
                                    <p:animRot by="120000">
                                      <p:cBhvr>
                                        <p:cTn id="114" dur="200" fill="hold">
                                          <p:stCondLst>
                                            <p:cond delay="800"/>
                                          </p:stCondLst>
                                        </p:cTn>
                                        <p:tgtEl>
                                          <p:spTgt spid="24"/>
                                        </p:tgtEl>
                                        <p:attrNameLst>
                                          <p:attrName>r</p:attrName>
                                        </p:attrNameLst>
                                      </p:cBhvr>
                                    </p:animRot>
                                  </p:childTnLst>
                                </p:cTn>
                              </p:par>
                              <p:par>
                                <p:cTn id="115" presetID="32" presetClass="emph" presetSubtype="0" fill="hold" nodeType="withEffect">
                                  <p:stCondLst>
                                    <p:cond delay="0"/>
                                  </p:stCondLst>
                                  <p:childTnLst>
                                    <p:animRot by="120000">
                                      <p:cBhvr>
                                        <p:cTn id="116" dur="100" fill="hold">
                                          <p:stCondLst>
                                            <p:cond delay="0"/>
                                          </p:stCondLst>
                                        </p:cTn>
                                        <p:tgtEl>
                                          <p:spTgt spid="23"/>
                                        </p:tgtEl>
                                        <p:attrNameLst>
                                          <p:attrName>r</p:attrName>
                                        </p:attrNameLst>
                                      </p:cBhvr>
                                    </p:animRot>
                                    <p:animRot by="-240000">
                                      <p:cBhvr>
                                        <p:cTn id="117" dur="200" fill="hold">
                                          <p:stCondLst>
                                            <p:cond delay="200"/>
                                          </p:stCondLst>
                                        </p:cTn>
                                        <p:tgtEl>
                                          <p:spTgt spid="23"/>
                                        </p:tgtEl>
                                        <p:attrNameLst>
                                          <p:attrName>r</p:attrName>
                                        </p:attrNameLst>
                                      </p:cBhvr>
                                    </p:animRot>
                                    <p:animRot by="240000">
                                      <p:cBhvr>
                                        <p:cTn id="118" dur="200" fill="hold">
                                          <p:stCondLst>
                                            <p:cond delay="400"/>
                                          </p:stCondLst>
                                        </p:cTn>
                                        <p:tgtEl>
                                          <p:spTgt spid="23"/>
                                        </p:tgtEl>
                                        <p:attrNameLst>
                                          <p:attrName>r</p:attrName>
                                        </p:attrNameLst>
                                      </p:cBhvr>
                                    </p:animRot>
                                    <p:animRot by="-240000">
                                      <p:cBhvr>
                                        <p:cTn id="119" dur="200" fill="hold">
                                          <p:stCondLst>
                                            <p:cond delay="600"/>
                                          </p:stCondLst>
                                        </p:cTn>
                                        <p:tgtEl>
                                          <p:spTgt spid="23"/>
                                        </p:tgtEl>
                                        <p:attrNameLst>
                                          <p:attrName>r</p:attrName>
                                        </p:attrNameLst>
                                      </p:cBhvr>
                                    </p:animRot>
                                    <p:animRot by="120000">
                                      <p:cBhvr>
                                        <p:cTn id="12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4127487" y="1787785"/>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831147" y="1546801"/>
            <a:ext cx="3707606" cy="616744"/>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908034" y="1172233"/>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8587372" y="4081241"/>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6B42962-0921-4F87-9329-13EA4F1D143A}"/>
              </a:ext>
            </a:extLst>
          </p:cNvPr>
          <p:cNvGrpSpPr/>
          <p:nvPr/>
        </p:nvGrpSpPr>
        <p:grpSpPr>
          <a:xfrm>
            <a:off x="13003" y="41389"/>
            <a:ext cx="4239309" cy="3216065"/>
            <a:chOff x="13003" y="41389"/>
            <a:chExt cx="4239309" cy="3216065"/>
          </a:xfrm>
        </p:grpSpPr>
        <p:pic>
          <p:nvPicPr>
            <p:cNvPr id="38" name="Content Placeholder 7">
              <a:extLst>
                <a:ext uri="{FF2B5EF4-FFF2-40B4-BE49-F238E27FC236}">
                  <a16:creationId xmlns:a16="http://schemas.microsoft.com/office/drawing/2014/main" id="{655A4502-3829-4E90-B213-F67E3FC7B52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rot="21372569">
              <a:off x="13003" y="140058"/>
              <a:ext cx="4239309" cy="3117396"/>
            </a:xfrm>
            <a:prstGeom prst="rect">
              <a:avLst/>
            </a:prstGeom>
          </p:spPr>
        </p:pic>
        <p:pic>
          <p:nvPicPr>
            <p:cNvPr id="39" name="Picture 38">
              <a:extLst>
                <a:ext uri="{FF2B5EF4-FFF2-40B4-BE49-F238E27FC236}">
                  <a16:creationId xmlns:a16="http://schemas.microsoft.com/office/drawing/2014/main" id="{1F51CA66-C919-4998-89F0-46B522D02533}"/>
                </a:ext>
              </a:extLst>
            </p:cNvPr>
            <p:cNvPicPr>
              <a:picLocks noChangeAspect="1"/>
            </p:cNvPicPr>
            <p:nvPr/>
          </p:nvPicPr>
          <p:blipFill>
            <a:blip r:embed="rId10">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2509" y="41389"/>
              <a:ext cx="2990742" cy="73549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282593" y="743705"/>
              <a:ext cx="3809405" cy="2308324"/>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just"/>
              <a:r>
                <a:rPr lang="vi-VN">
                  <a:latin typeface="Times New Roman" panose="02020603050405020304" pitchFamily="18" charset="0"/>
                  <a:ea typeface="Tahoma" panose="020B0604030504040204" pitchFamily="34" charset="0"/>
                  <a:cs typeface="Times New Roman" panose="02020603050405020304" pitchFamily="18" charset="0"/>
                </a:rPr>
                <a:t>Những hoạt động nào của con người được miêu tả trên trống đồng?</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D6B63166-2517-4A3B-A646-221C26B75C1B}"/>
              </a:ext>
            </a:extLst>
          </p:cNvPr>
          <p:cNvSpPr txBox="1"/>
          <p:nvPr/>
        </p:nvSpPr>
        <p:spPr>
          <a:xfrm>
            <a:off x="4104518" y="2131159"/>
            <a:ext cx="4837274" cy="2677656"/>
          </a:xfrm>
          <a:prstGeom prst="rect">
            <a:avLst/>
          </a:prstGeom>
          <a:noFill/>
        </p:spPr>
        <p:txBody>
          <a:bodyPr wrap="square">
            <a:spAutoFit/>
          </a:bodyPr>
          <a:lstStyle/>
          <a:p>
            <a:pPr algn="just"/>
            <a:r>
              <a:rPr lang="vi-VN" sz="2400" b="1">
                <a:latin typeface="+mj-lt"/>
              </a:rPr>
              <a:t>Trên trống đồng, hình ảnh con người hòa với thiên nhiên được khắc họa nổi bật. Đó là những người đang lao động: </a:t>
            </a:r>
            <a:r>
              <a:rPr lang="vi-VN" sz="2400" b="1">
                <a:solidFill>
                  <a:schemeClr val="accent2">
                    <a:lumMod val="60000"/>
                    <a:lumOff val="40000"/>
                  </a:schemeClr>
                </a:solidFill>
                <a:latin typeface="+mj-lt"/>
              </a:rPr>
              <a:t>đánh cá, săn bắn hoặc đang đánh trống thổi kèn, đang cầm vũ khí bảo vệ quê hương hoặc đang tưng bừng nhảy múa</a:t>
            </a:r>
            <a:r>
              <a:rPr lang="vi-VN" sz="2400" b="1">
                <a:latin typeface="+mj-lt"/>
              </a:rPr>
              <a:t>.</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378117" y="3098952"/>
            <a:ext cx="2345718" cy="2215619"/>
          </a:xfrm>
          <a:prstGeom prst="rect">
            <a:avLst/>
          </a:prstGeom>
        </p:spPr>
      </p:pic>
      <p:pic>
        <p:nvPicPr>
          <p:cNvPr id="42" name="Picture 41" descr="A drawing of a boat&#10;&#10;Description automatically generated with medium confidence">
            <a:extLst>
              <a:ext uri="{FF2B5EF4-FFF2-40B4-BE49-F238E27FC236}">
                <a16:creationId xmlns:a16="http://schemas.microsoft.com/office/drawing/2014/main" id="{7420ADCE-834C-4C87-8842-13C8C9AE03C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48" b="89791" l="5024" r="91627">
                        <a14:foregroundMark x1="6579" y1="48429" x2="15789" y2="51832"/>
                        <a14:foregroundMark x1="14234" y1="33770" x2="30383" y2="49738"/>
                        <a14:foregroundMark x1="14713" y1="24607" x2="20096" y2="29319"/>
                        <a14:foregroundMark x1="13517" y1="22775" x2="18182" y2="29843"/>
                        <a14:foregroundMark x1="13756" y1="18325" x2="15789" y2="25654"/>
                        <a14:foregroundMark x1="13636" y1="21728" x2="11962" y2="36387"/>
                        <a14:foregroundMark x1="58852" y1="47644" x2="67584" y2="56021"/>
                        <a14:foregroundMark x1="67584" y1="56021" x2="68182" y2="56021"/>
                        <a14:foregroundMark x1="39354" y1="49738" x2="52632" y2="51047"/>
                        <a14:foregroundMark x1="52632" y1="51047" x2="71411" y2="50524"/>
                        <a14:foregroundMark x1="80981" y1="32723" x2="86962" y2="53403"/>
                        <a14:foregroundMark x1="86962" y1="53403" x2="86962" y2="53403"/>
                        <a14:foregroundMark x1="82775" y1="31414" x2="84809" y2="28534"/>
                        <a14:foregroundMark x1="86364" y1="37958" x2="91746" y2="48168"/>
                        <a14:foregroundMark x1="13995" y1="17801" x2="8373" y2="42408"/>
                        <a14:foregroundMark x1="8373" y1="42408" x2="6699" y2="46335"/>
                        <a14:foregroundMark x1="10048" y1="33246" x2="8134" y2="46073"/>
                        <a14:foregroundMark x1="5024" y1="45812" x2="11722" y2="37958"/>
                      </a14:backgroundRemoval>
                    </a14:imgEffect>
                  </a14:imgLayer>
                </a14:imgProps>
              </a:ext>
            </a:extLst>
          </a:blip>
          <a:stretch>
            <a:fillRect/>
          </a:stretch>
        </p:blipFill>
        <p:spPr>
          <a:xfrm>
            <a:off x="3890451" y="-1117612"/>
            <a:ext cx="5402245" cy="2328672"/>
          </a:xfrm>
          <a:prstGeom prst="rect">
            <a:avLst/>
          </a:prstGeom>
        </p:spPr>
      </p:pic>
    </p:spTree>
    <p:extLst>
      <p:ext uri="{BB962C8B-B14F-4D97-AF65-F5344CB8AC3E}">
        <p14:creationId xmlns:p14="http://schemas.microsoft.com/office/powerpoint/2010/main" val="113277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Scale>
                                      <p:cBhvr>
                                        <p:cTn id="2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0"/>
                                        </p:tgtEl>
                                        <p:attrNameLst>
                                          <p:attrName>ppt_x</p:attrName>
                                          <p:attrName>ppt_y</p:attrName>
                                        </p:attrNameLst>
                                      </p:cBhvr>
                                    </p:animMotion>
                                    <p:animEffect transition="in" filter="fade">
                                      <p:cBhvr>
                                        <p:cTn id="28" dur="1000"/>
                                        <p:tgtEl>
                                          <p:spTgt spid="30"/>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1000"/>
                                        <p:tgtEl>
                                          <p:spTgt spid="29"/>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randombar(horizontal)">
                                      <p:cBhvr>
                                        <p:cTn id="36" dur="1000"/>
                                        <p:tgtEl>
                                          <p:spTgt spid="40"/>
                                        </p:tgtEl>
                                      </p:cBhvr>
                                    </p:animEffect>
                                  </p:childTnLst>
                                </p:cTn>
                              </p:par>
                            </p:childTnLst>
                          </p:cTn>
                        </p:par>
                        <p:par>
                          <p:cTn id="37" fill="hold">
                            <p:stCondLst>
                              <p:cond delay="3000"/>
                            </p:stCondLst>
                            <p:childTnLst>
                              <p:par>
                                <p:cTn id="38" presetID="37"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900" decel="100000" fill="hold"/>
                                        <p:tgtEl>
                                          <p:spTgt spid="2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750"/>
                                        <p:tgtEl>
                                          <p:spTgt spid="42"/>
                                        </p:tgtEl>
                                      </p:cBhvr>
                                    </p:animEffect>
                                  </p:childTnLst>
                                </p:cTn>
                              </p:par>
                            </p:childTnLst>
                          </p:cTn>
                        </p:par>
                        <p:par>
                          <p:cTn id="48" fill="hold">
                            <p:stCondLst>
                              <p:cond delay="4750"/>
                            </p:stCondLst>
                            <p:childTnLst>
                              <p:par>
                                <p:cTn id="49" presetID="3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800" decel="100000"/>
                                        <p:tgtEl>
                                          <p:spTgt spid="36"/>
                                        </p:tgtEl>
                                      </p:cBhvr>
                                    </p:animEffect>
                                    <p:anim calcmode="lin" valueType="num">
                                      <p:cBhvr>
                                        <p:cTn id="52" dur="800" decel="100000" fill="hold"/>
                                        <p:tgtEl>
                                          <p:spTgt spid="36"/>
                                        </p:tgtEl>
                                        <p:attrNameLst>
                                          <p:attrName>style.rotation</p:attrName>
                                        </p:attrNameLst>
                                      </p:cBhvr>
                                      <p:tavLst>
                                        <p:tav tm="0">
                                          <p:val>
                                            <p:fltVal val="-90"/>
                                          </p:val>
                                        </p:tav>
                                        <p:tav tm="100000">
                                          <p:val>
                                            <p:fltVal val="0"/>
                                          </p:val>
                                        </p:tav>
                                      </p:tavLst>
                                    </p:anim>
                                    <p:anim calcmode="lin" valueType="num">
                                      <p:cBhvr>
                                        <p:cTn id="53" dur="800" decel="100000" fill="hold"/>
                                        <p:tgtEl>
                                          <p:spTgt spid="36"/>
                                        </p:tgtEl>
                                        <p:attrNameLst>
                                          <p:attrName>ppt_x</p:attrName>
                                        </p:attrNameLst>
                                      </p:cBhvr>
                                      <p:tavLst>
                                        <p:tav tm="0">
                                          <p:val>
                                            <p:strVal val="#ppt_x+0.4"/>
                                          </p:val>
                                        </p:tav>
                                        <p:tav tm="100000">
                                          <p:val>
                                            <p:strVal val="#ppt_x-0.05"/>
                                          </p:val>
                                        </p:tav>
                                      </p:tavLst>
                                    </p:anim>
                                    <p:anim calcmode="lin" valueType="num">
                                      <p:cBhvr>
                                        <p:cTn id="54" dur="800" decel="100000" fill="hold"/>
                                        <p:tgtEl>
                                          <p:spTgt spid="36"/>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7" presetID="3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800" decel="100000"/>
                                        <p:tgtEl>
                                          <p:spTgt spid="37"/>
                                        </p:tgtEl>
                                      </p:cBhvr>
                                    </p:animEffect>
                                    <p:anim calcmode="lin" valueType="num">
                                      <p:cBhvr>
                                        <p:cTn id="60" dur="800" decel="100000" fill="hold"/>
                                        <p:tgtEl>
                                          <p:spTgt spid="37"/>
                                        </p:tgtEl>
                                        <p:attrNameLst>
                                          <p:attrName>style.rotation</p:attrName>
                                        </p:attrNameLst>
                                      </p:cBhvr>
                                      <p:tavLst>
                                        <p:tav tm="0">
                                          <p:val>
                                            <p:fltVal val="-90"/>
                                          </p:val>
                                        </p:tav>
                                        <p:tav tm="100000">
                                          <p:val>
                                            <p:fltVal val="0"/>
                                          </p:val>
                                        </p:tav>
                                      </p:tavLst>
                                    </p:anim>
                                    <p:anim calcmode="lin" valueType="num">
                                      <p:cBhvr>
                                        <p:cTn id="61" dur="800" decel="100000" fill="hold"/>
                                        <p:tgtEl>
                                          <p:spTgt spid="37"/>
                                        </p:tgtEl>
                                        <p:attrNameLst>
                                          <p:attrName>ppt_x</p:attrName>
                                        </p:attrNameLst>
                                      </p:cBhvr>
                                      <p:tavLst>
                                        <p:tav tm="0">
                                          <p:val>
                                            <p:strVal val="#ppt_x+0.4"/>
                                          </p:val>
                                        </p:tav>
                                        <p:tav tm="100000">
                                          <p:val>
                                            <p:strVal val="#ppt_x-0.05"/>
                                          </p:val>
                                        </p:tav>
                                      </p:tavLst>
                                    </p:anim>
                                    <p:anim calcmode="lin" valueType="num">
                                      <p:cBhvr>
                                        <p:cTn id="62" dur="800" decel="100000" fill="hold"/>
                                        <p:tgtEl>
                                          <p:spTgt spid="3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5" presetID="32" presetClass="emph" presetSubtype="0" fill="hold" nodeType="withEffect">
                                  <p:stCondLst>
                                    <p:cond delay="0"/>
                                  </p:stCondLst>
                                  <p:childTnLst>
                                    <p:animRot by="120000">
                                      <p:cBhvr>
                                        <p:cTn id="66" dur="100" fill="hold">
                                          <p:stCondLst>
                                            <p:cond delay="0"/>
                                          </p:stCondLst>
                                        </p:cTn>
                                        <p:tgtEl>
                                          <p:spTgt spid="36"/>
                                        </p:tgtEl>
                                        <p:attrNameLst>
                                          <p:attrName>r</p:attrName>
                                        </p:attrNameLst>
                                      </p:cBhvr>
                                    </p:animRot>
                                    <p:animRot by="-240000">
                                      <p:cBhvr>
                                        <p:cTn id="67" dur="200" fill="hold">
                                          <p:stCondLst>
                                            <p:cond delay="200"/>
                                          </p:stCondLst>
                                        </p:cTn>
                                        <p:tgtEl>
                                          <p:spTgt spid="36"/>
                                        </p:tgtEl>
                                        <p:attrNameLst>
                                          <p:attrName>r</p:attrName>
                                        </p:attrNameLst>
                                      </p:cBhvr>
                                    </p:animRot>
                                    <p:animRot by="240000">
                                      <p:cBhvr>
                                        <p:cTn id="68" dur="200" fill="hold">
                                          <p:stCondLst>
                                            <p:cond delay="400"/>
                                          </p:stCondLst>
                                        </p:cTn>
                                        <p:tgtEl>
                                          <p:spTgt spid="36"/>
                                        </p:tgtEl>
                                        <p:attrNameLst>
                                          <p:attrName>r</p:attrName>
                                        </p:attrNameLst>
                                      </p:cBhvr>
                                    </p:animRot>
                                    <p:animRot by="-240000">
                                      <p:cBhvr>
                                        <p:cTn id="69" dur="200" fill="hold">
                                          <p:stCondLst>
                                            <p:cond delay="600"/>
                                          </p:stCondLst>
                                        </p:cTn>
                                        <p:tgtEl>
                                          <p:spTgt spid="36"/>
                                        </p:tgtEl>
                                        <p:attrNameLst>
                                          <p:attrName>r</p:attrName>
                                        </p:attrNameLst>
                                      </p:cBhvr>
                                    </p:animRot>
                                    <p:animRot by="120000">
                                      <p:cBhvr>
                                        <p:cTn id="70" dur="200" fill="hold">
                                          <p:stCondLst>
                                            <p:cond delay="800"/>
                                          </p:stCondLst>
                                        </p:cTn>
                                        <p:tgtEl>
                                          <p:spTgt spid="36"/>
                                        </p:tgtEl>
                                        <p:attrNameLst>
                                          <p:attrName>r</p:attrName>
                                        </p:attrNameLst>
                                      </p:cBhvr>
                                    </p:animRot>
                                  </p:childTnLst>
                                </p:cTn>
                              </p:par>
                              <p:par>
                                <p:cTn id="71" presetID="32" presetClass="emph" presetSubtype="0" fill="hold" nodeType="withEffect">
                                  <p:stCondLst>
                                    <p:cond delay="0"/>
                                  </p:stCondLst>
                                  <p:childTnLst>
                                    <p:animRot by="120000">
                                      <p:cBhvr>
                                        <p:cTn id="72" dur="100" fill="hold">
                                          <p:stCondLst>
                                            <p:cond delay="0"/>
                                          </p:stCondLst>
                                        </p:cTn>
                                        <p:tgtEl>
                                          <p:spTgt spid="37"/>
                                        </p:tgtEl>
                                        <p:attrNameLst>
                                          <p:attrName>r</p:attrName>
                                        </p:attrNameLst>
                                      </p:cBhvr>
                                    </p:animRot>
                                    <p:animRot by="-240000">
                                      <p:cBhvr>
                                        <p:cTn id="73" dur="200" fill="hold">
                                          <p:stCondLst>
                                            <p:cond delay="200"/>
                                          </p:stCondLst>
                                        </p:cTn>
                                        <p:tgtEl>
                                          <p:spTgt spid="37"/>
                                        </p:tgtEl>
                                        <p:attrNameLst>
                                          <p:attrName>r</p:attrName>
                                        </p:attrNameLst>
                                      </p:cBhvr>
                                    </p:animRot>
                                    <p:animRot by="240000">
                                      <p:cBhvr>
                                        <p:cTn id="74" dur="200" fill="hold">
                                          <p:stCondLst>
                                            <p:cond delay="400"/>
                                          </p:stCondLst>
                                        </p:cTn>
                                        <p:tgtEl>
                                          <p:spTgt spid="37"/>
                                        </p:tgtEl>
                                        <p:attrNameLst>
                                          <p:attrName>r</p:attrName>
                                        </p:attrNameLst>
                                      </p:cBhvr>
                                    </p:animRot>
                                    <p:animRot by="-240000">
                                      <p:cBhvr>
                                        <p:cTn id="75" dur="200" fill="hold">
                                          <p:stCondLst>
                                            <p:cond delay="600"/>
                                          </p:stCondLst>
                                        </p:cTn>
                                        <p:tgtEl>
                                          <p:spTgt spid="37"/>
                                        </p:tgtEl>
                                        <p:attrNameLst>
                                          <p:attrName>r</p:attrName>
                                        </p:attrNameLst>
                                      </p:cBhvr>
                                    </p:animRot>
                                    <p:animRot by="120000">
                                      <p:cBhvr>
                                        <p:cTn id="7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92868" y="10838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8954" y="-2291"/>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flipH="1">
            <a:off x="-44903" y="2291"/>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107109" y="202245"/>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184641" y="1646156"/>
            <a:ext cx="4778315" cy="3360897"/>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a:off x="-123420" y="90719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flipH="1">
            <a:off x="4644526" y="418059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174770" y="1937173"/>
            <a:ext cx="4837274" cy="3046988"/>
          </a:xfrm>
          <a:prstGeom prst="rect">
            <a:avLst/>
          </a:prstGeom>
          <a:noFill/>
        </p:spPr>
        <p:txBody>
          <a:bodyPr wrap="square">
            <a:spAutoFit/>
          </a:bodyPr>
          <a:lstStyle/>
          <a:p>
            <a:pPr algn="just"/>
            <a:r>
              <a:rPr lang="vi-VN" sz="2400" b="1">
                <a:latin typeface="+mj-lt"/>
              </a:rPr>
              <a:t>Hình ảnh con người chiếm vị trí nổi bật trên hoa văn trống đồng cho ta thấy: Khi làm ra trống đồng, dân tộc ta muốn thể hiện rõ ý thức làm chủ đất nước, ý thức lao động sáng tạo, ý thức hòa mình với thiên nhiên và niềm khao khát được sống hòa bình hạnh phúc.</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569245" y="-2325667"/>
            <a:ext cx="2345718" cy="2215619"/>
          </a:xfrm>
          <a:prstGeom prst="rect">
            <a:avLst/>
          </a:prstGeom>
        </p:spPr>
      </p:pic>
      <p:grpSp>
        <p:nvGrpSpPr>
          <p:cNvPr id="4" name="Group 3">
            <a:extLst>
              <a:ext uri="{FF2B5EF4-FFF2-40B4-BE49-F238E27FC236}">
                <a16:creationId xmlns:a16="http://schemas.microsoft.com/office/drawing/2014/main" id="{F2BAAB57-58C2-4599-86BD-F4C0CAD0F3D9}"/>
              </a:ext>
            </a:extLst>
          </p:cNvPr>
          <p:cNvGrpSpPr/>
          <p:nvPr/>
        </p:nvGrpSpPr>
        <p:grpSpPr>
          <a:xfrm>
            <a:off x="4106118" y="86369"/>
            <a:ext cx="5295822" cy="1863275"/>
            <a:chOff x="3570513" y="233326"/>
            <a:chExt cx="5295822" cy="1863275"/>
          </a:xfrm>
        </p:grpSpPr>
        <p:pic>
          <p:nvPicPr>
            <p:cNvPr id="19" name="Picture 5">
              <a:extLst>
                <a:ext uri="{FF2B5EF4-FFF2-40B4-BE49-F238E27FC236}">
                  <a16:creationId xmlns:a16="http://schemas.microsoft.com/office/drawing/2014/main" id="{DD71FF29-76B2-4174-A21C-DA589591D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570513" y="233326"/>
              <a:ext cx="5295822" cy="1863275"/>
            </a:xfrm>
            <a:prstGeom prst="rect">
              <a:avLst/>
            </a:prstGeom>
          </p:spPr>
        </p:pic>
        <p:sp>
          <p:nvSpPr>
            <p:cNvPr id="22" name="TextBox 21">
              <a:extLst>
                <a:ext uri="{FF2B5EF4-FFF2-40B4-BE49-F238E27FC236}">
                  <a16:creationId xmlns:a16="http://schemas.microsoft.com/office/drawing/2014/main" id="{C8231B6B-BD65-48BF-86A3-DB210CF98EFB}"/>
                </a:ext>
              </a:extLst>
            </p:cNvPr>
            <p:cNvSpPr txBox="1"/>
            <p:nvPr/>
          </p:nvSpPr>
          <p:spPr>
            <a:xfrm>
              <a:off x="3916229" y="435188"/>
              <a:ext cx="4048620" cy="1384995"/>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l"/>
              <a:r>
                <a:rPr lang="vi-VN" sz="2800">
                  <a:solidFill>
                    <a:schemeClr val="bg1">
                      <a:lumMod val="75000"/>
                    </a:schemeClr>
                  </a:solidFill>
                </a:rPr>
                <a:t>Vì sao hình ảnh con người chiếm vị trí nổi bật trên hoa văn trống đồng?</a:t>
              </a:r>
              <a:endParaRPr lang="en-US" sz="2800" dirty="0">
                <a:solidFill>
                  <a:schemeClr val="bg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11"/>
          <a:srcRect l="19728" t="27029" r="31382" b="58498"/>
          <a:stretch/>
        </p:blipFill>
        <p:spPr>
          <a:xfrm>
            <a:off x="753098" y="1263610"/>
            <a:ext cx="3707606" cy="686033"/>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DEEB954B-450F-4868-B5A6-9A6061FFC116}"/>
              </a:ext>
            </a:extLst>
          </p:cNvPr>
          <p:cNvGrpSpPr/>
          <p:nvPr/>
        </p:nvGrpSpPr>
        <p:grpSpPr>
          <a:xfrm>
            <a:off x="5660316" y="1844218"/>
            <a:ext cx="2567455" cy="3109017"/>
            <a:chOff x="1853428" y="2350731"/>
            <a:chExt cx="2567455" cy="3109017"/>
          </a:xfrm>
        </p:grpSpPr>
        <p:grpSp>
          <p:nvGrpSpPr>
            <p:cNvPr id="24" name="Group 23">
              <a:extLst>
                <a:ext uri="{FF2B5EF4-FFF2-40B4-BE49-F238E27FC236}">
                  <a16:creationId xmlns:a16="http://schemas.microsoft.com/office/drawing/2014/main" id="{6CA57CBC-0F34-4230-94C5-ED275FDF8218}"/>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26" name="Rectangle: Rounded Corners 25">
                <a:extLst>
                  <a:ext uri="{FF2B5EF4-FFF2-40B4-BE49-F238E27FC236}">
                    <a16:creationId xmlns:a16="http://schemas.microsoft.com/office/drawing/2014/main" id="{AF0A8641-D033-4933-AC70-53038BA61558}"/>
                  </a:ext>
                </a:extLst>
              </p:cNvPr>
              <p:cNvSpPr/>
              <p:nvPr/>
            </p:nvSpPr>
            <p:spPr>
              <a:xfrm>
                <a:off x="8474987" y="2220698"/>
                <a:ext cx="2806262" cy="3696355"/>
              </a:xfrm>
              <a:prstGeom prst="roundRect">
                <a:avLst>
                  <a:gd name="adj" fmla="val 486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A76A665-2580-4875-BA33-547547A7369F}"/>
                  </a:ext>
                </a:extLst>
              </p:cNvPr>
              <p:cNvSpPr/>
              <p:nvPr/>
            </p:nvSpPr>
            <p:spPr>
              <a:xfrm>
                <a:off x="8627387" y="2373099"/>
                <a:ext cx="2495185" cy="2905374"/>
              </a:xfrm>
              <a:prstGeom prst="roundRect">
                <a:avLst>
                  <a:gd name="adj" fmla="val 3465"/>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BF5B0DE-4889-4EA0-AEEA-2894CB162AC2}"/>
                </a:ext>
              </a:extLst>
            </p:cNvPr>
            <p:cNvPicPr>
              <a:picLocks noChangeAspect="1"/>
            </p:cNvPicPr>
            <p:nvPr/>
          </p:nvPicPr>
          <p:blipFill rotWithShape="1">
            <a:blip r:embed="rId13">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8257392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1000"/>
                            </p:stCondLst>
                            <p:childTnLst>
                              <p:par>
                                <p:cTn id="28" presetID="31"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2" presetClass="emph" presetSubtype="0" repeatCount="4000" fill="hold" nodeType="withEffect">
                                  <p:stCondLst>
                                    <p:cond delay="1000"/>
                                  </p:stCondLst>
                                  <p:childTnLst>
                                    <p:animRot by="120000">
                                      <p:cBhvr>
                                        <p:cTn id="35" dur="200" fill="hold">
                                          <p:stCondLst>
                                            <p:cond delay="0"/>
                                          </p:stCondLst>
                                        </p:cTn>
                                        <p:tgtEl>
                                          <p:spTgt spid="21"/>
                                        </p:tgtEl>
                                        <p:attrNameLst>
                                          <p:attrName>r</p:attrName>
                                        </p:attrNameLst>
                                      </p:cBhvr>
                                    </p:animRot>
                                    <p:animRot by="-240000">
                                      <p:cBhvr>
                                        <p:cTn id="36" dur="400" fill="hold">
                                          <p:stCondLst>
                                            <p:cond delay="400"/>
                                          </p:stCondLst>
                                        </p:cTn>
                                        <p:tgtEl>
                                          <p:spTgt spid="21"/>
                                        </p:tgtEl>
                                        <p:attrNameLst>
                                          <p:attrName>r</p:attrName>
                                        </p:attrNameLst>
                                      </p:cBhvr>
                                    </p:animRot>
                                    <p:animRot by="240000">
                                      <p:cBhvr>
                                        <p:cTn id="37" dur="400" fill="hold">
                                          <p:stCondLst>
                                            <p:cond delay="800"/>
                                          </p:stCondLst>
                                        </p:cTn>
                                        <p:tgtEl>
                                          <p:spTgt spid="21"/>
                                        </p:tgtEl>
                                        <p:attrNameLst>
                                          <p:attrName>r</p:attrName>
                                        </p:attrNameLst>
                                      </p:cBhvr>
                                    </p:animRot>
                                    <p:animRot by="-240000">
                                      <p:cBhvr>
                                        <p:cTn id="38" dur="400" fill="hold">
                                          <p:stCondLst>
                                            <p:cond delay="1200"/>
                                          </p:stCondLst>
                                        </p:cTn>
                                        <p:tgtEl>
                                          <p:spTgt spid="21"/>
                                        </p:tgtEl>
                                        <p:attrNameLst>
                                          <p:attrName>r</p:attrName>
                                        </p:attrNameLst>
                                      </p:cBhvr>
                                    </p:animRot>
                                    <p:animRot by="120000">
                                      <p:cBhvr>
                                        <p:cTn id="39" dur="400" fill="hold">
                                          <p:stCondLst>
                                            <p:cond delay="1600"/>
                                          </p:stCondLst>
                                        </p:cTn>
                                        <p:tgtEl>
                                          <p:spTgt spid="2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Scale>
                                      <p:cBhvr>
                                        <p:cTn id="44"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0"/>
                                        </p:tgtEl>
                                        <p:attrNameLst>
                                          <p:attrName>ppt_x</p:attrName>
                                          <p:attrName>ppt_y</p:attrName>
                                        </p:attrNameLst>
                                      </p:cBhvr>
                                    </p:animMotion>
                                    <p:animEffect transition="in" filter="fade">
                                      <p:cBhvr>
                                        <p:cTn id="46" dur="1000"/>
                                        <p:tgtEl>
                                          <p:spTgt spid="30"/>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1000"/>
                                        <p:tgtEl>
                                          <p:spTgt spid="29"/>
                                        </p:tgtEl>
                                      </p:cBhvr>
                                    </p:animEffect>
                                  </p:childTnLst>
                                </p:cTn>
                              </p:par>
                            </p:childTnLst>
                          </p:cTn>
                        </p:par>
                        <p:par>
                          <p:cTn id="51" fill="hold">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par>
                          <p:cTn id="55" fill="hold">
                            <p:stCondLst>
                              <p:cond delay="2500"/>
                            </p:stCondLst>
                            <p:childTnLst>
                              <p:par>
                                <p:cTn id="56" presetID="3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800" decel="100000"/>
                                        <p:tgtEl>
                                          <p:spTgt spid="36"/>
                                        </p:tgtEl>
                                      </p:cBhvr>
                                    </p:animEffect>
                                    <p:anim calcmode="lin" valueType="num">
                                      <p:cBhvr>
                                        <p:cTn id="59" dur="800" decel="100000" fill="hold"/>
                                        <p:tgtEl>
                                          <p:spTgt spid="36"/>
                                        </p:tgtEl>
                                        <p:attrNameLst>
                                          <p:attrName>style.rotation</p:attrName>
                                        </p:attrNameLst>
                                      </p:cBhvr>
                                      <p:tavLst>
                                        <p:tav tm="0">
                                          <p:val>
                                            <p:fltVal val="-90"/>
                                          </p:val>
                                        </p:tav>
                                        <p:tav tm="100000">
                                          <p:val>
                                            <p:fltVal val="0"/>
                                          </p:val>
                                        </p:tav>
                                      </p:tavLst>
                                    </p:anim>
                                    <p:anim calcmode="lin" valueType="num">
                                      <p:cBhvr>
                                        <p:cTn id="60" dur="800" decel="100000" fill="hold"/>
                                        <p:tgtEl>
                                          <p:spTgt spid="36"/>
                                        </p:tgtEl>
                                        <p:attrNameLst>
                                          <p:attrName>ppt_x</p:attrName>
                                        </p:attrNameLst>
                                      </p:cBhvr>
                                      <p:tavLst>
                                        <p:tav tm="0">
                                          <p:val>
                                            <p:strVal val="#ppt_x+0.4"/>
                                          </p:val>
                                        </p:tav>
                                        <p:tav tm="100000">
                                          <p:val>
                                            <p:strVal val="#ppt_x-0.05"/>
                                          </p:val>
                                        </p:tav>
                                      </p:tavLst>
                                    </p:anim>
                                    <p:anim calcmode="lin" valueType="num">
                                      <p:cBhvr>
                                        <p:cTn id="61" dur="800" decel="100000" fill="hold"/>
                                        <p:tgtEl>
                                          <p:spTgt spid="36"/>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64" presetID="3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800" decel="100000"/>
                                        <p:tgtEl>
                                          <p:spTgt spid="37"/>
                                        </p:tgtEl>
                                      </p:cBhvr>
                                    </p:animEffect>
                                    <p:anim calcmode="lin" valueType="num">
                                      <p:cBhvr>
                                        <p:cTn id="67" dur="800" decel="100000" fill="hold"/>
                                        <p:tgtEl>
                                          <p:spTgt spid="37"/>
                                        </p:tgtEl>
                                        <p:attrNameLst>
                                          <p:attrName>style.rotation</p:attrName>
                                        </p:attrNameLst>
                                      </p:cBhvr>
                                      <p:tavLst>
                                        <p:tav tm="0">
                                          <p:val>
                                            <p:fltVal val="-90"/>
                                          </p:val>
                                        </p:tav>
                                        <p:tav tm="100000">
                                          <p:val>
                                            <p:fltVal val="0"/>
                                          </p:val>
                                        </p:tav>
                                      </p:tavLst>
                                    </p:anim>
                                    <p:anim calcmode="lin" valueType="num">
                                      <p:cBhvr>
                                        <p:cTn id="68" dur="800" decel="100000" fill="hold"/>
                                        <p:tgtEl>
                                          <p:spTgt spid="37"/>
                                        </p:tgtEl>
                                        <p:attrNameLst>
                                          <p:attrName>ppt_x</p:attrName>
                                        </p:attrNameLst>
                                      </p:cBhvr>
                                      <p:tavLst>
                                        <p:tav tm="0">
                                          <p:val>
                                            <p:strVal val="#ppt_x+0.4"/>
                                          </p:val>
                                        </p:tav>
                                        <p:tav tm="100000">
                                          <p:val>
                                            <p:strVal val="#ppt_x-0.05"/>
                                          </p:val>
                                        </p:tav>
                                      </p:tavLst>
                                    </p:anim>
                                    <p:anim calcmode="lin" valueType="num">
                                      <p:cBhvr>
                                        <p:cTn id="69" dur="800" decel="100000" fill="hold"/>
                                        <p:tgtEl>
                                          <p:spTgt spid="37"/>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72" presetID="32" presetClass="emph" presetSubtype="0" fill="hold" nodeType="withEffect">
                                  <p:stCondLst>
                                    <p:cond delay="0"/>
                                  </p:stCondLst>
                                  <p:childTnLst>
                                    <p:animRot by="120000">
                                      <p:cBhvr>
                                        <p:cTn id="73" dur="100" fill="hold">
                                          <p:stCondLst>
                                            <p:cond delay="0"/>
                                          </p:stCondLst>
                                        </p:cTn>
                                        <p:tgtEl>
                                          <p:spTgt spid="36"/>
                                        </p:tgtEl>
                                        <p:attrNameLst>
                                          <p:attrName>r</p:attrName>
                                        </p:attrNameLst>
                                      </p:cBhvr>
                                    </p:animRot>
                                    <p:animRot by="-240000">
                                      <p:cBhvr>
                                        <p:cTn id="74" dur="200" fill="hold">
                                          <p:stCondLst>
                                            <p:cond delay="200"/>
                                          </p:stCondLst>
                                        </p:cTn>
                                        <p:tgtEl>
                                          <p:spTgt spid="36"/>
                                        </p:tgtEl>
                                        <p:attrNameLst>
                                          <p:attrName>r</p:attrName>
                                        </p:attrNameLst>
                                      </p:cBhvr>
                                    </p:animRot>
                                    <p:animRot by="240000">
                                      <p:cBhvr>
                                        <p:cTn id="75" dur="200" fill="hold">
                                          <p:stCondLst>
                                            <p:cond delay="400"/>
                                          </p:stCondLst>
                                        </p:cTn>
                                        <p:tgtEl>
                                          <p:spTgt spid="36"/>
                                        </p:tgtEl>
                                        <p:attrNameLst>
                                          <p:attrName>r</p:attrName>
                                        </p:attrNameLst>
                                      </p:cBhvr>
                                    </p:animRot>
                                    <p:animRot by="-240000">
                                      <p:cBhvr>
                                        <p:cTn id="76" dur="200" fill="hold">
                                          <p:stCondLst>
                                            <p:cond delay="600"/>
                                          </p:stCondLst>
                                        </p:cTn>
                                        <p:tgtEl>
                                          <p:spTgt spid="36"/>
                                        </p:tgtEl>
                                        <p:attrNameLst>
                                          <p:attrName>r</p:attrName>
                                        </p:attrNameLst>
                                      </p:cBhvr>
                                    </p:animRot>
                                    <p:animRot by="120000">
                                      <p:cBhvr>
                                        <p:cTn id="77" dur="200" fill="hold">
                                          <p:stCondLst>
                                            <p:cond delay="800"/>
                                          </p:stCondLst>
                                        </p:cTn>
                                        <p:tgtEl>
                                          <p:spTgt spid="3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37"/>
                                        </p:tgtEl>
                                        <p:attrNameLst>
                                          <p:attrName>r</p:attrName>
                                        </p:attrNameLst>
                                      </p:cBhvr>
                                    </p:animRot>
                                    <p:animRot by="-240000">
                                      <p:cBhvr>
                                        <p:cTn id="80" dur="200" fill="hold">
                                          <p:stCondLst>
                                            <p:cond delay="200"/>
                                          </p:stCondLst>
                                        </p:cTn>
                                        <p:tgtEl>
                                          <p:spTgt spid="37"/>
                                        </p:tgtEl>
                                        <p:attrNameLst>
                                          <p:attrName>r</p:attrName>
                                        </p:attrNameLst>
                                      </p:cBhvr>
                                    </p:animRot>
                                    <p:animRot by="240000">
                                      <p:cBhvr>
                                        <p:cTn id="81" dur="200" fill="hold">
                                          <p:stCondLst>
                                            <p:cond delay="400"/>
                                          </p:stCondLst>
                                        </p:cTn>
                                        <p:tgtEl>
                                          <p:spTgt spid="37"/>
                                        </p:tgtEl>
                                        <p:attrNameLst>
                                          <p:attrName>r</p:attrName>
                                        </p:attrNameLst>
                                      </p:cBhvr>
                                    </p:animRot>
                                    <p:animRot by="-240000">
                                      <p:cBhvr>
                                        <p:cTn id="82" dur="200" fill="hold">
                                          <p:stCondLst>
                                            <p:cond delay="600"/>
                                          </p:stCondLst>
                                        </p:cTn>
                                        <p:tgtEl>
                                          <p:spTgt spid="37"/>
                                        </p:tgtEl>
                                        <p:attrNameLst>
                                          <p:attrName>r</p:attrName>
                                        </p:attrNameLst>
                                      </p:cBhvr>
                                    </p:animRot>
                                    <p:animRot by="120000">
                                      <p:cBhvr>
                                        <p:cTn id="83"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a:extLst>
              <a:ext uri="{FF2B5EF4-FFF2-40B4-BE49-F238E27FC236}">
                <a16:creationId xmlns:a16="http://schemas.microsoft.com/office/drawing/2014/main" id="{6C737ED9-7FD5-4712-A0FC-9D5F4482DA52}"/>
              </a:ext>
            </a:extLst>
          </p:cNvPr>
          <p:cNvPicPr>
            <a:picLocks noChangeAspect="1" noChangeArrowheads="1"/>
          </p:cNvPicPr>
          <p:nvPr/>
        </p:nvPicPr>
        <p:blipFill>
          <a:blip r:embed="rId2">
            <a:alphaModFix amt="50000"/>
          </a:blip>
          <a:srcRect/>
          <a:stretch/>
        </p:blipFill>
        <p:spPr bwMode="auto">
          <a:xfrm>
            <a:off x="4392648" y="-2521760"/>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bell, black, old, silver&#10;&#10;Description automatically generated">
            <a:extLst>
              <a:ext uri="{FF2B5EF4-FFF2-40B4-BE49-F238E27FC236}">
                <a16:creationId xmlns:a16="http://schemas.microsoft.com/office/drawing/2014/main" id="{E47F2D0D-49FA-4362-A71E-12E20CDACF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04543" y="2833015"/>
            <a:ext cx="2456857" cy="2352213"/>
          </a:xfrm>
          <a:prstGeom prst="rect">
            <a:avLst/>
          </a:prstGeom>
        </p:spPr>
      </p:pic>
      <p:grpSp>
        <p:nvGrpSpPr>
          <p:cNvPr id="3" name="Group 2">
            <a:extLst>
              <a:ext uri="{FF2B5EF4-FFF2-40B4-BE49-F238E27FC236}">
                <a16:creationId xmlns:a16="http://schemas.microsoft.com/office/drawing/2014/main" id="{40A0B151-A4CF-44D5-AB1F-F94CB995B026}"/>
              </a:ext>
            </a:extLst>
          </p:cNvPr>
          <p:cNvGrpSpPr/>
          <p:nvPr/>
        </p:nvGrpSpPr>
        <p:grpSpPr>
          <a:xfrm>
            <a:off x="304542" y="154273"/>
            <a:ext cx="4267457" cy="2678742"/>
            <a:chOff x="304542" y="154273"/>
            <a:chExt cx="4267457" cy="2678742"/>
          </a:xfrm>
        </p:grpSpPr>
        <p:pic>
          <p:nvPicPr>
            <p:cNvPr id="22" name="Picture 2">
              <a:extLst>
                <a:ext uri="{FF2B5EF4-FFF2-40B4-BE49-F238E27FC236}">
                  <a16:creationId xmlns:a16="http://schemas.microsoft.com/office/drawing/2014/main" id="{77715C92-655A-4B62-9D87-080798FFF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542" y="154273"/>
              <a:ext cx="4267457" cy="2678742"/>
            </a:xfrm>
            <a:prstGeom prst="rect">
              <a:avLst/>
            </a:prstGeom>
          </p:spPr>
        </p:pic>
        <p:sp>
          <p:nvSpPr>
            <p:cNvPr id="30" name="TextBox 29">
              <a:extLst>
                <a:ext uri="{FF2B5EF4-FFF2-40B4-BE49-F238E27FC236}">
                  <a16:creationId xmlns:a16="http://schemas.microsoft.com/office/drawing/2014/main" id="{C044597D-F385-40D8-96AD-7637D50BB1C4}"/>
                </a:ext>
              </a:extLst>
            </p:cNvPr>
            <p:cNvSpPr txBox="1"/>
            <p:nvPr/>
          </p:nvSpPr>
          <p:spPr>
            <a:xfrm>
              <a:off x="729343" y="364621"/>
              <a:ext cx="3712029" cy="2062103"/>
            </a:xfrm>
            <a:prstGeom prst="rect">
              <a:avLst/>
            </a:prstGeom>
          </p:spPr>
          <p:txBody>
            <a:bodyPr wrap="square">
              <a:spAutoFit/>
            </a:bodyPr>
            <a:lstStyle>
              <a:defPPr marR="0" lvl="0" algn="l" rtl="0">
                <a:lnSpc>
                  <a:spcPct val="100000"/>
                </a:lnSpc>
                <a:spcBef>
                  <a:spcPts val="0"/>
                </a:spcBef>
                <a:spcAft>
                  <a:spcPts val="0"/>
                </a:spcAft>
                <a:defRPr/>
              </a:defPPr>
              <a:lvl1pPr>
                <a:defRPr sz="2800" b="1">
                  <a:solidFill>
                    <a:schemeClr val="bg1">
                      <a:lumMod val="75000"/>
                    </a:schemeClr>
                  </a:solidFill>
                  <a:latin typeface="+mj-lt"/>
                </a:defRPr>
              </a:lvl1pPr>
            </a:lstStyle>
            <a:p>
              <a:pPr algn="just"/>
              <a:r>
                <a:rPr lang="vi-VN" sz="3200">
                  <a:solidFill>
                    <a:schemeClr val="accent2">
                      <a:lumMod val="60000"/>
                      <a:lumOff val="40000"/>
                    </a:schemeClr>
                  </a:solidFill>
                </a:rPr>
                <a:t>Vì sao trống đồng là niềm tự hào chính đáng của người Việt Nam ta?</a:t>
              </a:r>
              <a:endParaRPr lang="en-US" sz="3200" dirty="0">
                <a:solidFill>
                  <a:schemeClr val="accent2">
                    <a:lumMod val="60000"/>
                    <a:lumOff val="40000"/>
                  </a:schemeClr>
                </a:solidFill>
              </a:endParaRPr>
            </a:p>
          </p:txBody>
        </p:sp>
      </p:grpSp>
      <p:grpSp>
        <p:nvGrpSpPr>
          <p:cNvPr id="31" name="Group 30">
            <a:extLst>
              <a:ext uri="{FF2B5EF4-FFF2-40B4-BE49-F238E27FC236}">
                <a16:creationId xmlns:a16="http://schemas.microsoft.com/office/drawing/2014/main" id="{9582CB1D-0526-4069-8758-AD800A9802DE}"/>
              </a:ext>
            </a:extLst>
          </p:cNvPr>
          <p:cNvGrpSpPr/>
          <p:nvPr/>
        </p:nvGrpSpPr>
        <p:grpSpPr>
          <a:xfrm>
            <a:off x="3443770" y="2264228"/>
            <a:ext cx="5570371" cy="3353190"/>
            <a:chOff x="-43423" y="1419974"/>
            <a:chExt cx="6486999" cy="3883210"/>
          </a:xfrm>
        </p:grpSpPr>
        <p:pic>
          <p:nvPicPr>
            <p:cNvPr id="32" name="Picture 3">
              <a:extLst>
                <a:ext uri="{FF2B5EF4-FFF2-40B4-BE49-F238E27FC236}">
                  <a16:creationId xmlns:a16="http://schemas.microsoft.com/office/drawing/2014/main" id="{6E9645F5-C530-4BA9-A88B-49A6DC7B3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a:extLst>
                <a:ext uri="{FF2B5EF4-FFF2-40B4-BE49-F238E27FC236}">
                  <a16:creationId xmlns:a16="http://schemas.microsoft.com/office/drawing/2014/main" id="{952E96AE-9BC4-48EC-8926-15F26969BC20}"/>
                </a:ext>
              </a:extLst>
            </p:cNvPr>
            <p:cNvGrpSpPr/>
            <p:nvPr/>
          </p:nvGrpSpPr>
          <p:grpSpPr>
            <a:xfrm>
              <a:off x="703572" y="1419974"/>
              <a:ext cx="5740004" cy="3240008"/>
              <a:chOff x="2647788" y="838524"/>
              <a:chExt cx="5740004" cy="3240008"/>
            </a:xfrm>
          </p:grpSpPr>
          <p:grpSp>
            <p:nvGrpSpPr>
              <p:cNvPr id="34" name="Group 33">
                <a:extLst>
                  <a:ext uri="{FF2B5EF4-FFF2-40B4-BE49-F238E27FC236}">
                    <a16:creationId xmlns:a16="http://schemas.microsoft.com/office/drawing/2014/main" id="{6A024BE8-971B-4342-8123-E7C799991E3D}"/>
                  </a:ext>
                </a:extLst>
              </p:cNvPr>
              <p:cNvGrpSpPr/>
              <p:nvPr/>
            </p:nvGrpSpPr>
            <p:grpSpPr>
              <a:xfrm>
                <a:off x="2647788" y="910532"/>
                <a:ext cx="5688000" cy="3168000"/>
                <a:chOff x="2575780" y="838524"/>
                <a:chExt cx="5688000" cy="3168000"/>
              </a:xfrm>
              <a:solidFill>
                <a:srgbClr val="996633">
                  <a:alpha val="30196"/>
                </a:srgbClr>
              </a:solidFill>
            </p:grpSpPr>
            <p:sp>
              <p:nvSpPr>
                <p:cNvPr id="53" name="Rounded Rectangle 61">
                  <a:extLst>
                    <a:ext uri="{FF2B5EF4-FFF2-40B4-BE49-F238E27FC236}">
                      <a16:creationId xmlns:a16="http://schemas.microsoft.com/office/drawing/2014/main" id="{B22E9C7A-B354-487E-B020-46606CC392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id="{A68EAF47-F993-4B3D-A3EA-E0FF71C37845}"/>
                    </a:ext>
                  </a:extLst>
                </p:cNvPr>
                <p:cNvGrpSpPr/>
                <p:nvPr/>
              </p:nvGrpSpPr>
              <p:grpSpPr>
                <a:xfrm>
                  <a:off x="2879812" y="915566"/>
                  <a:ext cx="5328592" cy="252000"/>
                  <a:chOff x="2879812" y="915566"/>
                  <a:chExt cx="5328592" cy="252000"/>
                </a:xfrm>
                <a:grpFill/>
              </p:grpSpPr>
              <p:sp>
                <p:nvSpPr>
                  <p:cNvPr id="55" name="Oval 54">
                    <a:extLst>
                      <a:ext uri="{FF2B5EF4-FFF2-40B4-BE49-F238E27FC236}">
                        <a16:creationId xmlns:a16="http://schemas.microsoft.com/office/drawing/2014/main" id="{4F9492A5-C84F-42F7-B593-A79025F5C7A6}"/>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A97D9AD8-889D-446B-A1DE-C49D99E76FCE}"/>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BF956422-6B61-47DA-BF3A-B7453E4E5D4D}"/>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74093A00-B66F-4C43-A505-3D0FA70C4CEC}"/>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08A6C55-9C0C-4C34-9153-4B0BC01DC19C}"/>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EF997C56-3C43-45E2-9CD1-3F5D9433B18A}"/>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F19DC0A6-D14B-46EE-8AD2-DBA52850481E}"/>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C885CDF8-311B-4605-BD6D-FFD07F4EAE0F}"/>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775ABD05-08FA-4E97-81A8-B3172D220DE7}"/>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ADF9A28D-4E02-47FF-ADB8-18180CC8676E}"/>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3EA01D5E-1D4F-4183-B2D3-6E04D46D00B8}"/>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0EBDD279-E81A-4D14-AC53-55AFF2CE1A7E}"/>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a:extLst>
                      <a:ext uri="{FF2B5EF4-FFF2-40B4-BE49-F238E27FC236}">
                        <a16:creationId xmlns:a16="http://schemas.microsoft.com/office/drawing/2014/main" id="{6B4A169E-A7B1-490D-940E-0D7D5B8EB48C}"/>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a:extLst>
                      <a:ext uri="{FF2B5EF4-FFF2-40B4-BE49-F238E27FC236}">
                        <a16:creationId xmlns:a16="http://schemas.microsoft.com/office/drawing/2014/main" id="{DEB070AA-4056-46B5-8E6A-D75617006A57}"/>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D35E3140-D928-4B4F-8A16-736EFBDC1C14}"/>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5" name="Group 34">
                <a:extLst>
                  <a:ext uri="{FF2B5EF4-FFF2-40B4-BE49-F238E27FC236}">
                    <a16:creationId xmlns:a16="http://schemas.microsoft.com/office/drawing/2014/main" id="{EA751BE1-0CAD-4756-AD34-D3B60AF0EC07}"/>
                  </a:ext>
                </a:extLst>
              </p:cNvPr>
              <p:cNvGrpSpPr/>
              <p:nvPr/>
            </p:nvGrpSpPr>
            <p:grpSpPr>
              <a:xfrm>
                <a:off x="2699792" y="838524"/>
                <a:ext cx="5688000" cy="3168000"/>
                <a:chOff x="2699792" y="838524"/>
                <a:chExt cx="5688000" cy="3168000"/>
              </a:xfrm>
            </p:grpSpPr>
            <p:sp>
              <p:nvSpPr>
                <p:cNvPr id="36" name="Rounded Rectangle 2">
                  <a:extLst>
                    <a:ext uri="{FF2B5EF4-FFF2-40B4-BE49-F238E27FC236}">
                      <a16:creationId xmlns:a16="http://schemas.microsoft.com/office/drawing/2014/main" id="{8F8EFAD2-B74B-423C-9D72-B0BDFECA20E8}"/>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a:extLst>
                    <a:ext uri="{FF2B5EF4-FFF2-40B4-BE49-F238E27FC236}">
                      <a16:creationId xmlns:a16="http://schemas.microsoft.com/office/drawing/2014/main" id="{15DA4072-FA92-4EB1-9214-7222369EA534}"/>
                    </a:ext>
                  </a:extLst>
                </p:cNvPr>
                <p:cNvGrpSpPr/>
                <p:nvPr/>
              </p:nvGrpSpPr>
              <p:grpSpPr>
                <a:xfrm>
                  <a:off x="2879812" y="915566"/>
                  <a:ext cx="5328592" cy="252000"/>
                  <a:chOff x="2879812" y="915566"/>
                  <a:chExt cx="5328592" cy="252000"/>
                </a:xfrm>
              </p:grpSpPr>
              <p:sp>
                <p:nvSpPr>
                  <p:cNvPr id="38" name="Oval 37">
                    <a:extLst>
                      <a:ext uri="{FF2B5EF4-FFF2-40B4-BE49-F238E27FC236}">
                        <a16:creationId xmlns:a16="http://schemas.microsoft.com/office/drawing/2014/main" id="{E0252647-ECEF-4278-9C18-43623976990A}"/>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C28247A2-29AA-4278-9C5E-FF37734B1D30}"/>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FDA83A08-7B2A-4301-BA68-4B8B20BBBF82}"/>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8AC42019-C3ED-4D90-A423-66A4A040888A}"/>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D5FC3263-26B0-41AD-A1DA-B91E357314C2}"/>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3804BE74-26E1-4106-A5E2-C8EC3DF88011}"/>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83421CC1-54B2-4515-BAC3-44049C5B0CF6}"/>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D2B133AA-E9D8-4962-8511-7B68CB661127}"/>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DC5F22D6-05AE-45B4-886E-B8B0014D893D}"/>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FB2E9228-CE9E-456A-A669-A643DFAF036E}"/>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8C3FAB-0D97-459E-A429-D4E1AF36CF31}"/>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id="{0E990040-1536-464C-885C-BEB67EABA956}"/>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AAB15542-8A00-4E53-98B2-56AF795C7C64}"/>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a:extLst>
                      <a:ext uri="{FF2B5EF4-FFF2-40B4-BE49-F238E27FC236}">
                        <a16:creationId xmlns:a16="http://schemas.microsoft.com/office/drawing/2014/main" id="{A7AE97BF-B048-4C37-AEF8-BFC153ABDB84}"/>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id="{C8715ACC-D6BC-4A9C-9ECD-0A9724819ABB}"/>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70" name="Group 69">
            <a:extLst>
              <a:ext uri="{FF2B5EF4-FFF2-40B4-BE49-F238E27FC236}">
                <a16:creationId xmlns:a16="http://schemas.microsoft.com/office/drawing/2014/main" id="{FFBF631D-8233-4D29-A7C6-32D2731B404A}"/>
              </a:ext>
            </a:extLst>
          </p:cNvPr>
          <p:cNvGrpSpPr/>
          <p:nvPr/>
        </p:nvGrpSpPr>
        <p:grpSpPr>
          <a:xfrm>
            <a:off x="4013969" y="4708180"/>
            <a:ext cx="448256" cy="425692"/>
            <a:chOff x="1351392" y="4270250"/>
            <a:chExt cx="448256" cy="425692"/>
          </a:xfrm>
        </p:grpSpPr>
        <p:sp>
          <p:nvSpPr>
            <p:cNvPr id="71" name="Oval 70">
              <a:extLst>
                <a:ext uri="{FF2B5EF4-FFF2-40B4-BE49-F238E27FC236}">
                  <a16:creationId xmlns:a16="http://schemas.microsoft.com/office/drawing/2014/main" id="{BA146216-9CCA-4699-B629-499A41D8A0AE}"/>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16363FE-46E5-4B47-B36E-BEA376B6E182}"/>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9CAA9E5-FDD6-4D39-8A82-FFE56FB04C43}"/>
              </a:ext>
            </a:extLst>
          </p:cNvPr>
          <p:cNvGrpSpPr/>
          <p:nvPr/>
        </p:nvGrpSpPr>
        <p:grpSpPr>
          <a:xfrm>
            <a:off x="4525937" y="4708180"/>
            <a:ext cx="448256" cy="425692"/>
            <a:chOff x="1863360" y="4270250"/>
            <a:chExt cx="448256" cy="425692"/>
          </a:xfrm>
        </p:grpSpPr>
        <p:sp>
          <p:nvSpPr>
            <p:cNvPr id="74" name="Oval 73">
              <a:extLst>
                <a:ext uri="{FF2B5EF4-FFF2-40B4-BE49-F238E27FC236}">
                  <a16:creationId xmlns:a16="http://schemas.microsoft.com/office/drawing/2014/main" id="{6C02862A-6D51-4C64-A956-CB7D0DF12FD5}"/>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7A93D5CE-71D3-4936-A1F2-FEDA3A044362}"/>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75">
            <a:extLst>
              <a:ext uri="{FF2B5EF4-FFF2-40B4-BE49-F238E27FC236}">
                <a16:creationId xmlns:a16="http://schemas.microsoft.com/office/drawing/2014/main" id="{3FE9D1C8-34AF-4BAC-8071-EA30974C4375}"/>
              </a:ext>
            </a:extLst>
          </p:cNvPr>
          <p:cNvGrpSpPr/>
          <p:nvPr/>
        </p:nvGrpSpPr>
        <p:grpSpPr>
          <a:xfrm>
            <a:off x="5002329" y="4708180"/>
            <a:ext cx="448256" cy="425692"/>
            <a:chOff x="2339752" y="4270250"/>
            <a:chExt cx="448256" cy="425692"/>
          </a:xfrm>
        </p:grpSpPr>
        <p:sp>
          <p:nvSpPr>
            <p:cNvPr id="77" name="Oval 76">
              <a:extLst>
                <a:ext uri="{FF2B5EF4-FFF2-40B4-BE49-F238E27FC236}">
                  <a16:creationId xmlns:a16="http://schemas.microsoft.com/office/drawing/2014/main" id="{2B1E4529-6715-4702-8E9D-8FE8283BDE7F}"/>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a:extLst>
                <a:ext uri="{FF2B5EF4-FFF2-40B4-BE49-F238E27FC236}">
                  <a16:creationId xmlns:a16="http://schemas.microsoft.com/office/drawing/2014/main" id="{E0A50532-7112-4174-9296-67AFF63146EE}"/>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9" name="TextBox 78">
            <a:extLst>
              <a:ext uri="{FF2B5EF4-FFF2-40B4-BE49-F238E27FC236}">
                <a16:creationId xmlns:a16="http://schemas.microsoft.com/office/drawing/2014/main" id="{C6FD37D5-9394-4138-965E-52F862E445DD}"/>
              </a:ext>
            </a:extLst>
          </p:cNvPr>
          <p:cNvSpPr txBox="1"/>
          <p:nvPr/>
        </p:nvSpPr>
        <p:spPr>
          <a:xfrm>
            <a:off x="4115802" y="2591595"/>
            <a:ext cx="4823093" cy="2246769"/>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a:solidFill>
                  <a:srgbClr val="5A3015"/>
                </a:solidFill>
              </a:rPr>
              <a:t>Trống đồng là niềm tự hào chính đáng của người Việt Nam ta vì đó là dấu tích ghi lại nền văn hóa lâu đời của dân tộc ta. </a:t>
            </a:r>
            <a:endParaRPr lang="en-US">
              <a:solidFill>
                <a:srgbClr val="5A3015"/>
              </a:solidFill>
            </a:endParaRPr>
          </a:p>
        </p:txBody>
      </p:sp>
    </p:spTree>
    <p:extLst>
      <p:ext uri="{BB962C8B-B14F-4D97-AF65-F5344CB8AC3E}">
        <p14:creationId xmlns:p14="http://schemas.microsoft.com/office/powerpoint/2010/main" val="1584253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randombar(horizontal)">
                                      <p:cBhvr>
                                        <p:cTn id="31" dur="750"/>
                                        <p:tgtEl>
                                          <p:spTgt spid="79"/>
                                        </p:tgtEl>
                                      </p:cBhvr>
                                    </p:animEffect>
                                  </p:childTnLst>
                                </p:cTn>
                              </p:par>
                              <p:par>
                                <p:cTn id="32" presetID="53" presetClass="entr" presetSubtype="16" repeatCount="indefinite"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p:cTn id="34" dur="750" fill="hold"/>
                                        <p:tgtEl>
                                          <p:spTgt spid="70"/>
                                        </p:tgtEl>
                                        <p:attrNameLst>
                                          <p:attrName>ppt_w</p:attrName>
                                        </p:attrNameLst>
                                      </p:cBhvr>
                                      <p:tavLst>
                                        <p:tav tm="0">
                                          <p:val>
                                            <p:fltVal val="0"/>
                                          </p:val>
                                        </p:tav>
                                        <p:tav tm="100000">
                                          <p:val>
                                            <p:strVal val="#ppt_w"/>
                                          </p:val>
                                        </p:tav>
                                      </p:tavLst>
                                    </p:anim>
                                    <p:anim calcmode="lin" valueType="num">
                                      <p:cBhvr>
                                        <p:cTn id="35" dur="750" fill="hold"/>
                                        <p:tgtEl>
                                          <p:spTgt spid="70"/>
                                        </p:tgtEl>
                                        <p:attrNameLst>
                                          <p:attrName>ppt_h</p:attrName>
                                        </p:attrNameLst>
                                      </p:cBhvr>
                                      <p:tavLst>
                                        <p:tav tm="0">
                                          <p:val>
                                            <p:fltVal val="0"/>
                                          </p:val>
                                        </p:tav>
                                        <p:tav tm="100000">
                                          <p:val>
                                            <p:strVal val="#ppt_h"/>
                                          </p:val>
                                        </p:tav>
                                      </p:tavLst>
                                    </p:anim>
                                    <p:animEffect transition="in" filter="fade">
                                      <p:cBhvr>
                                        <p:cTn id="36" dur="750"/>
                                        <p:tgtEl>
                                          <p:spTgt spid="70"/>
                                        </p:tgtEl>
                                      </p:cBhvr>
                                    </p:animEffect>
                                  </p:childTnLst>
                                </p:cTn>
                              </p:par>
                              <p:par>
                                <p:cTn id="37" presetID="53" presetClass="entr" presetSubtype="16" repeatCount="indefinite" fill="hold" nodeType="withEffect">
                                  <p:stCondLst>
                                    <p:cond delay="500"/>
                                  </p:stCondLst>
                                  <p:childTnLst>
                                    <p:set>
                                      <p:cBhvr>
                                        <p:cTn id="38" dur="1" fill="hold">
                                          <p:stCondLst>
                                            <p:cond delay="0"/>
                                          </p:stCondLst>
                                        </p:cTn>
                                        <p:tgtEl>
                                          <p:spTgt spid="73"/>
                                        </p:tgtEl>
                                        <p:attrNameLst>
                                          <p:attrName>style.visibility</p:attrName>
                                        </p:attrNameLst>
                                      </p:cBhvr>
                                      <p:to>
                                        <p:strVal val="visible"/>
                                      </p:to>
                                    </p:set>
                                    <p:anim calcmode="lin" valueType="num">
                                      <p:cBhvr>
                                        <p:cTn id="39" dur="750" fill="hold"/>
                                        <p:tgtEl>
                                          <p:spTgt spid="73"/>
                                        </p:tgtEl>
                                        <p:attrNameLst>
                                          <p:attrName>ppt_w</p:attrName>
                                        </p:attrNameLst>
                                      </p:cBhvr>
                                      <p:tavLst>
                                        <p:tav tm="0">
                                          <p:val>
                                            <p:fltVal val="0"/>
                                          </p:val>
                                        </p:tav>
                                        <p:tav tm="100000">
                                          <p:val>
                                            <p:strVal val="#ppt_w"/>
                                          </p:val>
                                        </p:tav>
                                      </p:tavLst>
                                    </p:anim>
                                    <p:anim calcmode="lin" valueType="num">
                                      <p:cBhvr>
                                        <p:cTn id="40" dur="750" fill="hold"/>
                                        <p:tgtEl>
                                          <p:spTgt spid="73"/>
                                        </p:tgtEl>
                                        <p:attrNameLst>
                                          <p:attrName>ppt_h</p:attrName>
                                        </p:attrNameLst>
                                      </p:cBhvr>
                                      <p:tavLst>
                                        <p:tav tm="0">
                                          <p:val>
                                            <p:fltVal val="0"/>
                                          </p:val>
                                        </p:tav>
                                        <p:tav tm="100000">
                                          <p:val>
                                            <p:strVal val="#ppt_h"/>
                                          </p:val>
                                        </p:tav>
                                      </p:tavLst>
                                    </p:anim>
                                    <p:animEffect transition="in" filter="fade">
                                      <p:cBhvr>
                                        <p:cTn id="41" dur="750"/>
                                        <p:tgtEl>
                                          <p:spTgt spid="73"/>
                                        </p:tgtEl>
                                      </p:cBhvr>
                                    </p:animEffect>
                                  </p:childTnLst>
                                </p:cTn>
                              </p:par>
                              <p:par>
                                <p:cTn id="42" presetID="53" presetClass="entr" presetSubtype="16" repeatCount="indefinite" fill="hold" nodeType="withEffect">
                                  <p:stCondLst>
                                    <p:cond delay="250"/>
                                  </p:stCondLst>
                                  <p:childTnLst>
                                    <p:set>
                                      <p:cBhvr>
                                        <p:cTn id="43" dur="1" fill="hold">
                                          <p:stCondLst>
                                            <p:cond delay="0"/>
                                          </p:stCondLst>
                                        </p:cTn>
                                        <p:tgtEl>
                                          <p:spTgt spid="76"/>
                                        </p:tgtEl>
                                        <p:attrNameLst>
                                          <p:attrName>style.visibility</p:attrName>
                                        </p:attrNameLst>
                                      </p:cBhvr>
                                      <p:to>
                                        <p:strVal val="visible"/>
                                      </p:to>
                                    </p:set>
                                    <p:anim calcmode="lin" valueType="num">
                                      <p:cBhvr>
                                        <p:cTn id="44" dur="750" fill="hold"/>
                                        <p:tgtEl>
                                          <p:spTgt spid="76"/>
                                        </p:tgtEl>
                                        <p:attrNameLst>
                                          <p:attrName>ppt_w</p:attrName>
                                        </p:attrNameLst>
                                      </p:cBhvr>
                                      <p:tavLst>
                                        <p:tav tm="0">
                                          <p:val>
                                            <p:fltVal val="0"/>
                                          </p:val>
                                        </p:tav>
                                        <p:tav tm="100000">
                                          <p:val>
                                            <p:strVal val="#ppt_w"/>
                                          </p:val>
                                        </p:tav>
                                      </p:tavLst>
                                    </p:anim>
                                    <p:anim calcmode="lin" valueType="num">
                                      <p:cBhvr>
                                        <p:cTn id="45" dur="750" fill="hold"/>
                                        <p:tgtEl>
                                          <p:spTgt spid="76"/>
                                        </p:tgtEl>
                                        <p:attrNameLst>
                                          <p:attrName>ppt_h</p:attrName>
                                        </p:attrNameLst>
                                      </p:cBhvr>
                                      <p:tavLst>
                                        <p:tav tm="0">
                                          <p:val>
                                            <p:fltVal val="0"/>
                                          </p:val>
                                        </p:tav>
                                        <p:tav tm="100000">
                                          <p:val>
                                            <p:strVal val="#ppt_h"/>
                                          </p:val>
                                        </p:tav>
                                      </p:tavLst>
                                    </p:anim>
                                    <p:animEffect transition="in" filter="fade">
                                      <p:cBhvr>
                                        <p:cTn id="46"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grpSp>
        <p:nvGrpSpPr>
          <p:cNvPr id="16" name="Group 15">
            <a:extLst>
              <a:ext uri="{FF2B5EF4-FFF2-40B4-BE49-F238E27FC236}">
                <a16:creationId xmlns:a16="http://schemas.microsoft.com/office/drawing/2014/main" id="{ED221C1B-F9A5-47E1-B9AA-4326FB4CA7E7}"/>
              </a:ext>
            </a:extLst>
          </p:cNvPr>
          <p:cNvGrpSpPr/>
          <p:nvPr/>
        </p:nvGrpSpPr>
        <p:grpSpPr>
          <a:xfrm>
            <a:off x="1167752" y="1254547"/>
            <a:ext cx="6375730" cy="3857445"/>
            <a:chOff x="-43423" y="1419974"/>
            <a:chExt cx="6486999" cy="3883210"/>
          </a:xfrm>
        </p:grpSpPr>
        <p:pic>
          <p:nvPicPr>
            <p:cNvPr id="17" name="Picture 3">
              <a:extLst>
                <a:ext uri="{FF2B5EF4-FFF2-40B4-BE49-F238E27FC236}">
                  <a16:creationId xmlns:a16="http://schemas.microsoft.com/office/drawing/2014/main" id="{9E7840CA-35B0-4AD9-8062-20CD643CA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7237E2D0-7697-475D-8BB5-A702066B92C6}"/>
                </a:ext>
              </a:extLst>
            </p:cNvPr>
            <p:cNvGrpSpPr/>
            <p:nvPr/>
          </p:nvGrpSpPr>
          <p:grpSpPr>
            <a:xfrm>
              <a:off x="703572" y="1419974"/>
              <a:ext cx="5740004" cy="3240008"/>
              <a:chOff x="2647788" y="838524"/>
              <a:chExt cx="5740004" cy="3240008"/>
            </a:xfrm>
          </p:grpSpPr>
          <p:grpSp>
            <p:nvGrpSpPr>
              <p:cNvPr id="21" name="Group 20">
                <a:extLst>
                  <a:ext uri="{FF2B5EF4-FFF2-40B4-BE49-F238E27FC236}">
                    <a16:creationId xmlns:a16="http://schemas.microsoft.com/office/drawing/2014/main" id="{86EEA82F-B651-4B48-BAB8-9AC06BE4C046}"/>
                  </a:ext>
                </a:extLst>
              </p:cNvPr>
              <p:cNvGrpSpPr/>
              <p:nvPr/>
            </p:nvGrpSpPr>
            <p:grpSpPr>
              <a:xfrm>
                <a:off x="2647788" y="910532"/>
                <a:ext cx="5688000" cy="3168000"/>
                <a:chOff x="2575780" y="838524"/>
                <a:chExt cx="5688000" cy="3168000"/>
              </a:xfrm>
              <a:solidFill>
                <a:srgbClr val="996633">
                  <a:alpha val="30196"/>
                </a:srgbClr>
              </a:solidFill>
            </p:grpSpPr>
            <p:sp>
              <p:nvSpPr>
                <p:cNvPr id="43" name="Rounded Rectangle 61">
                  <a:extLst>
                    <a:ext uri="{FF2B5EF4-FFF2-40B4-BE49-F238E27FC236}">
                      <a16:creationId xmlns:a16="http://schemas.microsoft.com/office/drawing/2014/main" id="{904E33F7-F83F-4259-87D6-247E25D1D9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a:extLst>
                    <a:ext uri="{FF2B5EF4-FFF2-40B4-BE49-F238E27FC236}">
                      <a16:creationId xmlns:a16="http://schemas.microsoft.com/office/drawing/2014/main" id="{97C86EDA-D4C2-479F-AAF2-7323AB19A2E2}"/>
                    </a:ext>
                  </a:extLst>
                </p:cNvPr>
                <p:cNvGrpSpPr/>
                <p:nvPr/>
              </p:nvGrpSpPr>
              <p:grpSpPr>
                <a:xfrm>
                  <a:off x="2879812" y="915566"/>
                  <a:ext cx="5328592" cy="252000"/>
                  <a:chOff x="2879812" y="915566"/>
                  <a:chExt cx="5328592" cy="252000"/>
                </a:xfrm>
                <a:grpFill/>
              </p:grpSpPr>
              <p:sp>
                <p:nvSpPr>
                  <p:cNvPr id="47" name="Oval 46">
                    <a:extLst>
                      <a:ext uri="{FF2B5EF4-FFF2-40B4-BE49-F238E27FC236}">
                        <a16:creationId xmlns:a16="http://schemas.microsoft.com/office/drawing/2014/main" id="{1CF5CBD8-FD2C-4AC9-9E44-E092E6358183}"/>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C3BD02BE-CD6C-4BD3-A019-3F88CF55928D}"/>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id="{D27A7BF9-1FE0-46EB-8BB9-C23EE2A9E0E3}"/>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a:extLst>
                      <a:ext uri="{FF2B5EF4-FFF2-40B4-BE49-F238E27FC236}">
                        <a16:creationId xmlns:a16="http://schemas.microsoft.com/office/drawing/2014/main" id="{A1327809-512B-4D51-B000-567DDDC06CCB}"/>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id="{9DFD42CC-6CDB-49F1-8052-34706B8FC92A}"/>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id="{2A19CF15-387A-4144-9C76-9C4E41E31096}"/>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id="{158D7C04-867F-4141-B893-1F9CD8071E2D}"/>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id="{9AD43840-B899-41F7-B3D4-BC93E8940807}"/>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id="{32E8BC28-5B79-4150-AFD0-2590DEDA68D8}"/>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id="{908D199B-06E6-4F67-8399-C4A4CA91CC9F}"/>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id="{EAD5F3CD-67F2-4676-A5DD-6959BC40F363}"/>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id="{B22BFC69-E130-405F-BD09-F1DAB7AFA294}"/>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id="{1B9B1BB3-D3F2-4478-896D-72080381F004}"/>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id="{23950096-C003-4B63-BC7A-C14C3C168490}"/>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id="{2AF96D68-5A96-4064-8BE7-27683A183A4A}"/>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2" name="Group 21">
                <a:extLst>
                  <a:ext uri="{FF2B5EF4-FFF2-40B4-BE49-F238E27FC236}">
                    <a16:creationId xmlns:a16="http://schemas.microsoft.com/office/drawing/2014/main" id="{2CD6E3C4-94F5-41BE-A531-EE796DAE3E5E}"/>
                  </a:ext>
                </a:extLst>
              </p:cNvPr>
              <p:cNvGrpSpPr/>
              <p:nvPr/>
            </p:nvGrpSpPr>
            <p:grpSpPr>
              <a:xfrm>
                <a:off x="2699792" y="838524"/>
                <a:ext cx="5688000" cy="3168000"/>
                <a:chOff x="2699792" y="838524"/>
                <a:chExt cx="5688000" cy="3168000"/>
              </a:xfrm>
            </p:grpSpPr>
            <p:sp>
              <p:nvSpPr>
                <p:cNvPr id="23" name="Rounded Rectangle 2">
                  <a:extLst>
                    <a:ext uri="{FF2B5EF4-FFF2-40B4-BE49-F238E27FC236}">
                      <a16:creationId xmlns:a16="http://schemas.microsoft.com/office/drawing/2014/main" id="{1281B09E-2FE0-4D9F-866B-47BFD90B1E14}"/>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a:extLst>
                    <a:ext uri="{FF2B5EF4-FFF2-40B4-BE49-F238E27FC236}">
                      <a16:creationId xmlns:a16="http://schemas.microsoft.com/office/drawing/2014/main" id="{386B0F29-8A13-4CA6-BFC9-286DEEF3A48A}"/>
                    </a:ext>
                  </a:extLst>
                </p:cNvPr>
                <p:cNvGrpSpPr/>
                <p:nvPr/>
              </p:nvGrpSpPr>
              <p:grpSpPr>
                <a:xfrm>
                  <a:off x="2879812" y="915566"/>
                  <a:ext cx="5328592" cy="252000"/>
                  <a:chOff x="2879812" y="915566"/>
                  <a:chExt cx="5328592" cy="252000"/>
                </a:xfrm>
              </p:grpSpPr>
              <p:sp>
                <p:nvSpPr>
                  <p:cNvPr id="25" name="Oval 24">
                    <a:extLst>
                      <a:ext uri="{FF2B5EF4-FFF2-40B4-BE49-F238E27FC236}">
                        <a16:creationId xmlns:a16="http://schemas.microsoft.com/office/drawing/2014/main" id="{E7ED5E94-2304-4552-BA17-482110823E77}"/>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a:extLst>
                      <a:ext uri="{FF2B5EF4-FFF2-40B4-BE49-F238E27FC236}">
                        <a16:creationId xmlns:a16="http://schemas.microsoft.com/office/drawing/2014/main" id="{A2981464-84ED-4791-987D-B0FFEAFE4BDB}"/>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7E5E5FCF-7AF1-4D69-AD4E-031FA79144F4}"/>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extLst>
                      <a:ext uri="{FF2B5EF4-FFF2-40B4-BE49-F238E27FC236}">
                        <a16:creationId xmlns:a16="http://schemas.microsoft.com/office/drawing/2014/main" id="{960349D4-5E9A-40DF-A99E-6EA4EF5EA9B5}"/>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id="{89C0AF70-D5D0-4CB3-B0E7-C9457FEB9AB8}"/>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id="{6D6B3027-218C-4798-A4DA-DF7F623F6924}"/>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EA2ACBCE-6262-49F7-AF96-682E8C548868}"/>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id="{F8BBEDCF-64C1-4665-B023-458F27DC52C1}"/>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C1BB4C84-F93B-46AC-9765-3DA27DAF6079}"/>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C66D2D65-43EB-44FB-8BC8-FAEE03B09505}"/>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5BF25BE7-CF4D-4677-B3F6-9AA2BF3EF1FF}"/>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01E48886-ADFA-45B4-B76A-93794E450828}"/>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6D6800DE-7083-45F4-91BA-85B4B437F446}"/>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A2A120C7-5A27-4F72-B9F1-353FD6A10BF7}"/>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0EFA9457-5114-44EF-8A17-727C63BAC209}"/>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67" name="Group 66">
            <a:extLst>
              <a:ext uri="{FF2B5EF4-FFF2-40B4-BE49-F238E27FC236}">
                <a16:creationId xmlns:a16="http://schemas.microsoft.com/office/drawing/2014/main" id="{362122FF-1DC9-49A6-B5E3-5BA61B6AC458}"/>
              </a:ext>
            </a:extLst>
          </p:cNvPr>
          <p:cNvGrpSpPr/>
          <p:nvPr/>
        </p:nvGrpSpPr>
        <p:grpSpPr>
          <a:xfrm>
            <a:off x="2478501" y="4138738"/>
            <a:ext cx="513064" cy="489708"/>
            <a:chOff x="1351392" y="4270250"/>
            <a:chExt cx="448256" cy="425692"/>
          </a:xfrm>
        </p:grpSpPr>
        <p:sp>
          <p:nvSpPr>
            <p:cNvPr id="68" name="Oval 67">
              <a:extLst>
                <a:ext uri="{FF2B5EF4-FFF2-40B4-BE49-F238E27FC236}">
                  <a16:creationId xmlns:a16="http://schemas.microsoft.com/office/drawing/2014/main" id="{489BBEAD-43D1-4FDF-8DF9-2D1741EDE0F4}"/>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id="{B181247A-C65E-4000-A909-2FB7C3525CFB}"/>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a:extLst>
              <a:ext uri="{FF2B5EF4-FFF2-40B4-BE49-F238E27FC236}">
                <a16:creationId xmlns:a16="http://schemas.microsoft.com/office/drawing/2014/main" id="{BEC6C1FF-700D-4C4E-841C-B1CA28CEA4A7}"/>
              </a:ext>
            </a:extLst>
          </p:cNvPr>
          <p:cNvGrpSpPr/>
          <p:nvPr/>
        </p:nvGrpSpPr>
        <p:grpSpPr>
          <a:xfrm>
            <a:off x="2990469" y="4138738"/>
            <a:ext cx="513064" cy="489708"/>
            <a:chOff x="1863360" y="4270250"/>
            <a:chExt cx="448256" cy="425692"/>
          </a:xfrm>
        </p:grpSpPr>
        <p:sp>
          <p:nvSpPr>
            <p:cNvPr id="71" name="Oval 70">
              <a:extLst>
                <a:ext uri="{FF2B5EF4-FFF2-40B4-BE49-F238E27FC236}">
                  <a16:creationId xmlns:a16="http://schemas.microsoft.com/office/drawing/2014/main" id="{B797179E-8856-410D-92B0-14F2B000638D}"/>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id="{D961CE8B-AC8E-479B-900F-7C7D11D809CC}"/>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id="{84FCA4EA-7612-437D-9173-00E371D2FCE6}"/>
              </a:ext>
            </a:extLst>
          </p:cNvPr>
          <p:cNvGrpSpPr/>
          <p:nvPr/>
        </p:nvGrpSpPr>
        <p:grpSpPr>
          <a:xfrm>
            <a:off x="3466861" y="4138738"/>
            <a:ext cx="513064" cy="489708"/>
            <a:chOff x="2339752" y="4270250"/>
            <a:chExt cx="448256" cy="425692"/>
          </a:xfrm>
        </p:grpSpPr>
        <p:sp>
          <p:nvSpPr>
            <p:cNvPr id="74" name="Oval 73">
              <a:extLst>
                <a:ext uri="{FF2B5EF4-FFF2-40B4-BE49-F238E27FC236}">
                  <a16:creationId xmlns:a16="http://schemas.microsoft.com/office/drawing/2014/main" id="{685383B3-4060-45DF-B25E-6FE49A88AB81}"/>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id="{A11A5DC3-DE37-40B6-8DAA-824DAAA92FF4}"/>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TextBox 75">
            <a:extLst>
              <a:ext uri="{FF2B5EF4-FFF2-40B4-BE49-F238E27FC236}">
                <a16:creationId xmlns:a16="http://schemas.microsoft.com/office/drawing/2014/main" id="{E4D4F807-98FB-40C4-8C04-6A7D42E93F4D}"/>
              </a:ext>
            </a:extLst>
          </p:cNvPr>
          <p:cNvSpPr txBox="1"/>
          <p:nvPr/>
        </p:nvSpPr>
        <p:spPr>
          <a:xfrm>
            <a:off x="2146141" y="1651329"/>
            <a:ext cx="5149339" cy="2554545"/>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sz="3200">
                <a:solidFill>
                  <a:srgbClr val="5A3015"/>
                </a:solidFill>
              </a:rPr>
              <a:t>Bộ sưu tập </a:t>
            </a:r>
            <a:r>
              <a:rPr lang="vi-VN" sz="3200">
                <a:solidFill>
                  <a:schemeClr val="accent6">
                    <a:lumMod val="75000"/>
                    <a:lumOff val="25000"/>
                  </a:schemeClr>
                </a:solidFill>
              </a:rPr>
              <a:t>trống đồng Đông Sơn</a:t>
            </a:r>
            <a:r>
              <a:rPr lang="vi-VN" sz="3200">
                <a:solidFill>
                  <a:srgbClr val="5A3015"/>
                </a:solidFill>
              </a:rPr>
              <a:t> rất phong phú, đa dạng với hoa văn đặc sắc, là niềm tự hào của người Việt Nam chúng ta.</a:t>
            </a:r>
            <a:endParaRPr lang="en-US" sz="3200">
              <a:solidFill>
                <a:srgbClr val="5A3015"/>
              </a:solidFill>
            </a:endParaRPr>
          </a:p>
        </p:txBody>
      </p:sp>
      <p:pic>
        <p:nvPicPr>
          <p:cNvPr id="77" name="Picture 76">
            <a:extLst>
              <a:ext uri="{FF2B5EF4-FFF2-40B4-BE49-F238E27FC236}">
                <a16:creationId xmlns:a16="http://schemas.microsoft.com/office/drawing/2014/main" id="{CA6404D1-5EAD-4E85-AD70-FFB12C2F36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356064" y="-7199"/>
            <a:ext cx="6733287" cy="1370281"/>
          </a:xfrm>
          <a:prstGeom prst="rect">
            <a:avLst/>
          </a:prstGeom>
        </p:spPr>
      </p:pic>
      <p:sp>
        <p:nvSpPr>
          <p:cNvPr id="78" name="TextBox 77">
            <a:extLst>
              <a:ext uri="{FF2B5EF4-FFF2-40B4-BE49-F238E27FC236}">
                <a16:creationId xmlns:a16="http://schemas.microsoft.com/office/drawing/2014/main" id="{FE2B132F-7436-4AB5-A25E-90A34F5AD8A0}"/>
              </a:ext>
            </a:extLst>
          </p:cNvPr>
          <p:cNvSpPr txBox="1"/>
          <p:nvPr/>
        </p:nvSpPr>
        <p:spPr>
          <a:xfrm>
            <a:off x="1650326" y="174333"/>
            <a:ext cx="5915402" cy="923330"/>
          </a:xfrm>
          <a:custGeom>
            <a:avLst/>
            <a:gdLst>
              <a:gd name="connsiteX0" fmla="*/ 0 w 5915402"/>
              <a:gd name="connsiteY0" fmla="*/ 0 h 923330"/>
              <a:gd name="connsiteX1" fmla="*/ 5915402 w 5915402"/>
              <a:gd name="connsiteY1" fmla="*/ 0 h 923330"/>
              <a:gd name="connsiteX2" fmla="*/ 5915402 w 5915402"/>
              <a:gd name="connsiteY2" fmla="*/ 923330 h 923330"/>
              <a:gd name="connsiteX3" fmla="*/ 0 w 5915402"/>
              <a:gd name="connsiteY3" fmla="*/ 923330 h 923330"/>
              <a:gd name="connsiteX4" fmla="*/ 0 w 5915402"/>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02" h="923330" extrusionOk="0">
                <a:moveTo>
                  <a:pt x="0" y="0"/>
                </a:moveTo>
                <a:cubicBezTo>
                  <a:pt x="2503587" y="149633"/>
                  <a:pt x="3603888" y="-99394"/>
                  <a:pt x="5915402" y="0"/>
                </a:cubicBezTo>
                <a:cubicBezTo>
                  <a:pt x="5933174" y="316783"/>
                  <a:pt x="5875534" y="678492"/>
                  <a:pt x="5915402" y="923330"/>
                </a:cubicBezTo>
                <a:cubicBezTo>
                  <a:pt x="5115446" y="775071"/>
                  <a:pt x="1907170"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Nội dung bài đọc</a:t>
            </a:r>
          </a:p>
        </p:txBody>
      </p:sp>
      <p:pic>
        <p:nvPicPr>
          <p:cNvPr id="79" name="Picture 78" descr="Text&#10;&#10;Description automatically generated">
            <a:extLst>
              <a:ext uri="{FF2B5EF4-FFF2-40B4-BE49-F238E27FC236}">
                <a16:creationId xmlns:a16="http://schemas.microsoft.com/office/drawing/2014/main" id="{B9A952CB-4CA9-43E0-8C65-75138B9656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80" name="Picture 79" descr="Text&#10;&#10;Description automatically generated">
            <a:extLst>
              <a:ext uri="{FF2B5EF4-FFF2-40B4-BE49-F238E27FC236}">
                <a16:creationId xmlns:a16="http://schemas.microsoft.com/office/drawing/2014/main" id="{0D6EFFFF-8165-4EE8-AB42-A661E58403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42701145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4.19753E-6 L -1.12396 -4.19753E-6 " pathEditMode="relative" rAng="0" ptsTypes="AA">
                                      <p:cBhvr>
                                        <p:cTn id="16" dur="2000" fill="hold"/>
                                        <p:tgtEl>
                                          <p:spTgt spid="80"/>
                                        </p:tgtEl>
                                        <p:attrNameLst>
                                          <p:attrName>ppt_x</p:attrName>
                                          <p:attrName>ppt_y</p:attrName>
                                        </p:attrNameLst>
                                      </p:cBhvr>
                                      <p:rCtr x="-56198" y="0"/>
                                    </p:animMotion>
                                  </p:childTnLst>
                                </p:cTn>
                              </p:par>
                              <p:par>
                                <p:cTn id="17" presetID="42" presetClass="path" presetSubtype="0" accel="50000" decel="50000" fill="hold" nodeType="withEffect">
                                  <p:stCondLst>
                                    <p:cond delay="0"/>
                                  </p:stCondLst>
                                  <p:childTnLst>
                                    <p:animMotion origin="layout" path="M 8.33333E-7 -4.93827E-7 L 1.26337 0.01914 " pathEditMode="relative" rAng="0" ptsTypes="AA">
                                      <p:cBhvr>
                                        <p:cTn id="18" dur="2000" fill="hold"/>
                                        <p:tgtEl>
                                          <p:spTgt spid="79"/>
                                        </p:tgtEl>
                                        <p:attrNameLst>
                                          <p:attrName>ppt_x</p:attrName>
                                          <p:attrName>ppt_y</p:attrName>
                                        </p:attrNameLst>
                                      </p:cBhvr>
                                      <p:rCtr x="63160" y="957"/>
                                    </p:animMotion>
                                  </p:childTnLst>
                                </p:cTn>
                              </p:par>
                              <p:par>
                                <p:cTn id="19" presetID="6" presetClass="entr" presetSubtype="32" fill="hold" grpId="0" nodeType="withEffect">
                                  <p:stCondLst>
                                    <p:cond delay="1000"/>
                                  </p:stCondLst>
                                  <p:childTnLst>
                                    <p:set>
                                      <p:cBhvr>
                                        <p:cTn id="20" dur="1" fill="hold">
                                          <p:stCondLst>
                                            <p:cond delay="0"/>
                                          </p:stCondLst>
                                        </p:cTn>
                                        <p:tgtEl>
                                          <p:spTgt spid="78"/>
                                        </p:tgtEl>
                                        <p:attrNameLst>
                                          <p:attrName>style.visibility</p:attrName>
                                        </p:attrNameLst>
                                      </p:cBhvr>
                                      <p:to>
                                        <p:strVal val="visible"/>
                                      </p:to>
                                    </p:set>
                                    <p:animEffect transition="in" filter="circle(out)">
                                      <p:cBhvr>
                                        <p:cTn id="21" dur="1000"/>
                                        <p:tgtEl>
                                          <p:spTgt spid="78"/>
                                        </p:tgtEl>
                                      </p:cBhvr>
                                    </p:animEffect>
                                  </p:childTnLst>
                                </p:cTn>
                              </p:par>
                              <p:par>
                                <p:cTn id="22" presetID="16" presetClass="entr" presetSubtype="42" fill="hold" nodeType="withEffect">
                                  <p:stCondLst>
                                    <p:cond delay="1000"/>
                                  </p:stCondLst>
                                  <p:childTnLst>
                                    <p:set>
                                      <p:cBhvr>
                                        <p:cTn id="23" dur="1" fill="hold">
                                          <p:stCondLst>
                                            <p:cond delay="0"/>
                                          </p:stCondLst>
                                        </p:cTn>
                                        <p:tgtEl>
                                          <p:spTgt spid="77"/>
                                        </p:tgtEl>
                                        <p:attrNameLst>
                                          <p:attrName>style.visibility</p:attrName>
                                        </p:attrNameLst>
                                      </p:cBhvr>
                                      <p:to>
                                        <p:strVal val="visible"/>
                                      </p:to>
                                    </p:set>
                                    <p:animEffect transition="in" filter="barn(outHorizontal)">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randombar(horizontal)">
                                      <p:cBhvr>
                                        <p:cTn id="35" dur="750"/>
                                        <p:tgtEl>
                                          <p:spTgt spid="76"/>
                                        </p:tgtEl>
                                      </p:cBhvr>
                                    </p:animEffect>
                                  </p:childTnLst>
                                </p:cTn>
                              </p:par>
                              <p:par>
                                <p:cTn id="36" presetID="53" presetClass="entr" presetSubtype="16" repeatCount="indefinite"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750" fill="hold"/>
                                        <p:tgtEl>
                                          <p:spTgt spid="67"/>
                                        </p:tgtEl>
                                        <p:attrNameLst>
                                          <p:attrName>ppt_w</p:attrName>
                                        </p:attrNameLst>
                                      </p:cBhvr>
                                      <p:tavLst>
                                        <p:tav tm="0">
                                          <p:val>
                                            <p:fltVal val="0"/>
                                          </p:val>
                                        </p:tav>
                                        <p:tav tm="100000">
                                          <p:val>
                                            <p:strVal val="#ppt_w"/>
                                          </p:val>
                                        </p:tav>
                                      </p:tavLst>
                                    </p:anim>
                                    <p:anim calcmode="lin" valueType="num">
                                      <p:cBhvr>
                                        <p:cTn id="39" dur="750" fill="hold"/>
                                        <p:tgtEl>
                                          <p:spTgt spid="67"/>
                                        </p:tgtEl>
                                        <p:attrNameLst>
                                          <p:attrName>ppt_h</p:attrName>
                                        </p:attrNameLst>
                                      </p:cBhvr>
                                      <p:tavLst>
                                        <p:tav tm="0">
                                          <p:val>
                                            <p:fltVal val="0"/>
                                          </p:val>
                                        </p:tav>
                                        <p:tav tm="100000">
                                          <p:val>
                                            <p:strVal val="#ppt_h"/>
                                          </p:val>
                                        </p:tav>
                                      </p:tavLst>
                                    </p:anim>
                                    <p:animEffect transition="in" filter="fade">
                                      <p:cBhvr>
                                        <p:cTn id="40" dur="750"/>
                                        <p:tgtEl>
                                          <p:spTgt spid="67"/>
                                        </p:tgtEl>
                                      </p:cBhvr>
                                    </p:animEffect>
                                  </p:childTnLst>
                                </p:cTn>
                              </p:par>
                              <p:par>
                                <p:cTn id="41" presetID="53" presetClass="entr" presetSubtype="16" repeatCount="indefinite" fill="hold" nodeType="withEffect">
                                  <p:stCondLst>
                                    <p:cond delay="5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750" fill="hold"/>
                                        <p:tgtEl>
                                          <p:spTgt spid="70"/>
                                        </p:tgtEl>
                                        <p:attrNameLst>
                                          <p:attrName>ppt_w</p:attrName>
                                        </p:attrNameLst>
                                      </p:cBhvr>
                                      <p:tavLst>
                                        <p:tav tm="0">
                                          <p:val>
                                            <p:fltVal val="0"/>
                                          </p:val>
                                        </p:tav>
                                        <p:tav tm="100000">
                                          <p:val>
                                            <p:strVal val="#ppt_w"/>
                                          </p:val>
                                        </p:tav>
                                      </p:tavLst>
                                    </p:anim>
                                    <p:anim calcmode="lin" valueType="num">
                                      <p:cBhvr>
                                        <p:cTn id="44" dur="750" fill="hold"/>
                                        <p:tgtEl>
                                          <p:spTgt spid="70"/>
                                        </p:tgtEl>
                                        <p:attrNameLst>
                                          <p:attrName>ppt_h</p:attrName>
                                        </p:attrNameLst>
                                      </p:cBhvr>
                                      <p:tavLst>
                                        <p:tav tm="0">
                                          <p:val>
                                            <p:fltVal val="0"/>
                                          </p:val>
                                        </p:tav>
                                        <p:tav tm="100000">
                                          <p:val>
                                            <p:strVal val="#ppt_h"/>
                                          </p:val>
                                        </p:tav>
                                      </p:tavLst>
                                    </p:anim>
                                    <p:animEffect transition="in" filter="fade">
                                      <p:cBhvr>
                                        <p:cTn id="45" dur="750"/>
                                        <p:tgtEl>
                                          <p:spTgt spid="70"/>
                                        </p:tgtEl>
                                      </p:cBhvr>
                                    </p:animEffect>
                                  </p:childTnLst>
                                </p:cTn>
                              </p:par>
                              <p:par>
                                <p:cTn id="46" presetID="53" presetClass="entr" presetSubtype="16" repeatCount="indefinite" fill="hold"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p:cTn id="48" dur="750" fill="hold"/>
                                        <p:tgtEl>
                                          <p:spTgt spid="73"/>
                                        </p:tgtEl>
                                        <p:attrNameLst>
                                          <p:attrName>ppt_w</p:attrName>
                                        </p:attrNameLst>
                                      </p:cBhvr>
                                      <p:tavLst>
                                        <p:tav tm="0">
                                          <p:val>
                                            <p:fltVal val="0"/>
                                          </p:val>
                                        </p:tav>
                                        <p:tav tm="100000">
                                          <p:val>
                                            <p:strVal val="#ppt_w"/>
                                          </p:val>
                                        </p:tav>
                                      </p:tavLst>
                                    </p:anim>
                                    <p:anim calcmode="lin" valueType="num">
                                      <p:cBhvr>
                                        <p:cTn id="49" dur="750" fill="hold"/>
                                        <p:tgtEl>
                                          <p:spTgt spid="73"/>
                                        </p:tgtEl>
                                        <p:attrNameLst>
                                          <p:attrName>ppt_h</p:attrName>
                                        </p:attrNameLst>
                                      </p:cBhvr>
                                      <p:tavLst>
                                        <p:tav tm="0">
                                          <p:val>
                                            <p:fltVal val="0"/>
                                          </p:val>
                                        </p:tav>
                                        <p:tav tm="100000">
                                          <p:val>
                                            <p:strVal val="#ppt_h"/>
                                          </p:val>
                                        </p:tav>
                                      </p:tavLst>
                                    </p:anim>
                                    <p:animEffect transition="in" filter="fade">
                                      <p:cBhvr>
                                        <p:cTn id="50"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1678138" y="197635"/>
            <a:ext cx="5824847"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diễn cảm</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410933"/>
            <a:ext cx="8797771" cy="3470854"/>
          </a:xfrm>
          <a:custGeom>
            <a:avLst/>
            <a:gdLst>
              <a:gd name="connsiteX0" fmla="*/ 0 w 8797771"/>
              <a:gd name="connsiteY0" fmla="*/ 0 h 3470854"/>
              <a:gd name="connsiteX1" fmla="*/ 8797771 w 8797771"/>
              <a:gd name="connsiteY1" fmla="*/ 0 h 3470854"/>
              <a:gd name="connsiteX2" fmla="*/ 8797771 w 8797771"/>
              <a:gd name="connsiteY2" fmla="*/ 3470854 h 3470854"/>
              <a:gd name="connsiteX3" fmla="*/ 0 w 8797771"/>
              <a:gd name="connsiteY3" fmla="*/ 3470854 h 3470854"/>
              <a:gd name="connsiteX4" fmla="*/ 0 w 8797771"/>
              <a:gd name="connsiteY4" fmla="*/ 0 h 347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470854" fill="none" extrusionOk="0">
                <a:moveTo>
                  <a:pt x="0" y="0"/>
                </a:moveTo>
                <a:cubicBezTo>
                  <a:pt x="2094949" y="-133017"/>
                  <a:pt x="7906712" y="-123057"/>
                  <a:pt x="8797771" y="0"/>
                </a:cubicBezTo>
                <a:cubicBezTo>
                  <a:pt x="8725090" y="1359754"/>
                  <a:pt x="8766994" y="2426240"/>
                  <a:pt x="8797771" y="3470854"/>
                </a:cubicBezTo>
                <a:cubicBezTo>
                  <a:pt x="4419761" y="3468653"/>
                  <a:pt x="1712708" y="3341083"/>
                  <a:pt x="0" y="3470854"/>
                </a:cubicBezTo>
                <a:cubicBezTo>
                  <a:pt x="62819" y="2739465"/>
                  <a:pt x="-160207" y="1072060"/>
                  <a:pt x="0" y="0"/>
                </a:cubicBezTo>
                <a:close/>
              </a:path>
              <a:path w="8797771" h="3470854" stroke="0" extrusionOk="0">
                <a:moveTo>
                  <a:pt x="0" y="0"/>
                </a:moveTo>
                <a:cubicBezTo>
                  <a:pt x="2415461" y="-157587"/>
                  <a:pt x="7583259" y="-63908"/>
                  <a:pt x="8797771" y="0"/>
                </a:cubicBezTo>
                <a:cubicBezTo>
                  <a:pt x="8628362" y="1472577"/>
                  <a:pt x="8629629" y="2394117"/>
                  <a:pt x="8797771" y="3470854"/>
                </a:cubicBezTo>
                <a:cubicBezTo>
                  <a:pt x="5142762" y="3369856"/>
                  <a:pt x="1400928" y="3591910"/>
                  <a:pt x="0" y="3470854"/>
                </a:cubicBezTo>
                <a:cubicBezTo>
                  <a:pt x="-124967" y="2843759"/>
                  <a:pt x="-10970" y="1665849"/>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564299" y="1448917"/>
            <a:ext cx="8015400" cy="3323987"/>
          </a:xfrm>
          <a:prstGeom prst="rect">
            <a:avLst/>
          </a:prstGeom>
          <a:noFill/>
        </p:spPr>
        <p:txBody>
          <a:bodyPr wrap="square">
            <a:spAutoFit/>
          </a:bodyPr>
          <a:lstStyle/>
          <a:p>
            <a:pPr algn="just"/>
            <a:r>
              <a:rPr lang="vi-VN" sz="3000" b="1">
                <a:latin typeface="Times New Roman" panose="02020603050405020304" pitchFamily="18" charset="0"/>
                <a:cs typeface="Times New Roman" panose="02020603050405020304" pitchFamily="18" charset="0"/>
              </a:rPr>
              <a:t>Nổi bật </a:t>
            </a:r>
            <a:r>
              <a:rPr lang="vi-VN" sz="3000">
                <a:latin typeface="Times New Roman" panose="02020603050405020304" pitchFamily="18" charset="0"/>
                <a:cs typeface="Times New Roman" panose="02020603050405020304" pitchFamily="18" charset="0"/>
              </a:rPr>
              <a:t>trên hoa văn trống đồng là hình ảnh con người hòa với thiên nhiên. Con người </a:t>
            </a:r>
            <a:r>
              <a:rPr lang="vi-VN" sz="3000" b="1">
                <a:latin typeface="Times New Roman" panose="02020603050405020304" pitchFamily="18" charset="0"/>
                <a:cs typeface="Times New Roman" panose="02020603050405020304" pitchFamily="18" charset="0"/>
              </a:rPr>
              <a:t>lao động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đánh cá</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săn bắn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 </a:t>
            </a:r>
            <a:r>
              <a:rPr lang="en-US" sz="3000" b="1">
                <a:latin typeface="Times New Roman" panose="02020603050405020304" pitchFamily="18" charset="0"/>
                <a:cs typeface="Times New Roman" panose="02020603050405020304" pitchFamily="18" charset="0"/>
              </a:rPr>
              <a:t>đánh trống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thổi kèn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cầm vũ khí </a:t>
            </a:r>
            <a:r>
              <a:rPr lang="vi-VN" sz="3000">
                <a:latin typeface="Times New Roman" panose="02020603050405020304" pitchFamily="18" charset="0"/>
                <a:cs typeface="Times New Roman" panose="02020603050405020304" pitchFamily="18" charset="0"/>
              </a:rPr>
              <a:t>bảo vệ quê hương </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và </a:t>
            </a:r>
            <a:r>
              <a:rPr lang="vi-VN" sz="3000" b="1">
                <a:latin typeface="Times New Roman" panose="02020603050405020304" pitchFamily="18" charset="0"/>
                <a:cs typeface="Times New Roman" panose="02020603050405020304" pitchFamily="18" charset="0"/>
              </a:rPr>
              <a:t>tưng bừng nhảy múa </a:t>
            </a:r>
            <a:r>
              <a:rPr lang="vi-VN" sz="3000">
                <a:latin typeface="Times New Roman" panose="02020603050405020304" pitchFamily="18" charset="0"/>
                <a:cs typeface="Times New Roman" panose="02020603050405020304" pitchFamily="18" charset="0"/>
              </a:rPr>
              <a:t>mừng chiến công</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 hay </a:t>
            </a:r>
            <a:r>
              <a:rPr lang="vi-VN" sz="3000" b="1">
                <a:latin typeface="Times New Roman" panose="02020603050405020304" pitchFamily="18" charset="0"/>
                <a:cs typeface="Times New Roman" panose="02020603050405020304" pitchFamily="18" charset="0"/>
              </a:rPr>
              <a:t>cảm tạ </a:t>
            </a:r>
            <a:r>
              <a:rPr lang="vi-VN" sz="3000">
                <a:latin typeface="Times New Roman" panose="02020603050405020304" pitchFamily="18" charset="0"/>
                <a:cs typeface="Times New Roman" panose="02020603050405020304" pitchFamily="18" charset="0"/>
              </a:rPr>
              <a:t>thần linh,... Đó là con người </a:t>
            </a:r>
            <a:r>
              <a:rPr lang="vi-VN" sz="3000" b="1">
                <a:latin typeface="Times New Roman" panose="02020603050405020304" pitchFamily="18" charset="0"/>
                <a:cs typeface="Times New Roman" panose="02020603050405020304" pitchFamily="18" charset="0"/>
              </a:rPr>
              <a:t>thuần hậu</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hiền hòa</a:t>
            </a:r>
            <a:r>
              <a:rPr lang="vi-VN" sz="3000">
                <a:latin typeface="Times New Roman" panose="02020603050405020304" pitchFamily="18" charset="0"/>
                <a:cs typeface="Times New Roman" panose="02020603050405020304" pitchFamily="18" charset="0"/>
              </a:rPr>
              <a:t>, mang tính </a:t>
            </a:r>
            <a:r>
              <a:rPr lang="vi-VN" sz="3000" b="1">
                <a:latin typeface="Times New Roman" panose="02020603050405020304" pitchFamily="18" charset="0"/>
                <a:cs typeface="Times New Roman" panose="02020603050405020304" pitchFamily="18" charset="0"/>
              </a:rPr>
              <a:t>nhân bản sâu sắc</a:t>
            </a:r>
            <a:r>
              <a:rPr lang="vi-VN" sz="300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3450" y="0"/>
            <a:ext cx="1430188" cy="1509433"/>
          </a:xfrm>
          <a:prstGeom prst="rect">
            <a:avLst/>
          </a:prstGeom>
        </p:spPr>
      </p:pic>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4998" y="-6082"/>
            <a:ext cx="1430188" cy="1509433"/>
          </a:xfrm>
          <a:prstGeom prst="rect">
            <a:avLst/>
          </a:prstGeom>
        </p:spPr>
      </p:pic>
    </p:spTree>
    <p:extLst>
      <p:ext uri="{BB962C8B-B14F-4D97-AF65-F5344CB8AC3E}">
        <p14:creationId xmlns:p14="http://schemas.microsoft.com/office/powerpoint/2010/main" val="1613709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126332"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id="{11496A0C-94FA-41FD-BAF2-6A83B19C1DB3}"/>
              </a:ext>
            </a:extLst>
          </p:cNvPr>
          <p:cNvSpPr/>
          <p:nvPr/>
        </p:nvSpPr>
        <p:spPr>
          <a:xfrm>
            <a:off x="3642177" y="1027688"/>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id="{ABECB3AA-3CFB-41F8-B66E-672F97AFC2D2}"/>
              </a:ext>
            </a:extLst>
          </p:cNvPr>
          <p:cNvPicPr>
            <a:picLocks noChangeAspect="1"/>
          </p:cNvPicPr>
          <p:nvPr/>
        </p:nvPicPr>
        <p:blipFill rotWithShape="1">
          <a:blip r:embed="rId6"/>
          <a:srcRect l="19728" t="27029" r="31382" b="58498"/>
          <a:stretch/>
        </p:blipFill>
        <p:spPr>
          <a:xfrm>
            <a:off x="4137327" y="609839"/>
            <a:ext cx="3900546" cy="852315"/>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422724" y="41213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7941827" y="297199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D6B63166-2517-4A3B-A646-221C26B75C1B}"/>
              </a:ext>
            </a:extLst>
          </p:cNvPr>
          <p:cNvSpPr txBox="1"/>
          <p:nvPr/>
        </p:nvSpPr>
        <p:spPr>
          <a:xfrm>
            <a:off x="3780387" y="1763904"/>
            <a:ext cx="4837274" cy="1570879"/>
          </a:xfrm>
          <a:prstGeom prst="rect">
            <a:avLst/>
          </a:prstGeom>
          <a:noFill/>
        </p:spPr>
        <p:txBody>
          <a:bodyPr wrap="square">
            <a:spAutoFit/>
          </a:bodyPr>
          <a:lstStyle/>
          <a:p>
            <a:pPr algn="just">
              <a:lnSpc>
                <a:spcPct val="200000"/>
              </a:lnSpc>
            </a:pPr>
            <a:r>
              <a:rPr lang="en-US" sz="2600" b="1">
                <a:latin typeface="Times New Roman" panose="02020603050405020304" pitchFamily="18" charset="0"/>
                <a:cs typeface="Times New Roman" panose="02020603050405020304" pitchFamily="18" charset="0"/>
              </a:rPr>
              <a:t>1. Luyện đọc diễn cảm toàn bài</a:t>
            </a:r>
          </a:p>
          <a:p>
            <a:pPr algn="just">
              <a:lnSpc>
                <a:spcPct val="200000"/>
              </a:lnSpc>
            </a:pPr>
            <a:r>
              <a:rPr lang="en-US" sz="2600" b="1">
                <a:latin typeface="Times New Roman" panose="02020603050405020304" pitchFamily="18" charset="0"/>
                <a:cs typeface="Times New Roman" panose="02020603050405020304" pitchFamily="18" charset="0"/>
              </a:rPr>
              <a:t>2. Chuẩn bị bài tiếp theo.</a:t>
            </a:r>
          </a:p>
        </p:txBody>
      </p:sp>
      <p:pic>
        <p:nvPicPr>
          <p:cNvPr id="23" name="Picture 22" descr="Logo&#10;&#10;Description automatically generated">
            <a:extLst>
              <a:ext uri="{FF2B5EF4-FFF2-40B4-BE49-F238E27FC236}">
                <a16:creationId xmlns:a16="http://schemas.microsoft.com/office/drawing/2014/main" id="{34632FBE-30E2-4490-B3AE-65BDD97E58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03731" y="2937487"/>
            <a:ext cx="2345718" cy="2215619"/>
          </a:xfrm>
          <a:prstGeom prst="rect">
            <a:avLst/>
          </a:prstGeom>
        </p:spPr>
      </p:pic>
      <p:sp>
        <p:nvSpPr>
          <p:cNvPr id="19" name="TextBox 18">
            <a:extLst>
              <a:ext uri="{FF2B5EF4-FFF2-40B4-BE49-F238E27FC236}">
                <a16:creationId xmlns:a16="http://schemas.microsoft.com/office/drawing/2014/main" id="{F1618E31-C302-4597-8C58-4CA558F09D3A}"/>
              </a:ext>
            </a:extLst>
          </p:cNvPr>
          <p:cNvSpPr txBox="1"/>
          <p:nvPr/>
        </p:nvSpPr>
        <p:spPr>
          <a:xfrm>
            <a:off x="-1376366" y="465415"/>
            <a:ext cx="5824847" cy="1200329"/>
          </a:xfrm>
          <a:prstGeom prst="rect">
            <a:avLst/>
          </a:prstGeom>
          <a:noFill/>
        </p:spPr>
        <p:txBody>
          <a:bodyPr wrap="square">
            <a:spAutoFit/>
          </a:bodyPr>
          <a:lstStyle/>
          <a:p>
            <a:pPr algn="ctr"/>
            <a:r>
              <a:rPr lang="en-US" altLang="zh-CN" sz="72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Dặn dò</a:t>
            </a:r>
            <a:endParaRPr lang="zh-CN" altLang="en-US" sz="72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20" name="Group 19">
            <a:extLst>
              <a:ext uri="{FF2B5EF4-FFF2-40B4-BE49-F238E27FC236}">
                <a16:creationId xmlns:a16="http://schemas.microsoft.com/office/drawing/2014/main" id="{BD098F1F-DA4D-476F-9C95-F1916BFBDDB0}"/>
              </a:ext>
            </a:extLst>
          </p:cNvPr>
          <p:cNvGrpSpPr/>
          <p:nvPr/>
        </p:nvGrpSpPr>
        <p:grpSpPr>
          <a:xfrm>
            <a:off x="6600637" y="3830708"/>
            <a:ext cx="513064" cy="489708"/>
            <a:chOff x="1351392" y="4270250"/>
            <a:chExt cx="448256" cy="425692"/>
          </a:xfrm>
        </p:grpSpPr>
        <p:sp>
          <p:nvSpPr>
            <p:cNvPr id="21" name="Oval 20">
              <a:extLst>
                <a:ext uri="{FF2B5EF4-FFF2-40B4-BE49-F238E27FC236}">
                  <a16:creationId xmlns:a16="http://schemas.microsoft.com/office/drawing/2014/main" id="{258C32EA-FB77-4E90-827F-538A8115D42C}"/>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a:extLst>
                <a:ext uri="{FF2B5EF4-FFF2-40B4-BE49-F238E27FC236}">
                  <a16:creationId xmlns:a16="http://schemas.microsoft.com/office/drawing/2014/main" id="{C2E885E5-74E8-4581-AD58-D57E126EC9D1}"/>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24">
            <a:extLst>
              <a:ext uri="{FF2B5EF4-FFF2-40B4-BE49-F238E27FC236}">
                <a16:creationId xmlns:a16="http://schemas.microsoft.com/office/drawing/2014/main" id="{24634065-23AE-40D0-B835-4A69ECBCDECD}"/>
              </a:ext>
            </a:extLst>
          </p:cNvPr>
          <p:cNvGrpSpPr/>
          <p:nvPr/>
        </p:nvGrpSpPr>
        <p:grpSpPr>
          <a:xfrm>
            <a:off x="7112605" y="3830708"/>
            <a:ext cx="513064" cy="489708"/>
            <a:chOff x="1863360" y="4270250"/>
            <a:chExt cx="448256" cy="425692"/>
          </a:xfrm>
        </p:grpSpPr>
        <p:sp>
          <p:nvSpPr>
            <p:cNvPr id="26" name="Oval 25">
              <a:extLst>
                <a:ext uri="{FF2B5EF4-FFF2-40B4-BE49-F238E27FC236}">
                  <a16:creationId xmlns:a16="http://schemas.microsoft.com/office/drawing/2014/main" id="{8A343C2A-E3E4-4AEF-ADE5-C02F8A08D523}"/>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id="{A66B9471-D0DF-4202-961A-19360FEDDA84}"/>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a:extLst>
              <a:ext uri="{FF2B5EF4-FFF2-40B4-BE49-F238E27FC236}">
                <a16:creationId xmlns:a16="http://schemas.microsoft.com/office/drawing/2014/main" id="{0BBEA310-53F9-4906-81F6-8696275F1203}"/>
              </a:ext>
            </a:extLst>
          </p:cNvPr>
          <p:cNvGrpSpPr/>
          <p:nvPr/>
        </p:nvGrpSpPr>
        <p:grpSpPr>
          <a:xfrm>
            <a:off x="7632541" y="3830708"/>
            <a:ext cx="513064" cy="489708"/>
            <a:chOff x="2339752" y="4270250"/>
            <a:chExt cx="448256" cy="425692"/>
          </a:xfrm>
        </p:grpSpPr>
        <p:sp>
          <p:nvSpPr>
            <p:cNvPr id="31" name="Oval 30">
              <a:extLst>
                <a:ext uri="{FF2B5EF4-FFF2-40B4-BE49-F238E27FC236}">
                  <a16:creationId xmlns:a16="http://schemas.microsoft.com/office/drawing/2014/main" id="{D9FC28C5-8163-4232-A47F-E4E21C50564E}"/>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id="{6199236B-FA51-4EE7-B954-7C73BB2445D6}"/>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3458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Scale>
                                      <p:cBhvr>
                                        <p:cTn id="25"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0"/>
                                        </p:tgtEl>
                                        <p:attrNameLst>
                                          <p:attrName>ppt_x</p:attrName>
                                          <p:attrName>ppt_y</p:attrName>
                                        </p:attrNameLst>
                                      </p:cBhvr>
                                    </p:animMotion>
                                    <p:animEffect transition="in" filter="fade">
                                      <p:cBhvr>
                                        <p:cTn id="27" dur="1000"/>
                                        <p:tgtEl>
                                          <p:spTgt spid="30"/>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1000"/>
                                        <p:tgtEl>
                                          <p:spTgt spid="29"/>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randombar(horizontal)">
                                      <p:cBhvr>
                                        <p:cTn id="35" dur="1000"/>
                                        <p:tgtEl>
                                          <p:spTgt spid="40"/>
                                        </p:tgtEl>
                                      </p:cBhvr>
                                    </p:animEffect>
                                  </p:childTnLst>
                                </p:cTn>
                              </p:par>
                            </p:childTnLst>
                          </p:cTn>
                        </p:par>
                        <p:par>
                          <p:cTn id="36" fill="hold">
                            <p:stCondLst>
                              <p:cond delay="3000"/>
                            </p:stCondLst>
                            <p:childTnLst>
                              <p:par>
                                <p:cTn id="37" presetID="37"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900" decel="100000" fill="hold"/>
                                        <p:tgtEl>
                                          <p:spTgt spid="2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3" fill="hold">
                            <p:stCondLst>
                              <p:cond delay="4000"/>
                            </p:stCondLst>
                            <p:childTnLst>
                              <p:par>
                                <p:cTn id="44" presetID="3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800" decel="100000"/>
                                        <p:tgtEl>
                                          <p:spTgt spid="36"/>
                                        </p:tgtEl>
                                      </p:cBhvr>
                                    </p:animEffect>
                                    <p:anim calcmode="lin" valueType="num">
                                      <p:cBhvr>
                                        <p:cTn id="47" dur="800" decel="100000" fill="hold"/>
                                        <p:tgtEl>
                                          <p:spTgt spid="36"/>
                                        </p:tgtEl>
                                        <p:attrNameLst>
                                          <p:attrName>style.rotation</p:attrName>
                                        </p:attrNameLst>
                                      </p:cBhvr>
                                      <p:tavLst>
                                        <p:tav tm="0">
                                          <p:val>
                                            <p:fltVal val="-90"/>
                                          </p:val>
                                        </p:tav>
                                        <p:tav tm="100000">
                                          <p:val>
                                            <p:fltVal val="0"/>
                                          </p:val>
                                        </p:tav>
                                      </p:tavLst>
                                    </p:anim>
                                    <p:anim calcmode="lin" valueType="num">
                                      <p:cBhvr>
                                        <p:cTn id="48" dur="800" decel="100000" fill="hold"/>
                                        <p:tgtEl>
                                          <p:spTgt spid="36"/>
                                        </p:tgtEl>
                                        <p:attrNameLst>
                                          <p:attrName>ppt_x</p:attrName>
                                        </p:attrNameLst>
                                      </p:cBhvr>
                                      <p:tavLst>
                                        <p:tav tm="0">
                                          <p:val>
                                            <p:strVal val="#ppt_x+0.4"/>
                                          </p:val>
                                        </p:tav>
                                        <p:tav tm="100000">
                                          <p:val>
                                            <p:strVal val="#ppt_x-0.05"/>
                                          </p:val>
                                        </p:tav>
                                      </p:tavLst>
                                    </p:anim>
                                    <p:anim calcmode="lin" valueType="num">
                                      <p:cBhvr>
                                        <p:cTn id="49" dur="800" decel="100000" fill="hold"/>
                                        <p:tgtEl>
                                          <p:spTgt spid="36"/>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800" decel="100000"/>
                                        <p:tgtEl>
                                          <p:spTgt spid="37"/>
                                        </p:tgtEl>
                                      </p:cBhvr>
                                    </p:animEffect>
                                    <p:anim calcmode="lin" valueType="num">
                                      <p:cBhvr>
                                        <p:cTn id="55" dur="800" decel="100000" fill="hold"/>
                                        <p:tgtEl>
                                          <p:spTgt spid="37"/>
                                        </p:tgtEl>
                                        <p:attrNameLst>
                                          <p:attrName>style.rotation</p:attrName>
                                        </p:attrNameLst>
                                      </p:cBhvr>
                                      <p:tavLst>
                                        <p:tav tm="0">
                                          <p:val>
                                            <p:fltVal val="-90"/>
                                          </p:val>
                                        </p:tav>
                                        <p:tav tm="100000">
                                          <p:val>
                                            <p:fltVal val="0"/>
                                          </p:val>
                                        </p:tav>
                                      </p:tavLst>
                                    </p:anim>
                                    <p:anim calcmode="lin" valueType="num">
                                      <p:cBhvr>
                                        <p:cTn id="56" dur="800" decel="100000" fill="hold"/>
                                        <p:tgtEl>
                                          <p:spTgt spid="37"/>
                                        </p:tgtEl>
                                        <p:attrNameLst>
                                          <p:attrName>ppt_x</p:attrName>
                                        </p:attrNameLst>
                                      </p:cBhvr>
                                      <p:tavLst>
                                        <p:tav tm="0">
                                          <p:val>
                                            <p:strVal val="#ppt_x+0.4"/>
                                          </p:val>
                                        </p:tav>
                                        <p:tav tm="100000">
                                          <p:val>
                                            <p:strVal val="#ppt_x-0.05"/>
                                          </p:val>
                                        </p:tav>
                                      </p:tavLst>
                                    </p:anim>
                                    <p:anim calcmode="lin" valueType="num">
                                      <p:cBhvr>
                                        <p:cTn id="57" dur="800" decel="100000" fill="hold"/>
                                        <p:tgtEl>
                                          <p:spTgt spid="3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0" presetID="32" presetClass="emph" presetSubtype="0" fill="hold" nodeType="with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37"/>
                                        </p:tgtEl>
                                        <p:attrNameLst>
                                          <p:attrName>r</p:attrName>
                                        </p:attrNameLst>
                                      </p:cBhvr>
                                    </p:animRot>
                                    <p:animRot by="-240000">
                                      <p:cBhvr>
                                        <p:cTn id="68" dur="200" fill="hold">
                                          <p:stCondLst>
                                            <p:cond delay="200"/>
                                          </p:stCondLst>
                                        </p:cTn>
                                        <p:tgtEl>
                                          <p:spTgt spid="37"/>
                                        </p:tgtEl>
                                        <p:attrNameLst>
                                          <p:attrName>r</p:attrName>
                                        </p:attrNameLst>
                                      </p:cBhvr>
                                    </p:animRot>
                                    <p:animRot by="240000">
                                      <p:cBhvr>
                                        <p:cTn id="69" dur="200" fill="hold">
                                          <p:stCondLst>
                                            <p:cond delay="400"/>
                                          </p:stCondLst>
                                        </p:cTn>
                                        <p:tgtEl>
                                          <p:spTgt spid="37"/>
                                        </p:tgtEl>
                                        <p:attrNameLst>
                                          <p:attrName>r</p:attrName>
                                        </p:attrNameLst>
                                      </p:cBhvr>
                                    </p:animRot>
                                    <p:animRot by="-240000">
                                      <p:cBhvr>
                                        <p:cTn id="70" dur="200" fill="hold">
                                          <p:stCondLst>
                                            <p:cond delay="600"/>
                                          </p:stCondLst>
                                        </p:cTn>
                                        <p:tgtEl>
                                          <p:spTgt spid="37"/>
                                        </p:tgtEl>
                                        <p:attrNameLst>
                                          <p:attrName>r</p:attrName>
                                        </p:attrNameLst>
                                      </p:cBhvr>
                                    </p:animRot>
                                    <p:animRot by="120000">
                                      <p:cBhvr>
                                        <p:cTn id="71" dur="200" fill="hold">
                                          <p:stCondLst>
                                            <p:cond delay="800"/>
                                          </p:stCondLst>
                                        </p:cTn>
                                        <p:tgtEl>
                                          <p:spTgt spid="37"/>
                                        </p:tgtEl>
                                        <p:attrNameLst>
                                          <p:attrName>r</p:attrName>
                                        </p:attrNameLst>
                                      </p:cBhvr>
                                    </p:animRot>
                                  </p:childTnLst>
                                </p:cTn>
                              </p:par>
                              <p:par>
                                <p:cTn id="72" presetID="53" presetClass="entr" presetSubtype="16" repeatCount="indefinite"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750" fill="hold"/>
                                        <p:tgtEl>
                                          <p:spTgt spid="20"/>
                                        </p:tgtEl>
                                        <p:attrNameLst>
                                          <p:attrName>ppt_w</p:attrName>
                                        </p:attrNameLst>
                                      </p:cBhvr>
                                      <p:tavLst>
                                        <p:tav tm="0">
                                          <p:val>
                                            <p:fltVal val="0"/>
                                          </p:val>
                                        </p:tav>
                                        <p:tav tm="100000">
                                          <p:val>
                                            <p:strVal val="#ppt_w"/>
                                          </p:val>
                                        </p:tav>
                                      </p:tavLst>
                                    </p:anim>
                                    <p:anim calcmode="lin" valueType="num">
                                      <p:cBhvr>
                                        <p:cTn id="75" dur="750" fill="hold"/>
                                        <p:tgtEl>
                                          <p:spTgt spid="20"/>
                                        </p:tgtEl>
                                        <p:attrNameLst>
                                          <p:attrName>ppt_h</p:attrName>
                                        </p:attrNameLst>
                                      </p:cBhvr>
                                      <p:tavLst>
                                        <p:tav tm="0">
                                          <p:val>
                                            <p:fltVal val="0"/>
                                          </p:val>
                                        </p:tav>
                                        <p:tav tm="100000">
                                          <p:val>
                                            <p:strVal val="#ppt_h"/>
                                          </p:val>
                                        </p:tav>
                                      </p:tavLst>
                                    </p:anim>
                                    <p:animEffect transition="in" filter="fade">
                                      <p:cBhvr>
                                        <p:cTn id="76" dur="750"/>
                                        <p:tgtEl>
                                          <p:spTgt spid="20"/>
                                        </p:tgtEl>
                                      </p:cBhvr>
                                    </p:animEffect>
                                  </p:childTnLst>
                                </p:cTn>
                              </p:par>
                              <p:par>
                                <p:cTn id="77" presetID="53" presetClass="entr" presetSubtype="16" repeatCount="indefinite" fill="hold" nodeType="withEffect">
                                  <p:stCondLst>
                                    <p:cond delay="5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750" fill="hold"/>
                                        <p:tgtEl>
                                          <p:spTgt spid="25"/>
                                        </p:tgtEl>
                                        <p:attrNameLst>
                                          <p:attrName>ppt_w</p:attrName>
                                        </p:attrNameLst>
                                      </p:cBhvr>
                                      <p:tavLst>
                                        <p:tav tm="0">
                                          <p:val>
                                            <p:fltVal val="0"/>
                                          </p:val>
                                        </p:tav>
                                        <p:tav tm="100000">
                                          <p:val>
                                            <p:strVal val="#ppt_w"/>
                                          </p:val>
                                        </p:tav>
                                      </p:tavLst>
                                    </p:anim>
                                    <p:anim calcmode="lin" valueType="num">
                                      <p:cBhvr>
                                        <p:cTn id="80" dur="750" fill="hold"/>
                                        <p:tgtEl>
                                          <p:spTgt spid="25"/>
                                        </p:tgtEl>
                                        <p:attrNameLst>
                                          <p:attrName>ppt_h</p:attrName>
                                        </p:attrNameLst>
                                      </p:cBhvr>
                                      <p:tavLst>
                                        <p:tav tm="0">
                                          <p:val>
                                            <p:fltVal val="0"/>
                                          </p:val>
                                        </p:tav>
                                        <p:tav tm="100000">
                                          <p:val>
                                            <p:strVal val="#ppt_h"/>
                                          </p:val>
                                        </p:tav>
                                      </p:tavLst>
                                    </p:anim>
                                    <p:animEffect transition="in" filter="fade">
                                      <p:cBhvr>
                                        <p:cTn id="81" dur="750"/>
                                        <p:tgtEl>
                                          <p:spTgt spid="25"/>
                                        </p:tgtEl>
                                      </p:cBhvr>
                                    </p:animEffect>
                                  </p:childTnLst>
                                </p:cTn>
                              </p:par>
                              <p:par>
                                <p:cTn id="82" presetID="53" presetClass="entr" presetSubtype="16" repeatCount="indefinite" fill="hold" nodeType="with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p:cTn id="84" dur="750" fill="hold"/>
                                        <p:tgtEl>
                                          <p:spTgt spid="28"/>
                                        </p:tgtEl>
                                        <p:attrNameLst>
                                          <p:attrName>ppt_w</p:attrName>
                                        </p:attrNameLst>
                                      </p:cBhvr>
                                      <p:tavLst>
                                        <p:tav tm="0">
                                          <p:val>
                                            <p:fltVal val="0"/>
                                          </p:val>
                                        </p:tav>
                                        <p:tav tm="100000">
                                          <p:val>
                                            <p:strVal val="#ppt_w"/>
                                          </p:val>
                                        </p:tav>
                                      </p:tavLst>
                                    </p:anim>
                                    <p:anim calcmode="lin" valueType="num">
                                      <p:cBhvr>
                                        <p:cTn id="85" dur="750" fill="hold"/>
                                        <p:tgtEl>
                                          <p:spTgt spid="28"/>
                                        </p:tgtEl>
                                        <p:attrNameLst>
                                          <p:attrName>ppt_h</p:attrName>
                                        </p:attrNameLst>
                                      </p:cBhvr>
                                      <p:tavLst>
                                        <p:tav tm="0">
                                          <p:val>
                                            <p:fltVal val="0"/>
                                          </p:val>
                                        </p:tav>
                                        <p:tav tm="100000">
                                          <p:val>
                                            <p:strVal val="#ppt_h"/>
                                          </p:val>
                                        </p:tav>
                                      </p:tavLst>
                                    </p:anim>
                                    <p:animEffect transition="in" filter="fade">
                                      <p:cBhvr>
                                        <p:cTn id="86"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EC55F76-FC7B-41BB-8C34-A0BB049ECF61}"/>
              </a:ext>
            </a:extLst>
          </p:cNvPr>
          <p:cNvSpPr txBox="1"/>
          <p:nvPr/>
        </p:nvSpPr>
        <p:spPr>
          <a:xfrm>
            <a:off x="209494" y="85809"/>
            <a:ext cx="8667934" cy="2123658"/>
          </a:xfrm>
          <a:prstGeom prst="rect">
            <a:avLst/>
          </a:prstGeom>
          <a:noFill/>
        </p:spPr>
        <p:txBody>
          <a:bodyPr wrap="square">
            <a:spAutoFit/>
          </a:bodyPr>
          <a:lstStyle/>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Chúc em </a:t>
            </a:r>
          </a:p>
          <a:p>
            <a:pPr algn="ctr"/>
            <a:r>
              <a:rPr lang="en-US" altLang="zh-CN" sz="66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học tốt</a:t>
            </a:r>
            <a:endParaRPr lang="zh-CN" altLang="en-US" sz="66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id="{25074E46-FE9D-41BA-BB0F-E7EB38319C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36" name="Picture 35" descr="Text&#10;&#10;Description automatically generated">
            <a:extLst>
              <a:ext uri="{FF2B5EF4-FFF2-40B4-BE49-F238E27FC236}">
                <a16:creationId xmlns:a16="http://schemas.microsoft.com/office/drawing/2014/main" id="{A41CC8AB-5F1D-43DE-877C-F9669426ED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483810" y="5101"/>
            <a:ext cx="2710667" cy="1357981"/>
          </a:xfrm>
          <a:prstGeom prst="rect">
            <a:avLst/>
          </a:prstGeom>
        </p:spPr>
      </p:pic>
      <p:grpSp>
        <p:nvGrpSpPr>
          <p:cNvPr id="2" name="Group 1">
            <a:extLst>
              <a:ext uri="{FF2B5EF4-FFF2-40B4-BE49-F238E27FC236}">
                <a16:creationId xmlns:a16="http://schemas.microsoft.com/office/drawing/2014/main" id="{07196C91-EF2D-4BD2-9308-CAC6A2F39353}"/>
              </a:ext>
            </a:extLst>
          </p:cNvPr>
          <p:cNvGrpSpPr/>
          <p:nvPr/>
        </p:nvGrpSpPr>
        <p:grpSpPr>
          <a:xfrm>
            <a:off x="2967782" y="3721784"/>
            <a:ext cx="6059425" cy="1555717"/>
            <a:chOff x="2967782" y="3721784"/>
            <a:chExt cx="6059425" cy="1555717"/>
          </a:xfrm>
        </p:grpSpPr>
        <p:pic>
          <p:nvPicPr>
            <p:cNvPr id="11" name="Picture 10" descr="A picture containing text, linedrawing&#10;&#10;Description automatically generated">
              <a:extLst>
                <a:ext uri="{FF2B5EF4-FFF2-40B4-BE49-F238E27FC236}">
                  <a16:creationId xmlns:a16="http://schemas.microsoft.com/office/drawing/2014/main" id="{250A137B-6B40-408F-B713-A70877549E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7196" y="3733718"/>
              <a:ext cx="1430188" cy="1509433"/>
            </a:xfrm>
            <a:prstGeom prst="rect">
              <a:avLst/>
            </a:prstGeom>
          </p:spPr>
        </p:pic>
        <p:pic>
          <p:nvPicPr>
            <p:cNvPr id="38" name="Picture 37" descr="A picture containing text, linedrawing&#10;&#10;Description automatically generated">
              <a:extLst>
                <a:ext uri="{FF2B5EF4-FFF2-40B4-BE49-F238E27FC236}">
                  <a16:creationId xmlns:a16="http://schemas.microsoft.com/office/drawing/2014/main" id="{4FD004C7-365B-450E-B4DC-3A1388FBED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45857"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708EE45F-AD25-4162-A5BE-E69D1EB1B6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40" name="Picture 39" descr="A picture containing text, linedrawing&#10;&#10;Description automatically generated">
              <a:extLst>
                <a:ext uri="{FF2B5EF4-FFF2-40B4-BE49-F238E27FC236}">
                  <a16:creationId xmlns:a16="http://schemas.microsoft.com/office/drawing/2014/main" id="{F96949E9-4B34-4F18-85BD-B311686E34C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97019" y="3721784"/>
              <a:ext cx="1430188" cy="1509433"/>
            </a:xfrm>
            <a:prstGeom prst="rect">
              <a:avLst/>
            </a:prstGeom>
          </p:spPr>
        </p:pic>
        <p:pic>
          <p:nvPicPr>
            <p:cNvPr id="41" name="Picture 40" descr="A picture containing text, linedrawing&#10;&#10;Description automatically generated">
              <a:extLst>
                <a:ext uri="{FF2B5EF4-FFF2-40B4-BE49-F238E27FC236}">
                  <a16:creationId xmlns:a16="http://schemas.microsoft.com/office/drawing/2014/main" id="{B00BC7BD-9B60-40A2-9AF9-D37D06ECDC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3" name="TextBox 2">
            <a:extLst>
              <a:ext uri="{FF2B5EF4-FFF2-40B4-BE49-F238E27FC236}">
                <a16:creationId xmlns:a16="http://schemas.microsoft.com/office/drawing/2014/main"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grpSp>
        <p:nvGrpSpPr>
          <p:cNvPr id="37" name="Group 36">
            <a:extLst>
              <a:ext uri="{FF2B5EF4-FFF2-40B4-BE49-F238E27FC236}">
                <a16:creationId xmlns:a16="http://schemas.microsoft.com/office/drawing/2014/main" id="{08447279-42D3-420A-BFFB-200FE2055F2B}"/>
              </a:ext>
            </a:extLst>
          </p:cNvPr>
          <p:cNvGrpSpPr/>
          <p:nvPr/>
        </p:nvGrpSpPr>
        <p:grpSpPr>
          <a:xfrm>
            <a:off x="266572" y="1777669"/>
            <a:ext cx="2567455" cy="3109017"/>
            <a:chOff x="1853428" y="2350731"/>
            <a:chExt cx="2567455" cy="3109017"/>
          </a:xfrm>
        </p:grpSpPr>
        <p:grpSp>
          <p:nvGrpSpPr>
            <p:cNvPr id="42" name="Group 41">
              <a:extLst>
                <a:ext uri="{FF2B5EF4-FFF2-40B4-BE49-F238E27FC236}">
                  <a16:creationId xmlns:a16="http://schemas.microsoft.com/office/drawing/2014/main" id="{0862EA91-50FD-44A7-9FEC-56D2F755544F}"/>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45" name="Rectangle: Rounded Corners 44">
                <a:extLst>
                  <a:ext uri="{FF2B5EF4-FFF2-40B4-BE49-F238E27FC236}">
                    <a16:creationId xmlns:a16="http://schemas.microsoft.com/office/drawing/2014/main" id="{063854D6-2581-4F90-A621-153294A47676}"/>
                  </a:ext>
                </a:extLst>
              </p:cNvPr>
              <p:cNvSpPr/>
              <p:nvPr/>
            </p:nvSpPr>
            <p:spPr>
              <a:xfrm>
                <a:off x="8474987" y="2220698"/>
                <a:ext cx="2806262" cy="3696355"/>
              </a:xfrm>
              <a:prstGeom prst="roundRect">
                <a:avLst>
                  <a:gd name="adj" fmla="val 486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12D5DDA-6769-4309-ACD9-B3F2281D3DAB}"/>
                  </a:ext>
                </a:extLst>
              </p:cNvPr>
              <p:cNvSpPr/>
              <p:nvPr/>
            </p:nvSpPr>
            <p:spPr>
              <a:xfrm>
                <a:off x="8627387" y="2373099"/>
                <a:ext cx="2495185" cy="2905374"/>
              </a:xfrm>
              <a:prstGeom prst="roundRect">
                <a:avLst>
                  <a:gd name="adj" fmla="val 346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a:extLst>
                <a:ext uri="{FF2B5EF4-FFF2-40B4-BE49-F238E27FC236}">
                  <a16:creationId xmlns:a16="http://schemas.microsoft.com/office/drawing/2014/main" id="{FD3BCB11-0820-4BB2-882B-422CF12C5056}"/>
                </a:ext>
              </a:extLst>
            </p:cNvPr>
            <p:cNvPicPr>
              <a:picLocks noChangeAspect="1"/>
            </p:cNvPicPr>
            <p:nvPr/>
          </p:nvPicPr>
          <p:blipFill rotWithShape="1">
            <a:blip r:embed="rId7">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6289839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31" presetClass="entr" presetSubtype="0" fill="hold" nodeType="withEffect">
                                  <p:stCondLst>
                                    <p:cond delay="425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par>
                                <p:cTn id="36" presetID="32" presetClass="emph" presetSubtype="0" repeatCount="4000" fill="hold" nodeType="withEffect">
                                  <p:stCondLst>
                                    <p:cond delay="5250"/>
                                  </p:stCondLst>
                                  <p:childTnLst>
                                    <p:animRot by="120000">
                                      <p:cBhvr>
                                        <p:cTn id="37" dur="200" fill="hold">
                                          <p:stCondLst>
                                            <p:cond delay="0"/>
                                          </p:stCondLst>
                                        </p:cTn>
                                        <p:tgtEl>
                                          <p:spTgt spid="37"/>
                                        </p:tgtEl>
                                        <p:attrNameLst>
                                          <p:attrName>r</p:attrName>
                                        </p:attrNameLst>
                                      </p:cBhvr>
                                    </p:animRot>
                                    <p:animRot by="-240000">
                                      <p:cBhvr>
                                        <p:cTn id="38" dur="400" fill="hold">
                                          <p:stCondLst>
                                            <p:cond delay="400"/>
                                          </p:stCondLst>
                                        </p:cTn>
                                        <p:tgtEl>
                                          <p:spTgt spid="37"/>
                                        </p:tgtEl>
                                        <p:attrNameLst>
                                          <p:attrName>r</p:attrName>
                                        </p:attrNameLst>
                                      </p:cBhvr>
                                    </p:animRot>
                                    <p:animRot by="240000">
                                      <p:cBhvr>
                                        <p:cTn id="39" dur="400" fill="hold">
                                          <p:stCondLst>
                                            <p:cond delay="800"/>
                                          </p:stCondLst>
                                        </p:cTn>
                                        <p:tgtEl>
                                          <p:spTgt spid="37"/>
                                        </p:tgtEl>
                                        <p:attrNameLst>
                                          <p:attrName>r</p:attrName>
                                        </p:attrNameLst>
                                      </p:cBhvr>
                                    </p:animRot>
                                    <p:animRot by="-240000">
                                      <p:cBhvr>
                                        <p:cTn id="40" dur="400" fill="hold">
                                          <p:stCondLst>
                                            <p:cond delay="1200"/>
                                          </p:stCondLst>
                                        </p:cTn>
                                        <p:tgtEl>
                                          <p:spTgt spid="37"/>
                                        </p:tgtEl>
                                        <p:attrNameLst>
                                          <p:attrName>r</p:attrName>
                                        </p:attrNameLst>
                                      </p:cBhvr>
                                    </p:animRot>
                                    <p:animRot by="120000">
                                      <p:cBhvr>
                                        <p:cTn id="41"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rgbClr val="000000"/>
                </a:solidFill>
                <a:latin typeface="+mj-lt"/>
              </a:rPr>
              <a:t>Niềm </a:t>
            </a:r>
            <a:r>
              <a:rPr lang="vi-VN" sz="1900" b="1" dirty="0">
                <a:solidFill>
                  <a:srgbClr val="000000"/>
                </a:solidFill>
                <a:latin typeface="+mj-lt"/>
              </a:rPr>
              <a:t>tự hào chính đáng của chúng ta trong nền văn hóa Đông Sơn chính là bộ sưu tập trống đồng hết sức phong </a:t>
            </a:r>
            <a:r>
              <a:rPr lang="vi-VN" sz="1900" b="1">
                <a:solidFill>
                  <a:srgbClr val="000000"/>
                </a:solidFill>
                <a:latin typeface="+mj-lt"/>
              </a:rPr>
              <a:t>phú.</a:t>
            </a:r>
            <a:endParaRPr lang="en-US" sz="1900" b="1">
              <a:solidFill>
                <a:srgbClr val="000000"/>
              </a:solidFill>
              <a:latin typeface="+mj-lt"/>
            </a:endParaRPr>
          </a:p>
          <a:p>
            <a:pPr indent="457200" algn="just"/>
            <a:r>
              <a:rPr lang="vi-VN" sz="1900" b="1">
                <a:solidFill>
                  <a:srgbClr val="000000"/>
                </a:solidFill>
                <a:latin typeface="+mj-lt"/>
              </a:rPr>
              <a:t>Trống </a:t>
            </a:r>
            <a:r>
              <a:rPr lang="vi-VN" sz="1900" b="1" dirty="0">
                <a:solidFill>
                  <a:srgbClr val="000000"/>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rgbClr val="000000"/>
                </a:solidFill>
                <a:latin typeface="+mj-lt"/>
              </a:rPr>
              <a:t>gạc,...</a:t>
            </a:r>
            <a:endParaRPr lang="en-US" sz="1900" b="1">
              <a:solidFill>
                <a:srgbClr val="000000"/>
              </a:solidFill>
              <a:latin typeface="+mj-lt"/>
            </a:endParaRPr>
          </a:p>
          <a:p>
            <a:pPr indent="457200" algn="just"/>
            <a:r>
              <a:rPr lang="vi-VN" sz="1900" b="1">
                <a:solidFill>
                  <a:srgbClr val="000000"/>
                </a:solidFill>
                <a:latin typeface="+mj-lt"/>
              </a:rPr>
              <a:t>Nổi </a:t>
            </a:r>
            <a:r>
              <a:rPr lang="vi-VN" sz="1900" b="1" dirty="0">
                <a:solidFill>
                  <a:srgbClr val="000000"/>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70429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1500"/>
                                        <p:tgtEl>
                                          <p:spTgt spid="1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3"/>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7">
            <a:extLst>
              <a:ext uri="{FF2B5EF4-FFF2-40B4-BE49-F238E27FC236}">
                <a16:creationId xmlns:a16="http://schemas.microsoft.com/office/drawing/2014/main" id="{7B46B98F-39DA-47A7-B231-FE1289DFE3C5}"/>
              </a:ext>
            </a:extLst>
          </p:cNvPr>
          <p:cNvSpPr/>
          <p:nvPr/>
        </p:nvSpPr>
        <p:spPr>
          <a:xfrm>
            <a:off x="2444409" y="204036"/>
            <a:ext cx="4282311" cy="850998"/>
          </a:xfrm>
          <a:prstGeom prst="round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5" name="Rounded Rectangle 27">
            <a:extLst>
              <a:ext uri="{FF2B5EF4-FFF2-40B4-BE49-F238E27FC236}">
                <a16:creationId xmlns:a16="http://schemas.microsoft.com/office/drawing/2014/main" id="{67009FCB-F678-4CB8-B19C-889DAD80B454}"/>
              </a:ext>
            </a:extLst>
          </p:cNvPr>
          <p:cNvSpPr/>
          <p:nvPr/>
        </p:nvSpPr>
        <p:spPr>
          <a:xfrm>
            <a:off x="2532412" y="124117"/>
            <a:ext cx="4282311" cy="101055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pic>
        <p:nvPicPr>
          <p:cNvPr id="7" name="Content Placeholder 7">
            <a:extLst>
              <a:ext uri="{FF2B5EF4-FFF2-40B4-BE49-F238E27FC236}">
                <a16:creationId xmlns:a16="http://schemas.microsoft.com/office/drawing/2014/main" id="{5E2B4689-FC88-4123-9515-E0E93073A7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5169" y="1368547"/>
            <a:ext cx="3908425" cy="3482907"/>
          </a:xfrm>
        </p:spPr>
      </p:pic>
      <p:pic>
        <p:nvPicPr>
          <p:cNvPr id="8" name="Picture 7">
            <a:extLst>
              <a:ext uri="{FF2B5EF4-FFF2-40B4-BE49-F238E27FC236}">
                <a16:creationId xmlns:a16="http://schemas.microsoft.com/office/drawing/2014/main" id="{9979594A-1948-4395-B3BA-0E57775F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7" y="1260808"/>
            <a:ext cx="2990742" cy="735495"/>
          </a:xfrm>
          <a:prstGeom prst="rect">
            <a:avLst/>
          </a:prstGeom>
        </p:spPr>
      </p:pic>
      <p:sp>
        <p:nvSpPr>
          <p:cNvPr id="10" name="TextBox 9">
            <a:extLst>
              <a:ext uri="{FF2B5EF4-FFF2-40B4-BE49-F238E27FC236}">
                <a16:creationId xmlns:a16="http://schemas.microsoft.com/office/drawing/2014/main" id="{F1EC0A0A-1093-41F2-97C3-3891A9A6B9D2}"/>
              </a:ext>
            </a:extLst>
          </p:cNvPr>
          <p:cNvSpPr txBox="1"/>
          <p:nvPr/>
        </p:nvSpPr>
        <p:spPr>
          <a:xfrm>
            <a:off x="497353" y="2344474"/>
            <a:ext cx="3504056" cy="1877437"/>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1:</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Từ đầu …. đến h</a:t>
            </a:r>
            <a:r>
              <a:rPr lang="vi-VN" sz="3600" b="1">
                <a:solidFill>
                  <a:schemeClr val="accent4">
                    <a:lumMod val="50000"/>
                  </a:schemeClr>
                </a:solidFill>
                <a:latin typeface="Times New Roman" panose="02020603050405020304" pitchFamily="18" charset="0"/>
                <a:cs typeface="Times New Roman" panose="02020603050405020304" pitchFamily="18" charset="0"/>
              </a:rPr>
              <a:t>ươ</a:t>
            </a:r>
            <a:r>
              <a:rPr lang="en-US" sz="3600" b="1">
                <a:solidFill>
                  <a:schemeClr val="accent4">
                    <a:lumMod val="50000"/>
                  </a:schemeClr>
                </a:solidFill>
                <a:latin typeface="Times New Roman" panose="02020603050405020304" pitchFamily="18" charset="0"/>
                <a:cs typeface="Times New Roman" panose="02020603050405020304" pitchFamily="18" charset="0"/>
              </a:rPr>
              <a:t>u, nai có gạc.</a:t>
            </a:r>
          </a:p>
        </p:txBody>
      </p:sp>
      <p:pic>
        <p:nvPicPr>
          <p:cNvPr id="9" name="Picture 8">
            <a:extLst>
              <a:ext uri="{FF2B5EF4-FFF2-40B4-BE49-F238E27FC236}">
                <a16:creationId xmlns:a16="http://schemas.microsoft.com/office/drawing/2014/main" id="{83A7CED8-AA86-4A0E-8600-DEC310A5D0F2}"/>
              </a:ext>
            </a:extLst>
          </p:cNvPr>
          <p:cNvPicPr>
            <a:picLocks noChangeAspect="1"/>
          </p:cNvPicPr>
          <p:nvPr/>
        </p:nvPicPr>
        <p:blipFill rotWithShape="1">
          <a:blip r:embed="rId4">
            <a:extLst>
              <a:ext uri="{28A0092B-C50C-407E-A947-70E740481C1C}">
                <a14:useLocalDpi xmlns:a14="http://schemas.microsoft.com/office/drawing/2010/main" val="0"/>
              </a:ext>
            </a:extLst>
          </a:blip>
          <a:srcRect l="41854" t="29692" b="39268"/>
          <a:stretch/>
        </p:blipFill>
        <p:spPr>
          <a:xfrm rot="10280465">
            <a:off x="1356798" y="1551413"/>
            <a:ext cx="2990743" cy="1596546"/>
          </a:xfrm>
          <a:prstGeom prst="rect">
            <a:avLst/>
          </a:prstGeom>
        </p:spPr>
      </p:pic>
      <p:pic>
        <p:nvPicPr>
          <p:cNvPr id="13" name="Content Placeholder 7">
            <a:extLst>
              <a:ext uri="{FF2B5EF4-FFF2-40B4-BE49-F238E27FC236}">
                <a16:creationId xmlns:a16="http://schemas.microsoft.com/office/drawing/2014/main" id="{1D1BCEAC-F86B-4840-BBA9-C63DD82A7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972" y="1442340"/>
            <a:ext cx="3908190" cy="3482906"/>
          </a:xfrm>
          <a:prstGeom prst="rect">
            <a:avLst/>
          </a:prstGeom>
          <a:noFill/>
          <a:ln>
            <a:noFill/>
          </a:ln>
        </p:spPr>
      </p:pic>
      <p:pic>
        <p:nvPicPr>
          <p:cNvPr id="14" name="Picture 13">
            <a:extLst>
              <a:ext uri="{FF2B5EF4-FFF2-40B4-BE49-F238E27FC236}">
                <a16:creationId xmlns:a16="http://schemas.microsoft.com/office/drawing/2014/main" id="{DD84C453-B3EC-4A6D-BEE1-CCE81EB60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80" y="1335380"/>
            <a:ext cx="2990742" cy="735495"/>
          </a:xfrm>
          <a:prstGeom prst="rect">
            <a:avLst/>
          </a:prstGeom>
        </p:spPr>
      </p:pic>
      <p:sp>
        <p:nvSpPr>
          <p:cNvPr id="15" name="TextBox 14">
            <a:extLst>
              <a:ext uri="{FF2B5EF4-FFF2-40B4-BE49-F238E27FC236}">
                <a16:creationId xmlns:a16="http://schemas.microsoft.com/office/drawing/2014/main" id="{DB8CA472-F82D-4B51-B0F5-2CD5947F445A}"/>
              </a:ext>
            </a:extLst>
          </p:cNvPr>
          <p:cNvSpPr txBox="1"/>
          <p:nvPr/>
        </p:nvSpPr>
        <p:spPr>
          <a:xfrm>
            <a:off x="5368295" y="2399874"/>
            <a:ext cx="3130827" cy="1554272"/>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2:</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endParaRPr>
          </a:p>
          <a:p>
            <a:endParaRPr lang="en-US" sz="1500" dirty="0">
              <a:solidFill>
                <a:srgbClr val="CF8B62"/>
              </a:solidFill>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Phần còn lại.</a:t>
            </a:r>
          </a:p>
        </p:txBody>
      </p:sp>
      <p:sp>
        <p:nvSpPr>
          <p:cNvPr id="16" name="TextBox 15">
            <a:extLst>
              <a:ext uri="{FF2B5EF4-FFF2-40B4-BE49-F238E27FC236}">
                <a16:creationId xmlns:a16="http://schemas.microsoft.com/office/drawing/2014/main" id="{ED879EB4-CDDF-4573-9C71-7DE480529F12}"/>
              </a:ext>
            </a:extLst>
          </p:cNvPr>
          <p:cNvSpPr txBox="1"/>
          <p:nvPr/>
        </p:nvSpPr>
        <p:spPr>
          <a:xfrm>
            <a:off x="2430844" y="71059"/>
            <a:ext cx="4282311"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rPr>
              <a:t>CHIA ĐOẠN</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endParaRPr>
          </a:p>
        </p:txBody>
      </p:sp>
      <p:pic>
        <p:nvPicPr>
          <p:cNvPr id="17" name="Picture 16">
            <a:extLst>
              <a:ext uri="{FF2B5EF4-FFF2-40B4-BE49-F238E27FC236}">
                <a16:creationId xmlns:a16="http://schemas.microsoft.com/office/drawing/2014/main" id="{86553A6A-EC7E-41B6-9F77-D10E1BF84294}"/>
              </a:ext>
            </a:extLst>
          </p:cNvPr>
          <p:cNvPicPr>
            <a:picLocks noChangeAspect="1"/>
          </p:cNvPicPr>
          <p:nvPr/>
        </p:nvPicPr>
        <p:blipFill rotWithShape="1">
          <a:blip r:embed="rId4">
            <a:extLst>
              <a:ext uri="{28A0092B-C50C-407E-A947-70E740481C1C}">
                <a14:useLocalDpi xmlns:a14="http://schemas.microsoft.com/office/drawing/2010/main" val="0"/>
              </a:ext>
            </a:extLst>
          </a:blip>
          <a:srcRect r="56222"/>
          <a:stretch/>
        </p:blipFill>
        <p:spPr>
          <a:xfrm>
            <a:off x="7039541" y="-369370"/>
            <a:ext cx="2251718" cy="5143500"/>
          </a:xfrm>
          <a:prstGeom prst="rect">
            <a:avLst/>
          </a:prstGeom>
        </p:spPr>
      </p:pic>
    </p:spTree>
    <p:extLst>
      <p:ext uri="{BB962C8B-B14F-4D97-AF65-F5344CB8AC3E}">
        <p14:creationId xmlns:p14="http://schemas.microsoft.com/office/powerpoint/2010/main" val="2785077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22" presetClass="entr" presetSubtype="4"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374861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D2176FDB-6B9C-4BD8-9B6F-574DECA4FDD3}"/>
              </a:ext>
            </a:extLst>
          </p:cNvPr>
          <p:cNvPicPr>
            <a:picLocks noChangeAspect="1" noChangeArrowheads="1"/>
          </p:cNvPicPr>
          <p:nvPr/>
        </p:nvPicPr>
        <p:blipFill>
          <a:blip r:embed="rId3">
            <a:alphaModFix amt="35000"/>
          </a:blip>
          <a:srcRect/>
          <a:stretch/>
        </p:blipFill>
        <p:spPr bwMode="auto">
          <a:xfrm>
            <a:off x="205443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4338639" y="857251"/>
            <a:ext cx="3021806" cy="646331"/>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3600" dirty="0">
              <a:solidFill>
                <a:srgbClr val="D5E0E7">
                  <a:lumMod val="10000"/>
                </a:srgbClr>
              </a:solidFill>
              <a:latin typeface="Times New Roman" panose="02020603050405020304" pitchFamily="18" charset="0"/>
              <a:cs typeface="Times New Roman" pitchFamily="18" charset="0"/>
            </a:endParaRPr>
          </a:p>
        </p:txBody>
      </p:sp>
      <p:sp>
        <p:nvSpPr>
          <p:cNvPr id="16" name="TextBox 15"/>
          <p:cNvSpPr txBox="1"/>
          <p:nvPr/>
        </p:nvSpPr>
        <p:spPr>
          <a:xfrm>
            <a:off x="514348" y="1533209"/>
            <a:ext cx="8115300" cy="3108543"/>
          </a:xfrm>
          <a:prstGeom prst="rect">
            <a:avLst/>
          </a:prstGeom>
          <a:noFill/>
        </p:spPr>
        <p:txBody>
          <a:bodyPr wrap="square">
            <a:spAutoFit/>
          </a:bodyPr>
          <a:lstStyle/>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hóa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Đông</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Sơn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nền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văn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một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thời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kì</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lịch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cổ</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xưa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xác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định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cơ</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sở</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di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tìm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ở </a:t>
            </a:r>
            <a:r>
              <a:rPr lang="en-US" sz="2800" b="1" dirty="0" err="1">
                <a:solidFill>
                  <a:srgbClr val="D5E0E7">
                    <a:lumMod val="10000"/>
                  </a:srgbClr>
                </a:solidFill>
                <a:latin typeface="Times New Roman" panose="02020603050405020304" pitchFamily="18" charset="0"/>
              </a:rPr>
              <a:t>Đông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Sơn</a:t>
            </a:r>
            <a:r>
              <a:rPr lang="en-US" sz="2800" b="1" dirty="0">
                <a:solidFill>
                  <a:srgbClr val="D5E0E7">
                    <a:lumMod val="10000"/>
                  </a:srgbClr>
                </a:solidFill>
                <a:latin typeface="Times New Roman" panose="02020603050405020304" pitchFamily="18" charset="0"/>
              </a:rPr>
              <a:t>, Thanh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Hoa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hình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trang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đồ</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Vũ</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công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người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nhảy</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viên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Lạc</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Hồng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loài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chim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coi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là</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tượng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dân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tộc</a:t>
            </a:r>
            <a:r>
              <a:rPr lang="en-US" sz="2800" b="1" dirty="0">
                <a:solidFill>
                  <a:srgbClr val="D5E0E7">
                    <a:lumMod val="10000"/>
                  </a:srgbClr>
                </a:solidFill>
                <a:latin typeface="Times New Roman" panose="02020603050405020304" pitchFamily="18" charset="0"/>
              </a:rPr>
              <a:t> ta. </a:t>
            </a:r>
            <a:endParaRPr lang="en-US" sz="2000" b="1" dirty="0">
              <a:solidFill>
                <a:srgbClr val="D5E0E7">
                  <a:lumMod val="10000"/>
                </a:srgbClr>
              </a:solidFill>
              <a:latin typeface="Times New Roman" panose="02020603050405020304" pitchFamily="18" charset="0"/>
            </a:endParaRPr>
          </a:p>
        </p:txBody>
      </p:sp>
      <p:pic>
        <p:nvPicPr>
          <p:cNvPr id="6" name="Picture 5">
            <a:extLst>
              <a:ext uri="{FF2B5EF4-FFF2-40B4-BE49-F238E27FC236}">
                <a16:creationId xmlns:a16="http://schemas.microsoft.com/office/drawing/2014/main" id="{57350FC2-1079-46E5-8116-55BB0F93B3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05356" y="35928"/>
            <a:ext cx="6733287" cy="1370281"/>
          </a:xfrm>
          <a:prstGeom prst="rect">
            <a:avLst/>
          </a:prstGeom>
        </p:spPr>
      </p:pic>
      <p:sp>
        <p:nvSpPr>
          <p:cNvPr id="7" name="TextBox 6">
            <a:extLst>
              <a:ext uri="{FF2B5EF4-FFF2-40B4-BE49-F238E27FC236}">
                <a16:creationId xmlns:a16="http://schemas.microsoft.com/office/drawing/2014/main" id="{91C60FAB-70D9-44CE-B3C3-60043909303D}"/>
              </a:ext>
            </a:extLst>
          </p:cNvPr>
          <p:cNvSpPr txBox="1"/>
          <p:nvPr/>
        </p:nvSpPr>
        <p:spPr>
          <a:xfrm>
            <a:off x="2292368" y="163256"/>
            <a:ext cx="4559261" cy="923330"/>
          </a:xfrm>
          <a:custGeom>
            <a:avLst/>
            <a:gdLst>
              <a:gd name="connsiteX0" fmla="*/ 0 w 4559261"/>
              <a:gd name="connsiteY0" fmla="*/ 0 h 923330"/>
              <a:gd name="connsiteX1" fmla="*/ 4559261 w 4559261"/>
              <a:gd name="connsiteY1" fmla="*/ 0 h 923330"/>
              <a:gd name="connsiteX2" fmla="*/ 4559261 w 4559261"/>
              <a:gd name="connsiteY2" fmla="*/ 923330 h 923330"/>
              <a:gd name="connsiteX3" fmla="*/ 0 w 4559261"/>
              <a:gd name="connsiteY3" fmla="*/ 923330 h 923330"/>
              <a:gd name="connsiteX4" fmla="*/ 0 w 4559261"/>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261" h="923330" extrusionOk="0">
                <a:moveTo>
                  <a:pt x="0" y="0"/>
                </a:moveTo>
                <a:cubicBezTo>
                  <a:pt x="918981" y="149633"/>
                  <a:pt x="3771927" y="-99394"/>
                  <a:pt x="4559261" y="0"/>
                </a:cubicBezTo>
                <a:cubicBezTo>
                  <a:pt x="4577033" y="316783"/>
                  <a:pt x="4519393" y="678492"/>
                  <a:pt x="4559261" y="923330"/>
                </a:cubicBezTo>
                <a:cubicBezTo>
                  <a:pt x="3501908" y="775071"/>
                  <a:pt x="1919043"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GIẢI NGHĨA TỪ</a:t>
            </a:r>
          </a:p>
        </p:txBody>
      </p:sp>
      <p:pic>
        <p:nvPicPr>
          <p:cNvPr id="8" name="Picture 7" descr="Text&#10;&#10;Description automatically generated">
            <a:extLst>
              <a:ext uri="{FF2B5EF4-FFF2-40B4-BE49-F238E27FC236}">
                <a16:creationId xmlns:a16="http://schemas.microsoft.com/office/drawing/2014/main" id="{F5BB427D-23F7-429D-8C33-06916F844F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9" name="Picture 8" descr="Text&#10;&#10;Description automatically generated">
            <a:extLst>
              <a:ext uri="{FF2B5EF4-FFF2-40B4-BE49-F238E27FC236}">
                <a16:creationId xmlns:a16="http://schemas.microsoft.com/office/drawing/2014/main" id="{2D7140DB-036E-4226-AC64-398F22022B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19763349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arrow.wav"/>
          </p:stSnd>
        </p:sndAc>
      </p:transition>
    </mc:Choice>
    <mc:Fallback xmlns="">
      <p:transition spd="slow">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par>
                                <p:cTn id="7" presetID="3" presetClass="entr" presetSubtype="1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linds(horizontal)">
                                      <p:cBhvr>
                                        <p:cTn id="9" dur="5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nodeType="clickEffect">
                                  <p:stCondLst>
                                    <p:cond delay="0"/>
                                  </p:stCondLst>
                                  <p:childTnLst>
                                    <p:animMotion origin="layout" path="M 3.88889E-6 -4.19753E-6 L -1.10747 -0.03271 " pathEditMode="relative" rAng="0" ptsTypes="AA">
                                      <p:cBhvr>
                                        <p:cTn id="13" dur="2000" fill="hold"/>
                                        <p:tgtEl>
                                          <p:spTgt spid="9"/>
                                        </p:tgtEl>
                                        <p:attrNameLst>
                                          <p:attrName>ppt_x</p:attrName>
                                          <p:attrName>ppt_y</p:attrName>
                                        </p:attrNameLst>
                                      </p:cBhvr>
                                      <p:rCtr x="-55382" y="-1636"/>
                                    </p:animMotion>
                                  </p:childTnLst>
                                </p:cTn>
                              </p:par>
                              <p:par>
                                <p:cTn id="14" presetID="42" presetClass="path" presetSubtype="0" accel="50000" decel="50000" fill="hold" nodeType="withEffect">
                                  <p:stCondLst>
                                    <p:cond delay="0"/>
                                  </p:stCondLst>
                                  <p:childTnLst>
                                    <p:animMotion origin="layout" path="M 8.33333E-7 -4.93827E-7 L 1.21927 -0.01049 " pathEditMode="relative" rAng="0" ptsTypes="AA">
                                      <p:cBhvr>
                                        <p:cTn id="15" dur="2000" fill="hold"/>
                                        <p:tgtEl>
                                          <p:spTgt spid="8"/>
                                        </p:tgtEl>
                                        <p:attrNameLst>
                                          <p:attrName>ppt_x</p:attrName>
                                          <p:attrName>ppt_y</p:attrName>
                                        </p:attrNameLst>
                                      </p:cBhvr>
                                      <p:rCtr x="60955" y="-525"/>
                                    </p:animMotion>
                                  </p:childTnLst>
                                </p:cTn>
                              </p:par>
                              <p:par>
                                <p:cTn id="16" presetID="6" presetClass="entr" presetSubtype="32"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circle(out)">
                                      <p:cBhvr>
                                        <p:cTn id="18" dur="1000"/>
                                        <p:tgtEl>
                                          <p:spTgt spid="7"/>
                                        </p:tgtEl>
                                      </p:cBhvr>
                                    </p:animEffect>
                                  </p:childTnLst>
                                </p:cTn>
                              </p:par>
                              <p:par>
                                <p:cTn id="19" presetID="16" presetClass="entr" presetSubtype="42"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barn(out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barn(inVertical)">
                                      <p:cBhvr>
                                        <p:cTn id="26" dur="500"/>
                                        <p:tgtEl>
                                          <p:spTgt spid="16">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barn(inVertical)">
                                      <p:cBhvr>
                                        <p:cTn id="31" dur="500"/>
                                        <p:tgtEl>
                                          <p:spTgt spid="16">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2" end="2"/>
                                            </p:txEl>
                                          </p:spTgt>
                                        </p:tgtEl>
                                        <p:attrNameLst>
                                          <p:attrName>style.visibility</p:attrName>
                                        </p:attrNameLst>
                                      </p:cBhvr>
                                      <p:to>
                                        <p:strVal val="visible"/>
                                      </p:to>
                                    </p:set>
                                    <p:animEffect transition="in" filter="barn(inVertical)">
                                      <p:cBhvr>
                                        <p:cTn id="36" dur="500"/>
                                        <p:tgtEl>
                                          <p:spTgt spid="1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barn(inVertical)">
                                      <p:cBhvr>
                                        <p:cTn id="41"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jar, plant, different, ceramic ware&#10;&#10;Description automatically generated">
            <a:extLst>
              <a:ext uri="{FF2B5EF4-FFF2-40B4-BE49-F238E27FC236}">
                <a16:creationId xmlns:a16="http://schemas.microsoft.com/office/drawing/2014/main" id="{CBA8033F-36AD-4515-AE17-A1600F143C81}"/>
              </a:ext>
            </a:extLst>
          </p:cNvPr>
          <p:cNvPicPr>
            <a:picLocks noChangeAspect="1"/>
          </p:cNvPicPr>
          <p:nvPr/>
        </p:nvPicPr>
        <p:blipFill>
          <a:blip r:embed="rId2"/>
          <a:stretch>
            <a:fillRect/>
          </a:stretch>
        </p:blipFill>
        <p:spPr>
          <a:xfrm>
            <a:off x="3991477" y="810088"/>
            <a:ext cx="4708056" cy="3523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door, floor, kitchen appliance, stove&#10;&#10;Description automatically generated">
            <a:extLst>
              <a:ext uri="{FF2B5EF4-FFF2-40B4-BE49-F238E27FC236}">
                <a16:creationId xmlns:a16="http://schemas.microsoft.com/office/drawing/2014/main" id="{C8B0A4B2-D3DC-4376-9B47-E20068EAB08F}"/>
              </a:ext>
            </a:extLst>
          </p:cNvPr>
          <p:cNvPicPr>
            <a:picLocks noChangeAspect="1"/>
          </p:cNvPicPr>
          <p:nvPr/>
        </p:nvPicPr>
        <p:blipFill>
          <a:blip r:embed="rId3"/>
          <a:stretch>
            <a:fillRect/>
          </a:stretch>
        </p:blipFill>
        <p:spPr>
          <a:xfrm>
            <a:off x="-4592040" y="-309075"/>
            <a:ext cx="36576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C147CBA-0E85-4F6B-90D1-26777F2BC7F9}"/>
              </a:ext>
            </a:extLst>
          </p:cNvPr>
          <p:cNvSpPr txBox="1"/>
          <p:nvPr/>
        </p:nvSpPr>
        <p:spPr>
          <a:xfrm>
            <a:off x="444467" y="1113578"/>
            <a:ext cx="3406333" cy="3108543"/>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Văn hóa Đông Sơn: </a:t>
            </a:r>
            <a:r>
              <a:rPr lang="en-US" sz="2800" b="1">
                <a:solidFill>
                  <a:srgbClr val="D5E0E7">
                    <a:lumMod val="10000"/>
                  </a:srgbClr>
                </a:solidFill>
                <a:latin typeface="Times New Roman" panose="02020603050405020304" pitchFamily="18" charset="0"/>
              </a:rPr>
              <a:t>nền văn hóa của một thời kì lịch sử cổ xưa, được xác định trên cơ sở những di vật tìm được ở Đông Sơn, Thanh Hóa.</a:t>
            </a:r>
            <a:endParaRPr lang="en-US" sz="2800" b="1" dirty="0">
              <a:solidFill>
                <a:srgbClr val="D5E0E7">
                  <a:lumMod val="10000"/>
                </a:srgbClr>
              </a:solidFill>
              <a:latin typeface="Times New Roman" panose="02020603050405020304" pitchFamily="18" charset="0"/>
            </a:endParaRPr>
          </a:p>
        </p:txBody>
      </p:sp>
      <p:grpSp>
        <p:nvGrpSpPr>
          <p:cNvPr id="12" name="Group 11">
            <a:extLst>
              <a:ext uri="{FF2B5EF4-FFF2-40B4-BE49-F238E27FC236}">
                <a16:creationId xmlns:a16="http://schemas.microsoft.com/office/drawing/2014/main" id="{5B9755E6-8F98-4425-B062-6B24AC979B2E}"/>
              </a:ext>
            </a:extLst>
          </p:cNvPr>
          <p:cNvGrpSpPr/>
          <p:nvPr/>
        </p:nvGrpSpPr>
        <p:grpSpPr>
          <a:xfrm>
            <a:off x="581674" y="203253"/>
            <a:ext cx="513064" cy="489708"/>
            <a:chOff x="1351392" y="4270250"/>
            <a:chExt cx="448256" cy="425692"/>
          </a:xfrm>
        </p:grpSpPr>
        <p:sp>
          <p:nvSpPr>
            <p:cNvPr id="13" name="Oval 12">
              <a:extLst>
                <a:ext uri="{FF2B5EF4-FFF2-40B4-BE49-F238E27FC236}">
                  <a16:creationId xmlns:a16="http://schemas.microsoft.com/office/drawing/2014/main" id="{244FB660-CF8A-479C-AC4B-A1FA6D9DA241}"/>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a:extLst>
                <a:ext uri="{FF2B5EF4-FFF2-40B4-BE49-F238E27FC236}">
                  <a16:creationId xmlns:a16="http://schemas.microsoft.com/office/drawing/2014/main" id="{92F265A8-8DCB-4EC6-A902-16A41CAD891A}"/>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a:extLst>
              <a:ext uri="{FF2B5EF4-FFF2-40B4-BE49-F238E27FC236}">
                <a16:creationId xmlns:a16="http://schemas.microsoft.com/office/drawing/2014/main" id="{F5B37199-314A-41A4-899B-FE7A154702E6}"/>
              </a:ext>
            </a:extLst>
          </p:cNvPr>
          <p:cNvGrpSpPr/>
          <p:nvPr/>
        </p:nvGrpSpPr>
        <p:grpSpPr>
          <a:xfrm>
            <a:off x="1274510" y="203253"/>
            <a:ext cx="513064" cy="489708"/>
            <a:chOff x="1863360" y="4270250"/>
            <a:chExt cx="448256" cy="425692"/>
          </a:xfrm>
        </p:grpSpPr>
        <p:sp>
          <p:nvSpPr>
            <p:cNvPr id="16" name="Oval 15">
              <a:extLst>
                <a:ext uri="{FF2B5EF4-FFF2-40B4-BE49-F238E27FC236}">
                  <a16:creationId xmlns:a16="http://schemas.microsoft.com/office/drawing/2014/main" id="{D2907FAC-E9FF-49B4-AC4E-7F46C752E686}"/>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a:extLst>
                <a:ext uri="{FF2B5EF4-FFF2-40B4-BE49-F238E27FC236}">
                  <a16:creationId xmlns:a16="http://schemas.microsoft.com/office/drawing/2014/main" id="{74E6604B-CE23-4942-8AD5-52C9E751F12E}"/>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 name="Group 17">
            <a:extLst>
              <a:ext uri="{FF2B5EF4-FFF2-40B4-BE49-F238E27FC236}">
                <a16:creationId xmlns:a16="http://schemas.microsoft.com/office/drawing/2014/main" id="{7281310B-E493-41BE-B421-2CBDD47FE799}"/>
              </a:ext>
            </a:extLst>
          </p:cNvPr>
          <p:cNvGrpSpPr/>
          <p:nvPr/>
        </p:nvGrpSpPr>
        <p:grpSpPr>
          <a:xfrm>
            <a:off x="1964632" y="203253"/>
            <a:ext cx="513064" cy="489708"/>
            <a:chOff x="2339752" y="4270250"/>
            <a:chExt cx="448256" cy="425692"/>
          </a:xfrm>
        </p:grpSpPr>
        <p:sp>
          <p:nvSpPr>
            <p:cNvPr id="19" name="Oval 18">
              <a:extLst>
                <a:ext uri="{FF2B5EF4-FFF2-40B4-BE49-F238E27FC236}">
                  <a16:creationId xmlns:a16="http://schemas.microsoft.com/office/drawing/2014/main" id="{AA2D4E32-CEFA-4959-9839-3A8ACA177E10}"/>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a:extLst>
                <a:ext uri="{FF2B5EF4-FFF2-40B4-BE49-F238E27FC236}">
                  <a16:creationId xmlns:a16="http://schemas.microsoft.com/office/drawing/2014/main" id="{36E2F99A-1206-4558-82D5-E5B8E3226BD8}"/>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694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par>
                                <p:cTn id="10" presetID="53" presetClass="entr" presetSubtype="16" repeatCount="indefinite"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Effect transition="in" filter="fade">
                                      <p:cBhvr>
                                        <p:cTn id="14" dur="750"/>
                                        <p:tgtEl>
                                          <p:spTgt spid="15"/>
                                        </p:tgtEl>
                                      </p:cBhvr>
                                    </p:animEffect>
                                  </p:childTnLst>
                                </p:cTn>
                              </p:par>
                              <p:par>
                                <p:cTn id="15" presetID="53" presetClass="entr" presetSubtype="16" repeatCount="indefinite"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750" fill="hold"/>
                                        <p:tgtEl>
                                          <p:spTgt spid="18"/>
                                        </p:tgtEl>
                                        <p:attrNameLst>
                                          <p:attrName>ppt_w</p:attrName>
                                        </p:attrNameLst>
                                      </p:cBhvr>
                                      <p:tavLst>
                                        <p:tav tm="0">
                                          <p:val>
                                            <p:fltVal val="0"/>
                                          </p:val>
                                        </p:tav>
                                        <p:tav tm="100000">
                                          <p:val>
                                            <p:strVal val="#ppt_w"/>
                                          </p:val>
                                        </p:tav>
                                      </p:tavLst>
                                    </p:anim>
                                    <p:anim calcmode="lin" valueType="num">
                                      <p:cBhvr>
                                        <p:cTn id="18" dur="750" fill="hold"/>
                                        <p:tgtEl>
                                          <p:spTgt spid="18"/>
                                        </p:tgtEl>
                                        <p:attrNameLst>
                                          <p:attrName>ppt_h</p:attrName>
                                        </p:attrNameLst>
                                      </p:cBhvr>
                                      <p:tavLst>
                                        <p:tav tm="0">
                                          <p:val>
                                            <p:fltVal val="0"/>
                                          </p:val>
                                        </p:tav>
                                        <p:tav tm="100000">
                                          <p:val>
                                            <p:strVal val="#ppt_h"/>
                                          </p:val>
                                        </p:tav>
                                      </p:tavLst>
                                    </p:anim>
                                    <p:animEffect transition="in" filter="fade">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1000"/>
                                        <p:tgtEl>
                                          <p:spTgt spid="3"/>
                                        </p:tgtEl>
                                      </p:cBhvr>
                                    </p:animEffect>
                                  </p:childTnLst>
                                </p:cTn>
                              </p:par>
                            </p:childTnLst>
                          </p:cTn>
                        </p:par>
                        <p:par>
                          <p:cTn id="25" fill="hold">
                            <p:stCondLst>
                              <p:cond delay="1000"/>
                            </p:stCondLst>
                            <p:childTnLst>
                              <p:par>
                                <p:cTn id="26" presetID="50" presetClass="entr" presetSubtype="0"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E35AF-15EF-4D08-973A-0C9A9478F2BA}"/>
              </a:ext>
            </a:extLst>
          </p:cNvPr>
          <p:cNvSpPr txBox="1"/>
          <p:nvPr/>
        </p:nvSpPr>
        <p:spPr>
          <a:xfrm>
            <a:off x="600993" y="379488"/>
            <a:ext cx="3762177" cy="954107"/>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Hoa văn: </a:t>
            </a:r>
            <a:r>
              <a:rPr lang="en-US" sz="2800" b="1">
                <a:solidFill>
                  <a:srgbClr val="D5E0E7">
                    <a:lumMod val="10000"/>
                  </a:srgbClr>
                </a:solidFill>
                <a:latin typeface="Times New Roman" panose="02020603050405020304" pitchFamily="18" charset="0"/>
              </a:rPr>
              <a:t>hình trang trí trên đồ vật</a:t>
            </a:r>
            <a:endParaRPr lang="en-US" sz="2800" b="1" dirty="0">
              <a:solidFill>
                <a:srgbClr val="D5E0E7">
                  <a:lumMod val="10000"/>
                </a:srgbClr>
              </a:solidFill>
              <a:latin typeface="Times New Roman" panose="02020603050405020304" pitchFamily="18" charset="0"/>
            </a:endParaRPr>
          </a:p>
        </p:txBody>
      </p:sp>
      <p:pic>
        <p:nvPicPr>
          <p:cNvPr id="4" name="Picture 3" descr="A picture containing text, tattoo&#10;&#10;Description automatically generated">
            <a:extLst>
              <a:ext uri="{FF2B5EF4-FFF2-40B4-BE49-F238E27FC236}">
                <a16:creationId xmlns:a16="http://schemas.microsoft.com/office/drawing/2014/main" id="{F8D6C001-0844-4410-BAAE-7A045336C99C}"/>
              </a:ext>
            </a:extLst>
          </p:cNvPr>
          <p:cNvPicPr>
            <a:picLocks noChangeAspect="1"/>
          </p:cNvPicPr>
          <p:nvPr/>
        </p:nvPicPr>
        <p:blipFill>
          <a:blip r:embed="rId2"/>
          <a:stretch>
            <a:fillRect/>
          </a:stretch>
        </p:blipFill>
        <p:spPr>
          <a:xfrm>
            <a:off x="4790008" y="574431"/>
            <a:ext cx="4196736" cy="3147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text, old&#10;&#10;Description automatically generated">
            <a:extLst>
              <a:ext uri="{FF2B5EF4-FFF2-40B4-BE49-F238E27FC236}">
                <a16:creationId xmlns:a16="http://schemas.microsoft.com/office/drawing/2014/main" id="{1F7AE63C-E82A-40BC-A853-44C046DF985E}"/>
              </a:ext>
            </a:extLst>
          </p:cNvPr>
          <p:cNvPicPr>
            <a:picLocks noChangeAspect="1"/>
          </p:cNvPicPr>
          <p:nvPr/>
        </p:nvPicPr>
        <p:blipFill>
          <a:blip r:embed="rId3"/>
          <a:stretch>
            <a:fillRect/>
          </a:stretch>
        </p:blipFill>
        <p:spPr>
          <a:xfrm>
            <a:off x="392165" y="1634021"/>
            <a:ext cx="4179834" cy="276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7DD06A6-FCEA-4593-BC72-3981B9AD407A}"/>
              </a:ext>
            </a:extLst>
          </p:cNvPr>
          <p:cNvSpPr txBox="1"/>
          <p:nvPr/>
        </p:nvSpPr>
        <p:spPr>
          <a:xfrm>
            <a:off x="4931950" y="3797771"/>
            <a:ext cx="3953043" cy="1200329"/>
          </a:xfrm>
          <a:prstGeom prst="rect">
            <a:avLst/>
          </a:prstGeom>
          <a:noFill/>
        </p:spPr>
        <p:txBody>
          <a:bodyPr wrap="square">
            <a:spAutoFit/>
          </a:bodyPr>
          <a:lstStyle/>
          <a:p>
            <a:pPr algn="ctr" eaLnBrk="0" fontAlgn="base" hangingPunct="0">
              <a:spcBef>
                <a:spcPct val="0"/>
              </a:spcBef>
              <a:spcAft>
                <a:spcPct val="0"/>
              </a:spcAft>
              <a:defRPr/>
            </a:pPr>
            <a:r>
              <a:rPr lang="en-US" sz="2400" b="1">
                <a:solidFill>
                  <a:schemeClr val="accent2">
                    <a:lumMod val="75000"/>
                  </a:schemeClr>
                </a:solidFill>
                <a:latin typeface="Times New Roman" panose="02020603050405020304" pitchFamily="18" charset="0"/>
              </a:rPr>
              <a:t>Chim Lạc, chim Hồng:</a:t>
            </a:r>
          </a:p>
          <a:p>
            <a:pPr algn="just" eaLnBrk="0" fontAlgn="base" hangingPunct="0">
              <a:spcBef>
                <a:spcPct val="0"/>
              </a:spcBef>
              <a:spcAft>
                <a:spcPct val="0"/>
              </a:spcAft>
              <a:defRPr/>
            </a:pPr>
            <a:r>
              <a:rPr lang="en-US" sz="2400" b="1">
                <a:solidFill>
                  <a:srgbClr val="D5E0E7">
                    <a:lumMod val="10000"/>
                  </a:srgbClr>
                </a:solidFill>
                <a:latin typeface="Times New Roman" panose="02020603050405020304" pitchFamily="18" charset="0"/>
              </a:rPr>
              <a:t>những loài chim được coi là biểu tượng của dân tộc ta. </a:t>
            </a:r>
            <a:endParaRPr lang="en-US" sz="1800" b="1" dirty="0">
              <a:solidFill>
                <a:srgbClr val="D5E0E7">
                  <a:lumMod val="10000"/>
                </a:srgbClr>
              </a:solidFill>
              <a:latin typeface="Times New Roman" panose="02020603050405020304" pitchFamily="18" charset="0"/>
            </a:endParaRPr>
          </a:p>
        </p:txBody>
      </p:sp>
    </p:spTree>
    <p:extLst>
      <p:ext uri="{BB962C8B-B14F-4D97-AF65-F5344CB8AC3E}">
        <p14:creationId xmlns:p14="http://schemas.microsoft.com/office/powerpoint/2010/main" val="1477949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p:tgtEl>
                                          <p:spTgt spid="3"/>
                                        </p:tgtEl>
                                        <p:attrNameLst>
                                          <p:attrName>ppt_y</p:attrName>
                                        </p:attrNameLst>
                                      </p:cBhvr>
                                      <p:tavLst>
                                        <p:tav tm="0">
                                          <p:val>
                                            <p:strVal val="#ppt_y+#ppt_h*1.125000"/>
                                          </p:val>
                                        </p:tav>
                                        <p:tav tm="100000">
                                          <p:val>
                                            <p:strVal val="#ppt_y"/>
                                          </p:val>
                                        </p:tav>
                                      </p:tavLst>
                                    </p:anim>
                                    <p:animEffect transition="in" filter="wipe(up)">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000"/>
                            </p:stCondLst>
                            <p:childTnLst>
                              <p:par>
                                <p:cTn id="23" presetID="1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p:tgtEl>
                                          <p:spTgt spid="9"/>
                                        </p:tgtEl>
                                        <p:attrNameLst>
                                          <p:attrName>ppt_y</p:attrName>
                                        </p:attrNameLst>
                                      </p:cBhvr>
                                      <p:tavLst>
                                        <p:tav tm="0">
                                          <p:val>
                                            <p:strVal val="#ppt_y-#ppt_h*1.125000"/>
                                          </p:val>
                                        </p:tav>
                                        <p:tav tm="100000">
                                          <p:val>
                                            <p:strVal val="#ppt_y"/>
                                          </p:val>
                                        </p:tav>
                                      </p:tavLst>
                                    </p:anim>
                                    <p:animEffect transition="in" filter="wipe(down)">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id="{8D2F4C1A-C150-4958-BF39-3817DE7D3968}"/>
              </a:ext>
            </a:extLst>
          </p:cNvPr>
          <p:cNvPicPr>
            <a:picLocks noChangeAspect="1"/>
          </p:cNvPicPr>
          <p:nvPr/>
        </p:nvPicPr>
        <p:blipFill>
          <a:blip r:embed="rId5"/>
          <a:stretch>
            <a:fillRect/>
          </a:stretch>
        </p:blipFill>
        <p:spPr>
          <a:xfrm rot="17186900">
            <a:off x="-1194445" y="-149482"/>
            <a:ext cx="5143500" cy="5143500"/>
          </a:xfrm>
          <a:prstGeom prst="rect">
            <a:avLst/>
          </a:prstGeom>
        </p:spPr>
      </p:pic>
      <p:sp>
        <p:nvSpPr>
          <p:cNvPr id="19" name="TextBox 18">
            <a:extLst>
              <a:ext uri="{FF2B5EF4-FFF2-40B4-BE49-F238E27FC236}">
                <a16:creationId xmlns:a16="http://schemas.microsoft.com/office/drawing/2014/main" id="{B76BF00C-0401-4D16-9183-3CBFCDF7245C}"/>
              </a:ext>
            </a:extLst>
          </p:cNvPr>
          <p:cNvSpPr txBox="1"/>
          <p:nvPr/>
        </p:nvSpPr>
        <p:spPr>
          <a:xfrm>
            <a:off x="4655562" y="445135"/>
            <a:ext cx="4835236"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rPr>
              <a:t>Luyện đọc từ</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32" name="Group 31">
            <a:extLst>
              <a:ext uri="{FF2B5EF4-FFF2-40B4-BE49-F238E27FC236}">
                <a16:creationId xmlns:a16="http://schemas.microsoft.com/office/drawing/2014/main" id="{C2C34989-885D-451E-8509-9F1D1B9B8654}"/>
              </a:ext>
            </a:extLst>
          </p:cNvPr>
          <p:cNvGrpSpPr/>
          <p:nvPr/>
        </p:nvGrpSpPr>
        <p:grpSpPr>
          <a:xfrm>
            <a:off x="301840" y="1830461"/>
            <a:ext cx="3840147" cy="1183616"/>
            <a:chOff x="301840" y="1830461"/>
            <a:chExt cx="3840147" cy="1183616"/>
          </a:xfrm>
        </p:grpSpPr>
        <p:grpSp>
          <p:nvGrpSpPr>
            <p:cNvPr id="2" name="Group 1">
              <a:extLst>
                <a:ext uri="{FF2B5EF4-FFF2-40B4-BE49-F238E27FC236}">
                  <a16:creationId xmlns:a16="http://schemas.microsoft.com/office/drawing/2014/main" id="{70E89A64-3C95-438A-9A62-2D4FBAFD71BF}"/>
                </a:ext>
              </a:extLst>
            </p:cNvPr>
            <p:cNvGrpSpPr/>
            <p:nvPr/>
          </p:nvGrpSpPr>
          <p:grpSpPr>
            <a:xfrm>
              <a:off x="301840" y="1830461"/>
              <a:ext cx="3840147" cy="1183616"/>
              <a:chOff x="3355758" y="2361398"/>
              <a:chExt cx="3840147" cy="1183616"/>
            </a:xfrm>
          </p:grpSpPr>
          <p:pic>
            <p:nvPicPr>
              <p:cNvPr id="3" name="Picture 2">
                <a:extLst>
                  <a:ext uri="{FF2B5EF4-FFF2-40B4-BE49-F238E27FC236}">
                    <a16:creationId xmlns:a16="http://schemas.microsoft.com/office/drawing/2014/main" id="{51C2625D-F8CA-4BF6-80F7-D0C458E9BBB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55758" y="2361398"/>
                <a:ext cx="3589102" cy="1183616"/>
              </a:xfrm>
              <a:prstGeom prst="rect">
                <a:avLst/>
              </a:prstGeom>
              <a:effectLst>
                <a:outerShdw blurRad="25400" dist="38100" dir="10800000" algn="r" rotWithShape="0">
                  <a:prstClr val="black">
                    <a:alpha val="65000"/>
                  </a:prstClr>
                </a:outerShdw>
              </a:effectLst>
            </p:spPr>
          </p:pic>
          <p:pic>
            <p:nvPicPr>
              <p:cNvPr id="4" name="Picture 3">
                <a:extLst>
                  <a:ext uri="{FF2B5EF4-FFF2-40B4-BE49-F238E27FC236}">
                    <a16:creationId xmlns:a16="http://schemas.microsoft.com/office/drawing/2014/main" id="{A2F57CB6-180A-4239-8F78-3BAD45515484}"/>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6284049" y="2456817"/>
                <a:ext cx="911856" cy="307988"/>
              </a:xfrm>
              <a:prstGeom prst="rect">
                <a:avLst/>
              </a:prstGeom>
            </p:spPr>
          </p:pic>
        </p:grpSp>
        <p:sp>
          <p:nvSpPr>
            <p:cNvPr id="22" name="TextBox 21">
              <a:extLst>
                <a:ext uri="{FF2B5EF4-FFF2-40B4-BE49-F238E27FC236}">
                  <a16:creationId xmlns:a16="http://schemas.microsoft.com/office/drawing/2014/main" id="{C8231B6B-BD65-48BF-86A3-DB210CF98EFB}"/>
                </a:ext>
              </a:extLst>
            </p:cNvPr>
            <p:cNvSpPr txBox="1"/>
            <p:nvPr/>
          </p:nvSpPr>
          <p:spPr>
            <a:xfrm>
              <a:off x="327411" y="1959895"/>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Đông</a:t>
              </a:r>
              <a:r>
                <a:rPr lang="en-US" sz="4800" b="1" dirty="0">
                  <a:solidFill>
                    <a:schemeClr val="bg1">
                      <a:lumMod val="75000"/>
                    </a:schemeClr>
                  </a:solidFill>
                  <a:latin typeface="Times New Roman" panose="02020603050405020304" pitchFamily="18" charset="0"/>
                  <a:cs typeface="Times New Roman" panose="02020603050405020304" pitchFamily="18" charset="0"/>
                </a:rPr>
                <a:t> S</a:t>
              </a:r>
              <a:r>
                <a:rPr lang="vi-VN" sz="4800" b="1" dirty="0">
                  <a:solidFill>
                    <a:schemeClr val="bg1">
                      <a:lumMod val="75000"/>
                    </a:schemeClr>
                  </a:solidFill>
                  <a:latin typeface="Times New Roman" panose="02020603050405020304" pitchFamily="18" charset="0"/>
                  <a:cs typeface="Times New Roman" panose="02020603050405020304" pitchFamily="18" charset="0"/>
                </a:rPr>
                <a:t>ơ</a:t>
              </a:r>
              <a:r>
                <a:rPr lang="en-US" sz="4800" b="1" dirty="0">
                  <a:solidFill>
                    <a:schemeClr val="bg1">
                      <a:lumMod val="75000"/>
                    </a:schemeClr>
                  </a:solidFill>
                  <a:latin typeface="Times New Roman" panose="02020603050405020304" pitchFamily="18" charset="0"/>
                  <a:cs typeface="Times New Roman" panose="02020603050405020304" pitchFamily="18" charset="0"/>
                </a:rPr>
                <a:t>n</a:t>
              </a:r>
            </a:p>
          </p:txBody>
        </p:sp>
      </p:grpSp>
      <p:grpSp>
        <p:nvGrpSpPr>
          <p:cNvPr id="34" name="Group 33">
            <a:extLst>
              <a:ext uri="{FF2B5EF4-FFF2-40B4-BE49-F238E27FC236}">
                <a16:creationId xmlns:a16="http://schemas.microsoft.com/office/drawing/2014/main" id="{C5DB6047-2322-4D15-B57F-DB56C49FF5F9}"/>
              </a:ext>
            </a:extLst>
          </p:cNvPr>
          <p:cNvGrpSpPr/>
          <p:nvPr/>
        </p:nvGrpSpPr>
        <p:grpSpPr>
          <a:xfrm>
            <a:off x="4998483" y="1916913"/>
            <a:ext cx="3843677" cy="1183616"/>
            <a:chOff x="4998483" y="1916913"/>
            <a:chExt cx="3843677" cy="1183616"/>
          </a:xfrm>
        </p:grpSpPr>
        <p:grpSp>
          <p:nvGrpSpPr>
            <p:cNvPr id="11" name="Group 10">
              <a:extLst>
                <a:ext uri="{FF2B5EF4-FFF2-40B4-BE49-F238E27FC236}">
                  <a16:creationId xmlns:a16="http://schemas.microsoft.com/office/drawing/2014/main" id="{2DE7A110-C58E-4DF0-945B-DE62E1C63563}"/>
                </a:ext>
              </a:extLst>
            </p:cNvPr>
            <p:cNvGrpSpPr/>
            <p:nvPr/>
          </p:nvGrpSpPr>
          <p:grpSpPr>
            <a:xfrm>
              <a:off x="4998483" y="1916913"/>
              <a:ext cx="3740072" cy="1183616"/>
              <a:chOff x="1391946" y="3789810"/>
              <a:chExt cx="3740072" cy="1183616"/>
            </a:xfrm>
          </p:grpSpPr>
          <p:pic>
            <p:nvPicPr>
              <p:cNvPr id="12" name="Picture 11">
                <a:extLst>
                  <a:ext uri="{FF2B5EF4-FFF2-40B4-BE49-F238E27FC236}">
                    <a16:creationId xmlns:a16="http://schemas.microsoft.com/office/drawing/2014/main" id="{8534D2A0-88CC-4E6E-8E3C-EAD60B420F2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3" name="Picture 12">
                <a:extLst>
                  <a:ext uri="{FF2B5EF4-FFF2-40B4-BE49-F238E27FC236}">
                    <a16:creationId xmlns:a16="http://schemas.microsoft.com/office/drawing/2014/main" id="{2330E65A-5D0B-4758-975F-21C328A408BC}"/>
                  </a:ext>
                </a:extLst>
              </p:cNvPr>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17150" t="77867" r="10691" b="2533"/>
              <a:stretch/>
            </p:blipFill>
            <p:spPr>
              <a:xfrm rot="19167512" flipH="1">
                <a:off x="1391946" y="3920223"/>
                <a:ext cx="911856" cy="471598"/>
              </a:xfrm>
              <a:prstGeom prst="rect">
                <a:avLst/>
              </a:prstGeom>
            </p:spPr>
          </p:pic>
        </p:grpSp>
        <p:sp>
          <p:nvSpPr>
            <p:cNvPr id="25" name="TextBox 24">
              <a:extLst>
                <a:ext uri="{FF2B5EF4-FFF2-40B4-BE49-F238E27FC236}">
                  <a16:creationId xmlns:a16="http://schemas.microsoft.com/office/drawing/2014/main" id="{3429CBD8-87BE-4EA3-BAE2-05BAC3A593F0}"/>
                </a:ext>
              </a:extLst>
            </p:cNvPr>
            <p:cNvSpPr txBox="1"/>
            <p:nvPr/>
          </p:nvSpPr>
          <p:spPr>
            <a:xfrm>
              <a:off x="5304201" y="202068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thuần</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hậu</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F1335C2D-C4B3-4578-96C1-3F7476E3D18B}"/>
              </a:ext>
            </a:extLst>
          </p:cNvPr>
          <p:cNvGrpSpPr/>
          <p:nvPr/>
        </p:nvGrpSpPr>
        <p:grpSpPr>
          <a:xfrm>
            <a:off x="252641" y="3405785"/>
            <a:ext cx="3820259" cy="1183616"/>
            <a:chOff x="252641" y="3405785"/>
            <a:chExt cx="3820259" cy="1183616"/>
          </a:xfrm>
        </p:grpSpPr>
        <p:grpSp>
          <p:nvGrpSpPr>
            <p:cNvPr id="5" name="Group 4">
              <a:extLst>
                <a:ext uri="{FF2B5EF4-FFF2-40B4-BE49-F238E27FC236}">
                  <a16:creationId xmlns:a16="http://schemas.microsoft.com/office/drawing/2014/main" id="{60E6E99B-F0AB-4A66-9EA8-CB8C5BB15F9A}"/>
                </a:ext>
              </a:extLst>
            </p:cNvPr>
            <p:cNvGrpSpPr/>
            <p:nvPr/>
          </p:nvGrpSpPr>
          <p:grpSpPr>
            <a:xfrm>
              <a:off x="301840" y="3405785"/>
              <a:ext cx="3771060" cy="1183616"/>
              <a:chOff x="3340545" y="5181319"/>
              <a:chExt cx="3771060" cy="1183616"/>
            </a:xfrm>
          </p:grpSpPr>
          <p:pic>
            <p:nvPicPr>
              <p:cNvPr id="6" name="Picture 5">
                <a:extLst>
                  <a:ext uri="{FF2B5EF4-FFF2-40B4-BE49-F238E27FC236}">
                    <a16:creationId xmlns:a16="http://schemas.microsoft.com/office/drawing/2014/main" id="{6FB67C91-FF26-4D70-ACA5-7D874AC27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0545" y="5181319"/>
                <a:ext cx="3543172" cy="1183616"/>
              </a:xfrm>
              <a:prstGeom prst="rect">
                <a:avLst/>
              </a:prstGeom>
              <a:effectLst>
                <a:outerShdw blurRad="25400" dist="38100" dir="10800000" algn="r" rotWithShape="0">
                  <a:prstClr val="black">
                    <a:alpha val="65000"/>
                  </a:prstClr>
                </a:outerShdw>
              </a:effectLst>
            </p:spPr>
          </p:pic>
          <p:pic>
            <p:nvPicPr>
              <p:cNvPr id="7" name="Picture 6">
                <a:extLst>
                  <a:ext uri="{FF2B5EF4-FFF2-40B4-BE49-F238E27FC236}">
                    <a16:creationId xmlns:a16="http://schemas.microsoft.com/office/drawing/2014/main" id="{5206DE9E-7E4D-4712-B7F9-D691D6B46E13}"/>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8" name="TextBox 27">
              <a:extLst>
                <a:ext uri="{FF2B5EF4-FFF2-40B4-BE49-F238E27FC236}">
                  <a16:creationId xmlns:a16="http://schemas.microsoft.com/office/drawing/2014/main" id="{AD0F9678-17F5-4F24-8B6C-CE2823522000}"/>
                </a:ext>
              </a:extLst>
            </p:cNvPr>
            <p:cNvSpPr txBox="1"/>
            <p:nvPr/>
          </p:nvSpPr>
          <p:spPr>
            <a:xfrm>
              <a:off x="252641" y="352083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muông</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thú</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0C91E05B-E594-4F98-97C1-4694FDE1F9C7}"/>
              </a:ext>
            </a:extLst>
          </p:cNvPr>
          <p:cNvGrpSpPr/>
          <p:nvPr/>
        </p:nvGrpSpPr>
        <p:grpSpPr>
          <a:xfrm>
            <a:off x="4972277" y="3405785"/>
            <a:ext cx="3875533" cy="1183616"/>
            <a:chOff x="4972277" y="3405785"/>
            <a:chExt cx="3875533" cy="1183616"/>
          </a:xfrm>
        </p:grpSpPr>
        <p:grpSp>
          <p:nvGrpSpPr>
            <p:cNvPr id="8" name="Group 7">
              <a:extLst>
                <a:ext uri="{FF2B5EF4-FFF2-40B4-BE49-F238E27FC236}">
                  <a16:creationId xmlns:a16="http://schemas.microsoft.com/office/drawing/2014/main" id="{4BCA19E6-5AB0-4841-B16B-612459137B9C}"/>
                </a:ext>
              </a:extLst>
            </p:cNvPr>
            <p:cNvGrpSpPr/>
            <p:nvPr/>
          </p:nvGrpSpPr>
          <p:grpSpPr>
            <a:xfrm>
              <a:off x="4972277" y="3405785"/>
              <a:ext cx="3766278" cy="1183616"/>
              <a:chOff x="1365740" y="3789810"/>
              <a:chExt cx="3766278" cy="1183616"/>
            </a:xfrm>
          </p:grpSpPr>
          <p:pic>
            <p:nvPicPr>
              <p:cNvPr id="9" name="Picture 8">
                <a:extLst>
                  <a:ext uri="{FF2B5EF4-FFF2-40B4-BE49-F238E27FC236}">
                    <a16:creationId xmlns:a16="http://schemas.microsoft.com/office/drawing/2014/main" id="{9DF85E07-0BAD-47D7-A48A-7FF83CFA8F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0" name="Picture 9">
                <a:extLst>
                  <a:ext uri="{FF2B5EF4-FFF2-40B4-BE49-F238E27FC236}">
                    <a16:creationId xmlns:a16="http://schemas.microsoft.com/office/drawing/2014/main" id="{C6317D4E-7A99-4AA8-8A7B-E57C42F823FB}"/>
                  </a:ext>
                </a:extLst>
              </p:cNvPr>
              <p:cNvPicPr>
                <a:picLocks noChangeAspect="1"/>
              </p:cNvPicPr>
              <p:nvPr/>
            </p:nvPicPr>
            <p:blipFill rotWithShape="1">
              <a:blip r:embed="rId8">
                <a:extLst>
                  <a:ext uri="{28A0092B-C50C-407E-A947-70E740481C1C}">
                    <a14:useLocalDpi xmlns:a14="http://schemas.microsoft.com/office/drawing/2010/main" val="0"/>
                  </a:ext>
                </a:extLst>
              </a:blip>
              <a:srcRect l="14852" t="41024" r="12989" b="42727"/>
              <a:stretch/>
            </p:blipFill>
            <p:spPr>
              <a:xfrm rot="19167512" flipH="1">
                <a:off x="1365740" y="3929902"/>
                <a:ext cx="911856" cy="390964"/>
              </a:xfrm>
              <a:prstGeom prst="rect">
                <a:avLst/>
              </a:prstGeom>
            </p:spPr>
          </p:pic>
        </p:grpSp>
        <p:sp>
          <p:nvSpPr>
            <p:cNvPr id="31" name="TextBox 30">
              <a:extLst>
                <a:ext uri="{FF2B5EF4-FFF2-40B4-BE49-F238E27FC236}">
                  <a16:creationId xmlns:a16="http://schemas.microsoft.com/office/drawing/2014/main" id="{409E075D-70E7-4238-A346-0DE324221D1A}"/>
                </a:ext>
              </a:extLst>
            </p:cNvPr>
            <p:cNvSpPr txBox="1"/>
            <p:nvPr/>
          </p:nvSpPr>
          <p:spPr>
            <a:xfrm>
              <a:off x="5309851" y="3551192"/>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khát</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khao</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id="{4A1FBEEB-3013-4907-BDDD-306FEC38B23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5054D494-CF76-401C-91C5-DD7BA95AE0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343695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1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ppt_x</p:attrName>
                                        </p:attrNameLst>
                                      </p:cBhvr>
                                      <p:tavLst>
                                        <p:tav tm="0">
                                          <p:val>
                                            <p:strVal val="#ppt_x-#ppt_w*1.125000"/>
                                          </p:val>
                                        </p:tav>
                                        <p:tav tm="100000">
                                          <p:val>
                                            <p:strVal val="#ppt_x"/>
                                          </p:val>
                                        </p:tav>
                                      </p:tavLst>
                                    </p:anim>
                                    <p:animEffect transition="in" filter="wipe(righ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childTnLst>
                                </p:cTn>
                              </p:par>
                            </p:childTnLst>
                          </p:cTn>
                        </p:par>
                        <p:par>
                          <p:cTn id="42" fill="hold">
                            <p:stCondLst>
                              <p:cond delay="1500"/>
                            </p:stCondLst>
                            <p:childTnLst>
                              <p:par>
                                <p:cTn id="43" presetID="23" presetClass="entr" presetSubtype="16"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6BF00C-0401-4D16-9183-3CBFCDF7245C}"/>
              </a:ext>
            </a:extLst>
          </p:cNvPr>
          <p:cNvSpPr txBox="1"/>
          <p:nvPr/>
        </p:nvSpPr>
        <p:spPr>
          <a:xfrm>
            <a:off x="2154382" y="130391"/>
            <a:ext cx="4835236"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câu</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id="{A025DC16-E849-46DF-9B2E-3D7B596EDC43}"/>
              </a:ext>
            </a:extLst>
          </p:cNvPr>
          <p:cNvSpPr/>
          <p:nvPr/>
        </p:nvSpPr>
        <p:spPr>
          <a:xfrm>
            <a:off x="173114" y="1643287"/>
            <a:ext cx="8797771" cy="3238500"/>
          </a:xfrm>
          <a:custGeom>
            <a:avLst/>
            <a:gdLst>
              <a:gd name="connsiteX0" fmla="*/ 0 w 8797771"/>
              <a:gd name="connsiteY0" fmla="*/ 0 h 3238500"/>
              <a:gd name="connsiteX1" fmla="*/ 8797771 w 8797771"/>
              <a:gd name="connsiteY1" fmla="*/ 0 h 3238500"/>
              <a:gd name="connsiteX2" fmla="*/ 8797771 w 8797771"/>
              <a:gd name="connsiteY2" fmla="*/ 3238500 h 3238500"/>
              <a:gd name="connsiteX3" fmla="*/ 0 w 8797771"/>
              <a:gd name="connsiteY3" fmla="*/ 3238500 h 3238500"/>
              <a:gd name="connsiteX4" fmla="*/ 0 w 8797771"/>
              <a:gd name="connsiteY4" fmla="*/ 0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238500" fill="none" extrusionOk="0">
                <a:moveTo>
                  <a:pt x="0" y="0"/>
                </a:moveTo>
                <a:cubicBezTo>
                  <a:pt x="2094949" y="-133017"/>
                  <a:pt x="7906712" y="-123057"/>
                  <a:pt x="8797771" y="0"/>
                </a:cubicBezTo>
                <a:cubicBezTo>
                  <a:pt x="8725090" y="934967"/>
                  <a:pt x="8766994" y="2716518"/>
                  <a:pt x="8797771" y="3238500"/>
                </a:cubicBezTo>
                <a:cubicBezTo>
                  <a:pt x="4419761" y="3236299"/>
                  <a:pt x="1712708" y="3108729"/>
                  <a:pt x="0" y="3238500"/>
                </a:cubicBezTo>
                <a:cubicBezTo>
                  <a:pt x="62819" y="2005557"/>
                  <a:pt x="-160207" y="681889"/>
                  <a:pt x="0" y="0"/>
                </a:cubicBezTo>
                <a:close/>
              </a:path>
              <a:path w="8797771" h="3238500" stroke="0" extrusionOk="0">
                <a:moveTo>
                  <a:pt x="0" y="0"/>
                </a:moveTo>
                <a:cubicBezTo>
                  <a:pt x="2415461" y="-157587"/>
                  <a:pt x="7583259" y="-63908"/>
                  <a:pt x="8797771" y="0"/>
                </a:cubicBezTo>
                <a:cubicBezTo>
                  <a:pt x="8628362" y="589374"/>
                  <a:pt x="8629629" y="2777408"/>
                  <a:pt x="8797771" y="3238500"/>
                </a:cubicBezTo>
                <a:cubicBezTo>
                  <a:pt x="5142762" y="3137502"/>
                  <a:pt x="1400928" y="3359556"/>
                  <a:pt x="0" y="3238500"/>
                </a:cubicBezTo>
                <a:cubicBezTo>
                  <a:pt x="-124967" y="2621249"/>
                  <a:pt x="-10970" y="411247"/>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98EE271-B6DE-46C8-9BCF-B7179578AE82}"/>
              </a:ext>
            </a:extLst>
          </p:cNvPr>
          <p:cNvSpPr txBox="1"/>
          <p:nvPr/>
        </p:nvSpPr>
        <p:spPr>
          <a:xfrm>
            <a:off x="648338" y="1770342"/>
            <a:ext cx="8015400" cy="1384995"/>
          </a:xfrm>
          <a:prstGeom prst="rect">
            <a:avLst/>
          </a:prstGeom>
          <a:noFill/>
        </p:spPr>
        <p:txBody>
          <a:bodyPr wrap="square">
            <a:spAutoFit/>
          </a:bodyPr>
          <a:lstStyle/>
          <a:p>
            <a:pPr algn="just"/>
            <a:r>
              <a:rPr lang="vi-VN" sz="2800" dirty="0">
                <a:solidFill>
                  <a:srgbClr val="000000"/>
                </a:solidFill>
                <a:latin typeface="+mj-lt"/>
              </a:rPr>
              <a:t>Niềm tự hào </a:t>
            </a:r>
            <a:r>
              <a:rPr lang="vi-VN" sz="2800" b="1" dirty="0">
                <a:solidFill>
                  <a:srgbClr val="000000"/>
                </a:solidFill>
                <a:latin typeface="+mj-lt"/>
              </a:rPr>
              <a:t>chính đáng </a:t>
            </a:r>
            <a:r>
              <a:rPr lang="vi-VN" sz="2800" dirty="0">
                <a:solidFill>
                  <a:srgbClr val="000000"/>
                </a:solidFill>
                <a:latin typeface="+mj-lt"/>
              </a:rPr>
              <a:t>của chúng ta trong nền văn hóa Đông Sơn</a:t>
            </a:r>
            <a:r>
              <a:rPr lang="en-US" sz="2800" dirty="0">
                <a:solidFill>
                  <a:srgbClr val="000000"/>
                </a:solidFill>
                <a:latin typeface="+mj-lt"/>
              </a:rPr>
              <a:t>/ </a:t>
            </a:r>
            <a:r>
              <a:rPr lang="vi-VN" sz="2800" dirty="0">
                <a:solidFill>
                  <a:srgbClr val="000000"/>
                </a:solidFill>
                <a:latin typeface="+mj-lt"/>
              </a:rPr>
              <a:t>chính là bộ sưu tập trống đồng </a:t>
            </a:r>
            <a:r>
              <a:rPr lang="vi-VN" sz="2800" b="1" dirty="0">
                <a:solidFill>
                  <a:srgbClr val="000000"/>
                </a:solidFill>
                <a:latin typeface="+mj-lt"/>
              </a:rPr>
              <a:t>hết sức phong phú.</a:t>
            </a:r>
          </a:p>
        </p:txBody>
      </p:sp>
      <p:sp>
        <p:nvSpPr>
          <p:cNvPr id="45" name="TextBox 44">
            <a:extLst>
              <a:ext uri="{FF2B5EF4-FFF2-40B4-BE49-F238E27FC236}">
                <a16:creationId xmlns:a16="http://schemas.microsoft.com/office/drawing/2014/main" id="{CA8DD518-6752-40F5-B9D9-B0BDDBD22A65}"/>
              </a:ext>
            </a:extLst>
          </p:cNvPr>
          <p:cNvSpPr txBox="1"/>
          <p:nvPr/>
        </p:nvSpPr>
        <p:spPr>
          <a:xfrm>
            <a:off x="651341" y="3373263"/>
            <a:ext cx="7878442" cy="1384995"/>
          </a:xfrm>
          <a:prstGeom prst="rect">
            <a:avLst/>
          </a:prstGeom>
          <a:noFill/>
        </p:spPr>
        <p:txBody>
          <a:bodyPr wrap="square">
            <a:spAutoFit/>
          </a:bodyPr>
          <a:lstStyle>
            <a:defPPr marR="0" lvl="0" algn="l" rtl="0">
              <a:lnSpc>
                <a:spcPct val="100000"/>
              </a:lnSpc>
              <a:spcBef>
                <a:spcPts val="0"/>
              </a:spcBef>
              <a:spcAft>
                <a:spcPts val="0"/>
              </a:spcAft>
            </a:defPPr>
            <a:lvl1pPr algn="just">
              <a:defRPr sz="2800">
                <a:latin typeface="+mj-lt"/>
              </a:defRPr>
            </a:lvl1pPr>
          </a:lstStyle>
          <a:p>
            <a:r>
              <a:rPr lang="vi-VN" dirty="0"/>
              <a:t>Con người lao động cầm vũ khí bảo vệ </a:t>
            </a:r>
            <a:r>
              <a:rPr lang="vi-VN"/>
              <a:t>quê </a:t>
            </a:r>
            <a:r>
              <a:rPr lang="vi-VN" dirty="0"/>
              <a:t>hương</a:t>
            </a:r>
            <a:r>
              <a:rPr lang="en-US"/>
              <a:t>/ </a:t>
            </a:r>
            <a:r>
              <a:rPr lang="vi-VN"/>
              <a:t> và </a:t>
            </a:r>
            <a:r>
              <a:rPr lang="vi-VN" b="1" dirty="0"/>
              <a:t>tưng bừng nhảy </a:t>
            </a:r>
            <a:r>
              <a:rPr lang="vi-VN" b="1"/>
              <a:t>múa </a:t>
            </a:r>
            <a:r>
              <a:rPr lang="vi-VN" dirty="0"/>
              <a:t>mừng </a:t>
            </a:r>
            <a:r>
              <a:rPr lang="vi-VN"/>
              <a:t>chiến công</a:t>
            </a:r>
            <a:r>
              <a:rPr lang="en-US"/>
              <a:t>/</a:t>
            </a:r>
            <a:r>
              <a:rPr lang="vi-VN"/>
              <a:t> hay </a:t>
            </a:r>
            <a:r>
              <a:rPr lang="vi-VN" b="1" dirty="0"/>
              <a:t>cảm </a:t>
            </a:r>
            <a:r>
              <a:rPr lang="vi-VN" b="1"/>
              <a:t>tạ </a:t>
            </a:r>
            <a:r>
              <a:rPr lang="vi-VN" dirty="0"/>
              <a:t>thần linh,...</a:t>
            </a:r>
            <a:endParaRPr lang="en-US" dirty="0"/>
          </a:p>
        </p:txBody>
      </p:sp>
      <p:grpSp>
        <p:nvGrpSpPr>
          <p:cNvPr id="46" name="Group 45">
            <a:extLst>
              <a:ext uri="{FF2B5EF4-FFF2-40B4-BE49-F238E27FC236}">
                <a16:creationId xmlns:a16="http://schemas.microsoft.com/office/drawing/2014/main" id="{6B3C2D51-346C-4553-8F75-DC026CDB0D0A}"/>
              </a:ext>
            </a:extLst>
          </p:cNvPr>
          <p:cNvGrpSpPr/>
          <p:nvPr/>
        </p:nvGrpSpPr>
        <p:grpSpPr>
          <a:xfrm>
            <a:off x="-36227" y="-24484"/>
            <a:ext cx="2634167" cy="1544402"/>
            <a:chOff x="2967782" y="3733099"/>
            <a:chExt cx="2634167" cy="1544402"/>
          </a:xfrm>
        </p:grpSpPr>
        <p:pic>
          <p:nvPicPr>
            <p:cNvPr id="49" name="Picture 48" descr="A picture containing text, linedrawing&#10;&#10;Description automatically generated">
              <a:extLst>
                <a:ext uri="{FF2B5EF4-FFF2-40B4-BE49-F238E27FC236}">
                  <a16:creationId xmlns:a16="http://schemas.microsoft.com/office/drawing/2014/main" id="{6520FBB3-0F0C-4205-A6A1-627301C604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1" name="Picture 50" descr="A picture containing text, linedrawing&#10;&#10;Description automatically generated">
              <a:extLst>
                <a:ext uri="{FF2B5EF4-FFF2-40B4-BE49-F238E27FC236}">
                  <a16:creationId xmlns:a16="http://schemas.microsoft.com/office/drawing/2014/main"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grpSp>
        <p:nvGrpSpPr>
          <p:cNvPr id="52" name="Group 51">
            <a:extLst>
              <a:ext uri="{FF2B5EF4-FFF2-40B4-BE49-F238E27FC236}">
                <a16:creationId xmlns:a16="http://schemas.microsoft.com/office/drawing/2014/main" id="{AF67D097-7193-49AB-8E77-68E0B0D62CE0}"/>
              </a:ext>
            </a:extLst>
          </p:cNvPr>
          <p:cNvGrpSpPr/>
          <p:nvPr/>
        </p:nvGrpSpPr>
        <p:grpSpPr>
          <a:xfrm>
            <a:off x="6659164" y="-24484"/>
            <a:ext cx="2634167" cy="1544402"/>
            <a:chOff x="2967782" y="3733099"/>
            <a:chExt cx="2634167" cy="1544402"/>
          </a:xfrm>
        </p:grpSpPr>
        <p:pic>
          <p:nvPicPr>
            <p:cNvPr id="53" name="Picture 52" descr="A picture containing text, linedrawing&#10;&#10;Description automatically generated">
              <a:extLst>
                <a:ext uri="{FF2B5EF4-FFF2-40B4-BE49-F238E27FC236}">
                  <a16:creationId xmlns:a16="http://schemas.microsoft.com/office/drawing/2014/main"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4" name="Picture 53" descr="A picture containing text, linedrawing&#10;&#10;Description automatically generated">
              <a:extLst>
                <a:ext uri="{FF2B5EF4-FFF2-40B4-BE49-F238E27FC236}">
                  <a16:creationId xmlns:a16="http://schemas.microsoft.com/office/drawing/2014/main" id="{CA772A11-2EEF-4E77-8F9E-30BED6BD01C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42447041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randombar(horizontal)">
                                      <p:cBhvr>
                                        <p:cTn id="33" dur="1000"/>
                                        <p:tgtEl>
                                          <p:spTgt spid="45"/>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P spid="45"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TotalTime>
  <Words>1119</Words>
  <Application>Microsoft Office PowerPoint</Application>
  <PresentationFormat>On-screen Show (16:9)</PresentationFormat>
  <Paragraphs>59</Paragraphs>
  <Slides>17</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Times New Roman</vt:lpstr>
      <vt:lpstr>Arial</vt:lpstr>
      <vt:lpstr>URWImprintW01-BoldItalic</vt:lpstr>
      <vt:lpstr>UTM Aquarelle</vt:lpstr>
      <vt:lpstr>UTM Davida</vt:lpstr>
      <vt:lpstr>Nunito Light</vt:lpstr>
      <vt:lpstr>Calibri</vt:lpstr>
      <vt:lpstr>UVN May Chu P12</vt:lpstr>
      <vt:lpstr>UTM Karate</vt:lpstr>
      <vt:lpstr>UTM Ambrose</vt:lpstr>
      <vt:lpstr>Poppins</vt:lpstr>
      <vt:lpstr>Lobster</vt:lpstr>
      <vt:lpstr>Classic English Novels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dong Dong Son</dc:title>
  <dc:subject>Tap doc 4</dc:subject>
  <dc:creator>KTUTS</dc:creator>
  <cp:keywords>YenVu</cp:keywords>
  <cp:lastModifiedBy>PHAN HOÀNG PHƯỚC HẠNH</cp:lastModifiedBy>
  <cp:revision>15</cp:revision>
  <dcterms:modified xsi:type="dcterms:W3CDTF">2022-01-11T14:28:51Z</dcterms:modified>
  <cp:version>X019</cp:version>
</cp:coreProperties>
</file>