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97" r:id="rId3"/>
    <p:sldId id="268" r:id="rId4"/>
    <p:sldId id="299" r:id="rId5"/>
    <p:sldId id="304" r:id="rId6"/>
    <p:sldId id="317" r:id="rId7"/>
    <p:sldId id="318" r:id="rId8"/>
    <p:sldId id="319" r:id="rId9"/>
    <p:sldId id="308" r:id="rId10"/>
    <p:sldId id="320" r:id="rId11"/>
    <p:sldId id="321" r:id="rId12"/>
    <p:sldId id="322" r:id="rId13"/>
    <p:sldId id="312" r:id="rId14"/>
    <p:sldId id="323" r:id="rId15"/>
    <p:sldId id="315" r:id="rId16"/>
    <p:sldId id="316" r:id="rId17"/>
    <p:sldId id="307" r:id="rId18"/>
    <p:sldId id="306" r:id="rId19"/>
  </p:sldIdLst>
  <p:sldSz cx="12192000" cy="6858000"/>
  <p:notesSz cx="6858000" cy="9144000"/>
  <p:embeddedFontLst>
    <p:embeddedFont>
      <p:font typeface="等线" panose="02010600030101010101" pitchFamily="2" charset="-122"/>
      <p:regular r:id="rId21"/>
    </p:embeddedFont>
    <p:embeddedFont>
      <p:font typeface="UTM Alberta Heavy" panose="02040603050506020204" pitchFamily="18" charset="0"/>
      <p:regular r:id="rId22"/>
    </p:embeddedFont>
    <p:embeddedFont>
      <p:font typeface="UTM Beautiful Caps" panose="02040603050506020204" pitchFamily="18" charset="0"/>
      <p:regular r:id="rId23"/>
    </p:embeddedFont>
    <p:embeddedFont>
      <p:font typeface="UTM Centur" panose="02040603050506020204" pitchFamily="18" charset="0"/>
      <p:regular r:id="rId24"/>
      <p:bold r:id="rId25"/>
      <p:italic r:id="rId26"/>
      <p:boldItalic r:id="rId27"/>
    </p:embeddedFont>
    <p:embeddedFont>
      <p:font typeface="UTM Guanine" panose="02040603050506020204" pitchFamily="18" charset="0"/>
      <p:regular r:id="rId28"/>
    </p:embeddedFont>
    <p:embeddedFont>
      <p:font typeface="UVN Bai Sau" panose="04030605020802020C03" pitchFamily="82" charset="0"/>
      <p:regular r:id="rId29"/>
      <p:bold r:id="rId30"/>
    </p:embeddedFont>
    <p:embeddedFont>
      <p:font typeface="UVN Bui Doi" panose="03060902040502090204" pitchFamily="66" charset="0"/>
      <p:regular r:id="rId31"/>
    </p:embeddedFont>
    <p:embeddedFont>
      <p:font typeface="UVN Phuong Tay" panose="04040805070802020D02" pitchFamily="82" charset="0"/>
      <p:regular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86C"/>
    <a:srgbClr val="F999B7"/>
    <a:srgbClr val="FEB5D2"/>
    <a:srgbClr val="F7F7F7"/>
    <a:srgbClr val="FEDEDF"/>
    <a:srgbClr val="E2BE5A"/>
    <a:srgbClr val="B0853B"/>
    <a:srgbClr val="F0A3C3"/>
    <a:srgbClr val="E7481D"/>
    <a:srgbClr val="F8C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9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34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00A08-5FAB-46A1-8917-CC04C822CF8A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8EBE8-AD40-4DC1-B8C5-4450813FBA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44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8EBE8-AD40-4DC1-B8C5-4450813FBA0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536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8EBE8-AD40-4DC1-B8C5-4450813FBA0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150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8EBE8-AD40-4DC1-B8C5-4450813FBA0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92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từng text box màu hồng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8EBE8-AD40-4DC1-B8C5-4450813FBA0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959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cần chú ý gửi đến HS thông điệp: “Đẹp hơn mỗi ngày” – Đẹp ở đây không chỉ là vẻ đẹp bên ngoài, đẹp: là khi con người có sức khỏe. Đẹp còn thể hiện ở sự thông minh, ở cách cư xử….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8EBE8-AD40-4DC1-B8C5-4450813FBA0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813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8EBE8-AD40-4DC1-B8C5-4450813FBA0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96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blipFill dpi="0" rotWithShape="1">
          <a:blip r:embed="rId2">
            <a:lum/>
          </a:blip>
          <a:srcRect/>
          <a:stretch>
            <a:fillRect l="-1000"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000" y="540918"/>
            <a:ext cx="10160000" cy="57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7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837305" y="2840525"/>
            <a:ext cx="2527630" cy="2526790"/>
          </a:xfrm>
          <a:custGeom>
            <a:avLst/>
            <a:gdLst>
              <a:gd name="connsiteX0" fmla="*/ 1263815 w 2527630"/>
              <a:gd name="connsiteY0" fmla="*/ 0 h 2526790"/>
              <a:gd name="connsiteX1" fmla="*/ 2527630 w 2527630"/>
              <a:gd name="connsiteY1" fmla="*/ 1263395 h 2526790"/>
              <a:gd name="connsiteX2" fmla="*/ 1263815 w 2527630"/>
              <a:gd name="connsiteY2" fmla="*/ 2526790 h 2526790"/>
              <a:gd name="connsiteX3" fmla="*/ 0 w 2527630"/>
              <a:gd name="connsiteY3" fmla="*/ 1263395 h 2526790"/>
              <a:gd name="connsiteX4" fmla="*/ 1263815 w 2527630"/>
              <a:gd name="connsiteY4" fmla="*/ 0 h 25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30" h="2526790">
                <a:moveTo>
                  <a:pt x="1263815" y="0"/>
                </a:moveTo>
                <a:cubicBezTo>
                  <a:pt x="1961801" y="0"/>
                  <a:pt x="2527630" y="565641"/>
                  <a:pt x="2527630" y="1263395"/>
                </a:cubicBezTo>
                <a:cubicBezTo>
                  <a:pt x="2527630" y="1961149"/>
                  <a:pt x="1961801" y="2526790"/>
                  <a:pt x="1263815" y="2526790"/>
                </a:cubicBezTo>
                <a:cubicBezTo>
                  <a:pt x="565829" y="2526790"/>
                  <a:pt x="0" y="1961149"/>
                  <a:pt x="0" y="1263395"/>
                </a:cubicBezTo>
                <a:cubicBezTo>
                  <a:pt x="0" y="565641"/>
                  <a:pt x="565829" y="0"/>
                  <a:pt x="1263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349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02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912726" y="2638278"/>
            <a:ext cx="2353652" cy="2353650"/>
          </a:xfrm>
          <a:custGeom>
            <a:avLst/>
            <a:gdLst>
              <a:gd name="connsiteX0" fmla="*/ 1176826 w 2353652"/>
              <a:gd name="connsiteY0" fmla="*/ 0 h 2353650"/>
              <a:gd name="connsiteX1" fmla="*/ 2353652 w 2353652"/>
              <a:gd name="connsiteY1" fmla="*/ 1176825 h 2353650"/>
              <a:gd name="connsiteX2" fmla="*/ 1176826 w 2353652"/>
              <a:gd name="connsiteY2" fmla="*/ 2353650 h 2353650"/>
              <a:gd name="connsiteX3" fmla="*/ 0 w 2353652"/>
              <a:gd name="connsiteY3" fmla="*/ 1176825 h 2353650"/>
              <a:gd name="connsiteX4" fmla="*/ 1176826 w 2353652"/>
              <a:gd name="connsiteY4" fmla="*/ 0 h 235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652" h="2353650">
                <a:moveTo>
                  <a:pt x="1176826" y="0"/>
                </a:moveTo>
                <a:cubicBezTo>
                  <a:pt x="1826769" y="0"/>
                  <a:pt x="2353652" y="526882"/>
                  <a:pt x="2353652" y="1176825"/>
                </a:cubicBezTo>
                <a:cubicBezTo>
                  <a:pt x="2353652" y="1826768"/>
                  <a:pt x="1826769" y="2353650"/>
                  <a:pt x="1176826" y="2353650"/>
                </a:cubicBezTo>
                <a:cubicBezTo>
                  <a:pt x="526883" y="2353650"/>
                  <a:pt x="0" y="1826768"/>
                  <a:pt x="0" y="1176825"/>
                </a:cubicBezTo>
                <a:cubicBezTo>
                  <a:pt x="0" y="526882"/>
                  <a:pt x="526883" y="0"/>
                  <a:pt x="11768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76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8261-940E-418E-9D7E-87AEE8FBC64B}" type="datetimeFigureOut">
              <a:rPr lang="vi-VN" smtClean="0"/>
              <a:pPr/>
              <a:t>24/01/2022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FC11-E6C3-42FB-BE0F-EA92CB58407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576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文框 2"/>
          <p:cNvSpPr/>
          <p:nvPr userDrawn="1"/>
        </p:nvSpPr>
        <p:spPr>
          <a:xfrm>
            <a:off x="317500" y="349250"/>
            <a:ext cx="11557000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40850" t="7222" r="7067" b="14722"/>
          <a:stretch/>
        </p:blipFill>
        <p:spPr>
          <a:xfrm>
            <a:off x="6096000" y="1070919"/>
            <a:ext cx="6096000" cy="578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71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6">
            <a:extLst>
              <a:ext uri="{FF2B5EF4-FFF2-40B4-BE49-F238E27FC236}">
                <a16:creationId xmlns:a16="http://schemas.microsoft.com/office/drawing/2014/main" id="{EB860E48-C92F-4211-BC95-B79D308CF20D}"/>
              </a:ext>
            </a:extLst>
          </p:cNvPr>
          <p:cNvSpPr/>
          <p:nvPr userDrawn="1"/>
        </p:nvSpPr>
        <p:spPr>
          <a:xfrm>
            <a:off x="317500" y="349250"/>
            <a:ext cx="11557000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7">
            <a:extLst>
              <a:ext uri="{FF2B5EF4-FFF2-40B4-BE49-F238E27FC236}">
                <a16:creationId xmlns:a16="http://schemas.microsoft.com/office/drawing/2014/main" id="{78874060-8E29-45EC-A816-4B5547A4F7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709" t="28104"/>
          <a:stretch>
            <a:fillRect/>
          </a:stretch>
        </p:blipFill>
        <p:spPr>
          <a:xfrm rot="21135172">
            <a:off x="-148158" y="-201943"/>
            <a:ext cx="3398402" cy="1968048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id="{C94A973E-C8AE-421A-BD0A-4F821A6CD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24130" b="22282"/>
          <a:stretch>
            <a:fillRect/>
          </a:stretch>
        </p:blipFill>
        <p:spPr>
          <a:xfrm>
            <a:off x="9258300" y="4688351"/>
            <a:ext cx="2933700" cy="2169649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2631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5592DAD-D856-48DB-823B-B67FA8840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22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338B36F-D5B9-4013-A64E-E76B4E42DB4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91E1E12E-EDE8-4573-9F28-B2E519691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4B9B10F-5259-4CB6-9E4D-72F9574EA31F}"/>
                </a:ext>
              </a:extLst>
            </p:cNvPr>
            <p:cNvSpPr/>
            <p:nvPr userDrawn="1"/>
          </p:nvSpPr>
          <p:spPr>
            <a:xfrm>
              <a:off x="5410200" y="6083300"/>
              <a:ext cx="1498600" cy="584200"/>
            </a:xfrm>
            <a:prstGeom prst="rect">
              <a:avLst/>
            </a:prstGeom>
            <a:solidFill>
              <a:srgbClr val="F0A3C3"/>
            </a:solidFill>
            <a:ln>
              <a:solidFill>
                <a:srgbClr val="F0A3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5638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dpi="0" rotWithShape="1">
          <a:blip r:embed="rId2">
            <a:lum/>
          </a:blip>
          <a:srcRect/>
          <a:stretch>
            <a:fillRect l="-1000"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320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文框 6">
            <a:extLst>
              <a:ext uri="{FF2B5EF4-FFF2-40B4-BE49-F238E27FC236}">
                <a16:creationId xmlns:a16="http://schemas.microsoft.com/office/drawing/2014/main" id="{37222E41-4B38-46D2-84BB-1F05C3849F6C}"/>
              </a:ext>
            </a:extLst>
          </p:cNvPr>
          <p:cNvSpPr/>
          <p:nvPr userDrawn="1"/>
        </p:nvSpPr>
        <p:spPr>
          <a:xfrm>
            <a:off x="317500" y="349250"/>
            <a:ext cx="11557000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1550564" y="1970736"/>
            <a:ext cx="3442038" cy="3439796"/>
          </a:xfrm>
          <a:custGeom>
            <a:avLst/>
            <a:gdLst>
              <a:gd name="connsiteX0" fmla="*/ 1721019 w 3442038"/>
              <a:gd name="connsiteY0" fmla="*/ 0 h 3439796"/>
              <a:gd name="connsiteX1" fmla="*/ 3442038 w 3442038"/>
              <a:gd name="connsiteY1" fmla="*/ 1719898 h 3439796"/>
              <a:gd name="connsiteX2" fmla="*/ 1721019 w 3442038"/>
              <a:gd name="connsiteY2" fmla="*/ 3439796 h 3439796"/>
              <a:gd name="connsiteX3" fmla="*/ 0 w 3442038"/>
              <a:gd name="connsiteY3" fmla="*/ 1719898 h 3439796"/>
              <a:gd name="connsiteX4" fmla="*/ 1721019 w 3442038"/>
              <a:gd name="connsiteY4" fmla="*/ 0 h 34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2038" h="3439796">
                <a:moveTo>
                  <a:pt x="1721019" y="0"/>
                </a:moveTo>
                <a:cubicBezTo>
                  <a:pt x="2671512" y="0"/>
                  <a:pt x="3442038" y="770025"/>
                  <a:pt x="3442038" y="1719898"/>
                </a:cubicBezTo>
                <a:cubicBezTo>
                  <a:pt x="3442038" y="2669771"/>
                  <a:pt x="2671512" y="3439796"/>
                  <a:pt x="1721019" y="3439796"/>
                </a:cubicBezTo>
                <a:cubicBezTo>
                  <a:pt x="770526" y="3439796"/>
                  <a:pt x="0" y="2669771"/>
                  <a:pt x="0" y="1719898"/>
                </a:cubicBezTo>
                <a:cubicBezTo>
                  <a:pt x="0" y="770025"/>
                  <a:pt x="770526" y="0"/>
                  <a:pt x="17210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0BA3D50F-CC80-4F5B-B51E-7D1884D27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709" t="28104"/>
          <a:stretch>
            <a:fillRect/>
          </a:stretch>
        </p:blipFill>
        <p:spPr>
          <a:xfrm rot="464828" flipV="1">
            <a:off x="-148638" y="5111624"/>
            <a:ext cx="3398402" cy="1968048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F7A1D87E-969D-4B0E-AD89-70060ABB26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24130" b="22282"/>
          <a:stretch>
            <a:fillRect/>
          </a:stretch>
        </p:blipFill>
        <p:spPr>
          <a:xfrm>
            <a:off x="9258300" y="4688351"/>
            <a:ext cx="2933700" cy="2169649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45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796387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8579652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4" name="图文框 6">
            <a:extLst>
              <a:ext uri="{FF2B5EF4-FFF2-40B4-BE49-F238E27FC236}">
                <a16:creationId xmlns:a16="http://schemas.microsoft.com/office/drawing/2014/main" id="{89CC1AFE-07C7-4EE1-B4B2-69116D841501}"/>
              </a:ext>
            </a:extLst>
          </p:cNvPr>
          <p:cNvSpPr/>
          <p:nvPr userDrawn="1"/>
        </p:nvSpPr>
        <p:spPr>
          <a:xfrm>
            <a:off x="317500" y="349250"/>
            <a:ext cx="11557000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091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7809712" y="2115445"/>
            <a:ext cx="2508205" cy="3368459"/>
          </a:xfrm>
          <a:custGeom>
            <a:avLst/>
            <a:gdLst>
              <a:gd name="connsiteX0" fmla="*/ 0 w 2508205"/>
              <a:gd name="connsiteY0" fmla="*/ 0 h 3368459"/>
              <a:gd name="connsiteX1" fmla="*/ 2508205 w 2508205"/>
              <a:gd name="connsiteY1" fmla="*/ 0 h 3368459"/>
              <a:gd name="connsiteX2" fmla="*/ 2508205 w 2508205"/>
              <a:gd name="connsiteY2" fmla="*/ 3368459 h 3368459"/>
              <a:gd name="connsiteX3" fmla="*/ 0 w 2508205"/>
              <a:gd name="connsiteY3" fmla="*/ 3368459 h 33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205" h="3368459">
                <a:moveTo>
                  <a:pt x="0" y="0"/>
                </a:moveTo>
                <a:lnTo>
                  <a:pt x="2508205" y="0"/>
                </a:lnTo>
                <a:lnTo>
                  <a:pt x="2508205" y="3368459"/>
                </a:lnTo>
                <a:lnTo>
                  <a:pt x="0" y="33684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4C47E4C6-B78F-439C-BBDD-EEFAE8E88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709" t="28104"/>
          <a:stretch>
            <a:fillRect/>
          </a:stretch>
        </p:blipFill>
        <p:spPr>
          <a:xfrm rot="464828" flipV="1">
            <a:off x="-148638" y="5111624"/>
            <a:ext cx="3398402" cy="1968048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5CD13D1B-F8EF-4988-9001-B90002E3B4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24130" b="22282"/>
          <a:stretch>
            <a:fillRect/>
          </a:stretch>
        </p:blipFill>
        <p:spPr>
          <a:xfrm>
            <a:off x="9258300" y="4688351"/>
            <a:ext cx="2933700" cy="2169649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7938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teamKTUTS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6D5E18-2A37-4E95-BD60-C8BCE4A3745D}"/>
              </a:ext>
            </a:extLst>
          </p:cNvPr>
          <p:cNvSpPr txBox="1"/>
          <p:nvPr userDrawn="1"/>
        </p:nvSpPr>
        <p:spPr>
          <a:xfrm>
            <a:off x="11399988" y="0"/>
            <a:ext cx="79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0886C"/>
                </a:solidFill>
                <a:latin typeface="UVN Bai Sau" panose="04030605020802020C03" pitchFamily="82" charset="0"/>
              </a:rPr>
              <a:t>KTUTS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5C5410-8AC1-48F3-9130-48F5B1E62A00}"/>
              </a:ext>
            </a:extLst>
          </p:cNvPr>
          <p:cNvSpPr txBox="1"/>
          <p:nvPr userDrawn="1"/>
        </p:nvSpPr>
        <p:spPr>
          <a:xfrm>
            <a:off x="0" y="6488668"/>
            <a:ext cx="79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0886C"/>
                </a:solidFill>
                <a:latin typeface="UVN Bai Sau" panose="04030605020802020C03" pitchFamily="82" charset="0"/>
              </a:rPr>
              <a:t>KTUTS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33A3510C-E70C-4992-BD95-C1B39D925A3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6804787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4F80E50-EF23-4821-BF4E-0F74C3B8839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6175014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03E3B15-6DFD-4B2B-B747-379C242C0D7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5AF78726-30EA-4014-A23C-22CA5EE44EC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1E7142-7692-438E-9F10-A430ADD5FA81}"/>
              </a:ext>
            </a:extLst>
          </p:cNvPr>
          <p:cNvSpPr txBox="1"/>
          <p:nvPr userDrawn="1"/>
        </p:nvSpPr>
        <p:spPr>
          <a:xfrm>
            <a:off x="2597398" y="83943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F6499B25-68B5-4B02-B687-6BDDCADE45B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54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5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59" r:id="rId11"/>
    <p:sldLayoutId id="2147483661" r:id="rId12"/>
    <p:sldLayoutId id="2147483669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12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0.sv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4.svg"/><Relationship Id="rId5" Type="http://schemas.openxmlformats.org/officeDocument/2006/relationships/image" Target="../media/image10.svg"/><Relationship Id="rId10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12" Type="http://schemas.openxmlformats.org/officeDocument/2006/relationships/image" Target="../media/image2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4.svg"/><Relationship Id="rId5" Type="http://schemas.openxmlformats.org/officeDocument/2006/relationships/image" Target="../media/image10.svg"/><Relationship Id="rId10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671248" y="4026369"/>
            <a:ext cx="4996934" cy="318171"/>
            <a:chOff x="3683000" y="4203314"/>
            <a:chExt cx="1447800" cy="382737"/>
          </a:xfrm>
        </p:grpSpPr>
        <p:sp>
          <p:nvSpPr>
            <p:cNvPr id="9" name="矩形: 圆角 8"/>
            <p:cNvSpPr/>
            <p:nvPr/>
          </p:nvSpPr>
          <p:spPr>
            <a:xfrm>
              <a:off x="3683000" y="4243151"/>
              <a:ext cx="1447800" cy="342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818731" y="4203314"/>
              <a:ext cx="1176340" cy="3702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b="1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Giáo viên:  </a:t>
              </a:r>
              <a:endParaRPr lang="zh-CN" altLang="en-US" sz="1400" b="1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5C51B-40B8-41FB-97D0-1E3197A0218B}"/>
              </a:ext>
            </a:extLst>
          </p:cNvPr>
          <p:cNvGrpSpPr/>
          <p:nvPr/>
        </p:nvGrpSpPr>
        <p:grpSpPr>
          <a:xfrm>
            <a:off x="2780118" y="2901814"/>
            <a:ext cx="6631761" cy="1141113"/>
            <a:chOff x="2748151" y="2677290"/>
            <a:chExt cx="6631761" cy="1141113"/>
          </a:xfrm>
        </p:grpSpPr>
        <p:sp>
          <p:nvSpPr>
            <p:cNvPr id="7" name="文本框 6"/>
            <p:cNvSpPr txBox="1"/>
            <p:nvPr/>
          </p:nvSpPr>
          <p:spPr>
            <a:xfrm>
              <a:off x="2748151" y="2677290"/>
              <a:ext cx="656782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600">
                  <a:solidFill>
                    <a:srgbClr val="F8C7A5"/>
                  </a:solidFill>
                  <a:latin typeface="UTM Guanine" panose="02040603050506020204" pitchFamily="18" charset="0"/>
                  <a:ea typeface="汉仪喵魂体W" panose="00020600040101010101" pitchFamily="18" charset="-122"/>
                </a:rPr>
                <a:t>MRVT: Cái đẹp</a:t>
              </a:r>
              <a:endParaRPr lang="zh-CN" altLang="en-US" sz="6600" dirty="0">
                <a:solidFill>
                  <a:srgbClr val="F8C7A5"/>
                </a:solidFill>
                <a:latin typeface="UTM Guanine" panose="02040603050506020204" pitchFamily="18" charset="0"/>
                <a:ea typeface="汉仪喵魂体W" panose="00020600040101010101" pitchFamily="18" charset="-122"/>
              </a:endParaRPr>
            </a:p>
          </p:txBody>
        </p:sp>
        <p:sp>
          <p:nvSpPr>
            <p:cNvPr id="11" name="文本框 6">
              <a:extLst>
                <a:ext uri="{FF2B5EF4-FFF2-40B4-BE49-F238E27FC236}">
                  <a16:creationId xmlns:a16="http://schemas.microsoft.com/office/drawing/2014/main" id="{06E1065B-F2D5-40E7-AEA6-88760C713071}"/>
                </a:ext>
              </a:extLst>
            </p:cNvPr>
            <p:cNvSpPr txBox="1"/>
            <p:nvPr/>
          </p:nvSpPr>
          <p:spPr>
            <a:xfrm>
              <a:off x="2812087" y="2710407"/>
              <a:ext cx="656782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600">
                  <a:solidFill>
                    <a:srgbClr val="7A573E"/>
                  </a:solidFill>
                  <a:latin typeface="UTM Guanine" panose="02040603050506020204" pitchFamily="18" charset="0"/>
                  <a:ea typeface="汉仪喵魂体W" panose="00020600040101010101" pitchFamily="18" charset="-122"/>
                </a:rPr>
                <a:t>MRVT: Cái đẹp</a:t>
              </a:r>
              <a:endParaRPr lang="zh-CN" altLang="en-US" sz="6600" dirty="0">
                <a:solidFill>
                  <a:srgbClr val="7A573E"/>
                </a:solidFill>
                <a:latin typeface="UTM Guanine" panose="02040603050506020204" pitchFamily="18" charset="0"/>
                <a:ea typeface="汉仪喵魂体W" panose="00020600040101010101" pitchFamily="18" charset="-122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D183C42-8C0E-40B0-9E30-A58CDF31D8CB}"/>
              </a:ext>
            </a:extLst>
          </p:cNvPr>
          <p:cNvSpPr txBox="1"/>
          <p:nvPr/>
        </p:nvSpPr>
        <p:spPr>
          <a:xfrm>
            <a:off x="2352843" y="2455330"/>
            <a:ext cx="3172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B0853B"/>
                </a:solidFill>
                <a:latin typeface="UTM Beautiful Caps" panose="02040603050506020204" pitchFamily="18" charset="0"/>
              </a:rPr>
              <a:t>Luyện từ và câu</a:t>
            </a:r>
          </a:p>
        </p:txBody>
      </p:sp>
    </p:spTree>
    <p:extLst>
      <p:ext uri="{BB962C8B-B14F-4D97-AF65-F5344CB8AC3E}">
        <p14:creationId xmlns:p14="http://schemas.microsoft.com/office/powerpoint/2010/main" val="3274883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>
            <a:extLst>
              <a:ext uri="{FF2B5EF4-FFF2-40B4-BE49-F238E27FC236}">
                <a16:creationId xmlns:a16="http://schemas.microsoft.com/office/drawing/2014/main" id="{225B0B40-D7BA-4C24-B611-23D2D09C9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567" y="982602"/>
            <a:ext cx="5556514" cy="587539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2197854-198A-456B-BEF2-F2B671049A5D}"/>
              </a:ext>
            </a:extLst>
          </p:cNvPr>
          <p:cNvGrpSpPr/>
          <p:nvPr/>
        </p:nvGrpSpPr>
        <p:grpSpPr>
          <a:xfrm>
            <a:off x="792482" y="0"/>
            <a:ext cx="11033759" cy="1432375"/>
            <a:chOff x="6651632" y="958234"/>
            <a:chExt cx="6724061" cy="1804092"/>
          </a:xfrm>
        </p:grpSpPr>
        <p:pic>
          <p:nvPicPr>
            <p:cNvPr id="9" name="Picture 44">
              <a:extLst>
                <a:ext uri="{FF2B5EF4-FFF2-40B4-BE49-F238E27FC236}">
                  <a16:creationId xmlns:a16="http://schemas.microsoft.com/office/drawing/2014/main" id="{8F4FAB62-BC48-477E-9CCA-39FEDFDF3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651632" y="958234"/>
              <a:ext cx="6724061" cy="180409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B414DB-70A4-4CF7-8310-478F235DA137}"/>
                </a:ext>
              </a:extLst>
            </p:cNvPr>
            <p:cNvSpPr txBox="1"/>
            <p:nvPr/>
          </p:nvSpPr>
          <p:spPr>
            <a:xfrm>
              <a:off x="7443528" y="1304242"/>
              <a:ext cx="5400125" cy="891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dk1"/>
                  </a:solidFill>
                </a:rPr>
                <a:t>Bài 3: Đặt câu với 1 từ vừa tìm được</a:t>
              </a:r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9908232B-FAD9-4659-85E4-BABF69743D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117" y="5346000"/>
            <a:ext cx="1701266" cy="1512000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DF9301E6-4457-47A5-B8D0-39F2E509F6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124138" y="1384261"/>
            <a:ext cx="1701266" cy="1512000"/>
          </a:xfrm>
          <a:prstGeom prst="rect">
            <a:avLst/>
          </a:prstGeom>
        </p:spPr>
      </p:pic>
      <p:pic>
        <p:nvPicPr>
          <p:cNvPr id="16" name="Picture 15" descr="A toy doll in a blue dress&#10;&#10;Description automatically generated with low confidence">
            <a:extLst>
              <a:ext uri="{FF2B5EF4-FFF2-40B4-BE49-F238E27FC236}">
                <a16:creationId xmlns:a16="http://schemas.microsoft.com/office/drawing/2014/main" id="{DF46E5B8-9789-4834-8B74-F18FF838A6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20" y="1384261"/>
            <a:ext cx="3067498" cy="503161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A5C87AC-D49B-405B-8013-79B157EFB790}"/>
              </a:ext>
            </a:extLst>
          </p:cNvPr>
          <p:cNvGrpSpPr/>
          <p:nvPr/>
        </p:nvGrpSpPr>
        <p:grpSpPr>
          <a:xfrm>
            <a:off x="6198286" y="2896261"/>
            <a:ext cx="5719072" cy="2373176"/>
            <a:chOff x="6198286" y="2896261"/>
            <a:chExt cx="5719072" cy="237317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15870E1-767D-4D65-82A2-5D486A9D08D9}"/>
                </a:ext>
              </a:extLst>
            </p:cNvPr>
            <p:cNvGrpSpPr/>
            <p:nvPr/>
          </p:nvGrpSpPr>
          <p:grpSpPr>
            <a:xfrm>
              <a:off x="6198286" y="2896261"/>
              <a:ext cx="5719072" cy="2373176"/>
              <a:chOff x="6309361" y="2140261"/>
              <a:chExt cx="5719072" cy="2373176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CA0AEAE-2E2C-4A28-A867-2C71E83D4A14}"/>
                  </a:ext>
                </a:extLst>
              </p:cNvPr>
              <p:cNvSpPr/>
              <p:nvPr/>
            </p:nvSpPr>
            <p:spPr>
              <a:xfrm>
                <a:off x="6309361" y="2140261"/>
                <a:ext cx="5719072" cy="2373176"/>
              </a:xfrm>
              <a:prstGeom prst="rect">
                <a:avLst/>
              </a:prstGeom>
              <a:solidFill>
                <a:srgbClr val="F7F7F7"/>
              </a:solidFill>
              <a:ln w="38100">
                <a:solidFill>
                  <a:srgbClr val="F999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BAED53A8-96D6-460D-BE53-043AD5405F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491555" y="2220880"/>
                <a:ext cx="5375326" cy="2164079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795E4F-0CDD-49CB-88BB-4903C8D3171A}"/>
                </a:ext>
              </a:extLst>
            </p:cNvPr>
            <p:cNvSpPr txBox="1"/>
            <p:nvPr/>
          </p:nvSpPr>
          <p:spPr>
            <a:xfrm>
              <a:off x="6624318" y="3558476"/>
              <a:ext cx="5028195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/>
                <a:t>Lọ Lem trông thật </a:t>
              </a:r>
              <a:r>
                <a:rPr lang="en-US" sz="3200" b="1">
                  <a:solidFill>
                    <a:srgbClr val="F0886C"/>
                  </a:solidFill>
                </a:rPr>
                <a:t>xinh đẹp</a:t>
              </a:r>
              <a:r>
                <a:rPr lang="en-US" sz="3200" b="1">
                  <a:solidFill>
                    <a:srgbClr val="FF0000"/>
                  </a:solidFill>
                </a:rPr>
                <a:t> </a:t>
              </a:r>
              <a:r>
                <a:rPr lang="en-US" sz="3200" b="1"/>
                <a:t>trong bộ váy mới.</a:t>
              </a:r>
              <a:endParaRPr lang="vi-VN" sz="3200" b="1"/>
            </a:p>
          </p:txBody>
        </p:sp>
      </p:grpSp>
    </p:spTree>
    <p:extLst>
      <p:ext uri="{BB962C8B-B14F-4D97-AF65-F5344CB8AC3E}">
        <p14:creationId xmlns:p14="http://schemas.microsoft.com/office/powerpoint/2010/main" val="2306385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>
            <a:extLst>
              <a:ext uri="{FF2B5EF4-FFF2-40B4-BE49-F238E27FC236}">
                <a16:creationId xmlns:a16="http://schemas.microsoft.com/office/drawing/2014/main" id="{225B0B40-D7BA-4C24-B611-23D2D09C9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567" y="982602"/>
            <a:ext cx="5556514" cy="587539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2197854-198A-456B-BEF2-F2B671049A5D}"/>
              </a:ext>
            </a:extLst>
          </p:cNvPr>
          <p:cNvGrpSpPr/>
          <p:nvPr/>
        </p:nvGrpSpPr>
        <p:grpSpPr>
          <a:xfrm>
            <a:off x="792482" y="0"/>
            <a:ext cx="11033759" cy="1432375"/>
            <a:chOff x="6651632" y="958234"/>
            <a:chExt cx="6724061" cy="1804092"/>
          </a:xfrm>
        </p:grpSpPr>
        <p:pic>
          <p:nvPicPr>
            <p:cNvPr id="9" name="Picture 44">
              <a:extLst>
                <a:ext uri="{FF2B5EF4-FFF2-40B4-BE49-F238E27FC236}">
                  <a16:creationId xmlns:a16="http://schemas.microsoft.com/office/drawing/2014/main" id="{8F4FAB62-BC48-477E-9CCA-39FEDFDF3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651632" y="958234"/>
              <a:ext cx="6724061" cy="180409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B414DB-70A4-4CF7-8310-478F235DA137}"/>
                </a:ext>
              </a:extLst>
            </p:cNvPr>
            <p:cNvSpPr txBox="1"/>
            <p:nvPr/>
          </p:nvSpPr>
          <p:spPr>
            <a:xfrm>
              <a:off x="7443528" y="1304242"/>
              <a:ext cx="5400125" cy="891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dk1"/>
                  </a:solidFill>
                </a:rPr>
                <a:t>Bài 3: Đặt câu với 1 từ vừa tìm được</a:t>
              </a:r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9908232B-FAD9-4659-85E4-BABF69743D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117" y="5346000"/>
            <a:ext cx="1701266" cy="1512000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DF9301E6-4457-47A5-B8D0-39F2E509F6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124138" y="1384261"/>
            <a:ext cx="1701266" cy="1512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A5C87AC-D49B-405B-8013-79B157EFB790}"/>
              </a:ext>
            </a:extLst>
          </p:cNvPr>
          <p:cNvGrpSpPr/>
          <p:nvPr/>
        </p:nvGrpSpPr>
        <p:grpSpPr>
          <a:xfrm>
            <a:off x="6198286" y="2896261"/>
            <a:ext cx="5719072" cy="2373176"/>
            <a:chOff x="6198286" y="2896261"/>
            <a:chExt cx="5719072" cy="237317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15870E1-767D-4D65-82A2-5D486A9D08D9}"/>
                </a:ext>
              </a:extLst>
            </p:cNvPr>
            <p:cNvGrpSpPr/>
            <p:nvPr/>
          </p:nvGrpSpPr>
          <p:grpSpPr>
            <a:xfrm>
              <a:off x="6198286" y="2896261"/>
              <a:ext cx="5719072" cy="2373176"/>
              <a:chOff x="6309361" y="2140261"/>
              <a:chExt cx="5719072" cy="2373176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CA0AEAE-2E2C-4A28-A867-2C71E83D4A14}"/>
                  </a:ext>
                </a:extLst>
              </p:cNvPr>
              <p:cNvSpPr/>
              <p:nvPr/>
            </p:nvSpPr>
            <p:spPr>
              <a:xfrm>
                <a:off x="6309361" y="2140261"/>
                <a:ext cx="5719072" cy="2373176"/>
              </a:xfrm>
              <a:prstGeom prst="rect">
                <a:avLst/>
              </a:prstGeom>
              <a:solidFill>
                <a:srgbClr val="F7F7F7"/>
              </a:solidFill>
              <a:ln w="38100">
                <a:solidFill>
                  <a:srgbClr val="F999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BAED53A8-96D6-460D-BE53-043AD5405F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491555" y="2220880"/>
                <a:ext cx="5375326" cy="2164079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795E4F-0CDD-49CB-88BB-4903C8D3171A}"/>
                </a:ext>
              </a:extLst>
            </p:cNvPr>
            <p:cNvSpPr txBox="1"/>
            <p:nvPr/>
          </p:nvSpPr>
          <p:spPr>
            <a:xfrm>
              <a:off x="6634821" y="3520310"/>
              <a:ext cx="5028195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/>
                <a:t>Lâu đài này thật </a:t>
              </a:r>
              <a:r>
                <a:rPr lang="en-US" sz="3200" b="1">
                  <a:solidFill>
                    <a:srgbClr val="F0886C"/>
                  </a:solidFill>
                </a:rPr>
                <a:t>nguy nga</a:t>
              </a:r>
              <a:r>
                <a:rPr lang="en-US" sz="3200" b="1"/>
                <a:t>,</a:t>
              </a:r>
              <a:r>
                <a:rPr lang="en-US" sz="3200" b="1">
                  <a:solidFill>
                    <a:srgbClr val="F0886C"/>
                  </a:solidFill>
                </a:rPr>
                <a:t> lộng lẫy</a:t>
              </a:r>
              <a:r>
                <a:rPr lang="en-US" sz="3200" b="1"/>
                <a:t>.</a:t>
              </a:r>
            </a:p>
          </p:txBody>
        </p:sp>
      </p:grp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6A61BC83-284D-4732-B0FB-DF9FB4250198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DFDFD">
                  <a:alpha val="99608"/>
                </a:srgbClr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965" y="1017592"/>
            <a:ext cx="6656325" cy="508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18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>
            <a:extLst>
              <a:ext uri="{FF2B5EF4-FFF2-40B4-BE49-F238E27FC236}">
                <a16:creationId xmlns:a16="http://schemas.microsoft.com/office/drawing/2014/main" id="{225B0B40-D7BA-4C24-B611-23D2D09C9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567" y="982602"/>
            <a:ext cx="6216912" cy="587539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2197854-198A-456B-BEF2-F2B671049A5D}"/>
              </a:ext>
            </a:extLst>
          </p:cNvPr>
          <p:cNvGrpSpPr/>
          <p:nvPr/>
        </p:nvGrpSpPr>
        <p:grpSpPr>
          <a:xfrm>
            <a:off x="792482" y="0"/>
            <a:ext cx="11033759" cy="1432375"/>
            <a:chOff x="6651632" y="958234"/>
            <a:chExt cx="6724061" cy="1804092"/>
          </a:xfrm>
        </p:grpSpPr>
        <p:pic>
          <p:nvPicPr>
            <p:cNvPr id="9" name="Picture 44">
              <a:extLst>
                <a:ext uri="{FF2B5EF4-FFF2-40B4-BE49-F238E27FC236}">
                  <a16:creationId xmlns:a16="http://schemas.microsoft.com/office/drawing/2014/main" id="{8F4FAB62-BC48-477E-9CCA-39FEDFDF3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651632" y="958234"/>
              <a:ext cx="6724061" cy="180409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B414DB-70A4-4CF7-8310-478F235DA137}"/>
                </a:ext>
              </a:extLst>
            </p:cNvPr>
            <p:cNvSpPr txBox="1"/>
            <p:nvPr/>
          </p:nvSpPr>
          <p:spPr>
            <a:xfrm>
              <a:off x="7443528" y="1304242"/>
              <a:ext cx="5400125" cy="891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dk1"/>
                  </a:solidFill>
                </a:rPr>
                <a:t>Bài 3: Đặt câu với 1 từ vừa tìm được</a:t>
              </a:r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9908232B-FAD9-4659-85E4-BABF69743D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968" y="5043304"/>
            <a:ext cx="1701266" cy="1512000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DF9301E6-4457-47A5-B8D0-39F2E509F6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69448" y="1378029"/>
            <a:ext cx="1701266" cy="1512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A5C87AC-D49B-405B-8013-79B157EFB790}"/>
              </a:ext>
            </a:extLst>
          </p:cNvPr>
          <p:cNvGrpSpPr/>
          <p:nvPr/>
        </p:nvGrpSpPr>
        <p:grpSpPr>
          <a:xfrm>
            <a:off x="6520078" y="2896261"/>
            <a:ext cx="5397280" cy="2373176"/>
            <a:chOff x="6198286" y="2896261"/>
            <a:chExt cx="5719072" cy="237317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15870E1-767D-4D65-82A2-5D486A9D08D9}"/>
                </a:ext>
              </a:extLst>
            </p:cNvPr>
            <p:cNvGrpSpPr/>
            <p:nvPr/>
          </p:nvGrpSpPr>
          <p:grpSpPr>
            <a:xfrm>
              <a:off x="6198286" y="2896261"/>
              <a:ext cx="5719072" cy="2373176"/>
              <a:chOff x="6309361" y="2140261"/>
              <a:chExt cx="5719072" cy="2373176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CA0AEAE-2E2C-4A28-A867-2C71E83D4A14}"/>
                  </a:ext>
                </a:extLst>
              </p:cNvPr>
              <p:cNvSpPr/>
              <p:nvPr/>
            </p:nvSpPr>
            <p:spPr>
              <a:xfrm>
                <a:off x="6309361" y="2140261"/>
                <a:ext cx="5719072" cy="2373176"/>
              </a:xfrm>
              <a:prstGeom prst="rect">
                <a:avLst/>
              </a:prstGeom>
              <a:solidFill>
                <a:srgbClr val="F7F7F7"/>
              </a:solidFill>
              <a:ln w="38100">
                <a:solidFill>
                  <a:srgbClr val="F999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BAED53A8-96D6-460D-BE53-043AD5405F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491555" y="2220880"/>
                <a:ext cx="5375326" cy="2164079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795E4F-0CDD-49CB-88BB-4903C8D3171A}"/>
                </a:ext>
              </a:extLst>
            </p:cNvPr>
            <p:cNvSpPr txBox="1"/>
            <p:nvPr/>
          </p:nvSpPr>
          <p:spPr>
            <a:xfrm>
              <a:off x="6434761" y="3520310"/>
              <a:ext cx="526676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/>
                <a:t>Anh Nguyễn Văn Trỗi rất </a:t>
              </a:r>
              <a:r>
                <a:rPr lang="en-US" sz="3200" b="1">
                  <a:solidFill>
                    <a:srgbClr val="F0886C"/>
                  </a:solidFill>
                </a:rPr>
                <a:t>dũng cảm </a:t>
              </a:r>
              <a:r>
                <a:rPr lang="en-US" sz="3200" b="1">
                  <a:solidFill>
                    <a:schemeClr val="tx1"/>
                  </a:solidFill>
                </a:rPr>
                <a:t>trước kẻ thù</a:t>
              </a:r>
              <a:r>
                <a:rPr lang="en-US" sz="3200" b="1"/>
                <a:t>.</a:t>
              </a:r>
              <a:endParaRPr lang="vi-VN" sz="3200" b="1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797C335-0B35-4654-A6EC-69DC9EC801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53" y="2108257"/>
            <a:ext cx="5361939" cy="3528747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8D0E5DF-02E1-4D8C-9515-0BFD8867A0C0}"/>
              </a:ext>
            </a:extLst>
          </p:cNvPr>
          <p:cNvSpPr txBox="1"/>
          <p:nvPr/>
        </p:nvSpPr>
        <p:spPr>
          <a:xfrm>
            <a:off x="1262381" y="5799304"/>
            <a:ext cx="8915400" cy="20113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err="1">
                <a:ln>
                  <a:solidFill>
                    <a:schemeClr val="bg1"/>
                  </a:solidFill>
                </a:ln>
                <a:latin typeface="UTM Alberta Heavy" panose="02040603050506020204" charset="0"/>
                <a:cs typeface="UTM Alberta Heavy" panose="02040603050506020204" charset="0"/>
              </a:rPr>
              <a:t>Hãy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latin typeface="UTM Alberta Heavy" panose="02040603050506020204" charset="0"/>
                <a:cs typeface="UTM Alberta Heavy" panose="0204060305050602020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latin typeface="UTM Alberta Heavy" panose="02040603050506020204" charset="0"/>
                <a:cs typeface="UTM Alberta Heavy" panose="02040603050506020204" charset="0"/>
              </a:rPr>
              <a:t>nhớ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latin typeface="UTM Alberta Heavy" panose="02040603050506020204" charset="0"/>
                <a:cs typeface="UTM Alberta Heavy" panose="0204060305050602020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latin typeface="UTM Alberta Heavy" panose="02040603050506020204" charset="0"/>
                <a:cs typeface="UTM Alberta Heavy" panose="02040603050506020204" charset="0"/>
              </a:rPr>
              <a:t>lấy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latin typeface="UTM Alberta Heavy" panose="02040603050506020204" charset="0"/>
                <a:cs typeface="UTM Alberta Heavy" panose="0204060305050602020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latin typeface="UTM Alberta Heavy" panose="02040603050506020204" charset="0"/>
                <a:cs typeface="UTM Alberta Heavy" panose="02040603050506020204" charset="0"/>
              </a:rPr>
              <a:t>lời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latin typeface="UTM Alberta Heavy" panose="02040603050506020204" charset="0"/>
                <a:cs typeface="UTM Alberta Heavy" panose="0204060305050602020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latin typeface="UTM Alberta Heavy" panose="02040603050506020204" charset="0"/>
                <a:cs typeface="UTM Alberta Heavy" panose="02040603050506020204" charset="0"/>
              </a:rPr>
              <a:t>tôi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latin typeface="UTM Alberta Heavy" panose="02040603050506020204" charset="0"/>
                <a:cs typeface="UTM Alberta Heavy" panose="02040603050506020204" charset="0"/>
              </a:rPr>
              <a:t>!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latin typeface="UTM Alberta Heavy" panose="02040603050506020204" charset="0"/>
                <a:cs typeface="UTM Alberta Heavy" panose="02040603050506020204" charset="0"/>
              </a:rPr>
              <a:t>Đả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latin typeface="UTM Alberta Heavy" panose="02040603050506020204" charset="0"/>
                <a:cs typeface="UTM Alberta Heavy" panose="0204060305050602020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latin typeface="UTM Alberta Heavy" panose="02040603050506020204" charset="0"/>
                <a:cs typeface="UTM Alberta Heavy" panose="02040603050506020204" charset="0"/>
              </a:rPr>
              <a:t>đảo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latin typeface="UTM Alberta Heavy" panose="02040603050506020204" charset="0"/>
                <a:cs typeface="UTM Alberta Heavy" panose="0204060305050602020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latin typeface="UTM Alberta Heavy" panose="02040603050506020204" charset="0"/>
                <a:cs typeface="UTM Alberta Heavy" panose="02040603050506020204" charset="0"/>
              </a:rPr>
              <a:t>đế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latin typeface="UTM Alberta Heavy" panose="02040603050506020204" charset="0"/>
                <a:cs typeface="UTM Alberta Heavy" panose="0204060305050602020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latin typeface="UTM Alberta Heavy" panose="02040603050506020204" charset="0"/>
                <a:cs typeface="UTM Alberta Heavy" panose="02040603050506020204" charset="0"/>
              </a:rPr>
              <a:t>quốc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latin typeface="UTM Alberta Heavy" panose="02040603050506020204" charset="0"/>
                <a:cs typeface="UTM Alberta Heavy" panose="0204060305050602020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latin typeface="UTM Alberta Heavy" panose="02040603050506020204" charset="0"/>
                <a:cs typeface="UTM Alberta Heavy" panose="02040603050506020204" charset="0"/>
              </a:rPr>
              <a:t>Mỹ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latin typeface="UTM Alberta Heavy" panose="02040603050506020204" charset="0"/>
                <a:cs typeface="UTM Alberta Heavy" panose="02040603050506020204" charset="0"/>
              </a:rPr>
              <a:t>! </a:t>
            </a:r>
          </a:p>
          <a:p>
            <a:pPr marL="0" indent="0" algn="ctr">
              <a:buNone/>
            </a:pPr>
            <a:r>
              <a:rPr lang="en-US" sz="2400" b="1" dirty="0" err="1">
                <a:ln>
                  <a:solidFill>
                    <a:schemeClr val="bg1"/>
                  </a:solidFill>
                </a:ln>
                <a:latin typeface="UTM Alberta Heavy" panose="02040603050506020204" charset="0"/>
                <a:cs typeface="UTM Alberta Heavy" panose="02040603050506020204" charset="0"/>
              </a:rPr>
              <a:t>Hồ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latin typeface="UTM Alberta Heavy" panose="02040603050506020204" charset="0"/>
                <a:cs typeface="UTM Alberta Heavy" panose="0204060305050602020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latin typeface="UTM Alberta Heavy" panose="02040603050506020204" charset="0"/>
                <a:cs typeface="UTM Alberta Heavy" panose="02040603050506020204" charset="0"/>
              </a:rPr>
              <a:t>Chí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latin typeface="UTM Alberta Heavy" panose="02040603050506020204" charset="0"/>
                <a:cs typeface="UTM Alberta Heavy" panose="02040603050506020204" charset="0"/>
              </a:rPr>
              <a:t> Minh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latin typeface="UTM Alberta Heavy" panose="02040603050506020204" charset="0"/>
                <a:cs typeface="UTM Alberta Heavy" panose="02040603050506020204" charset="0"/>
              </a:rPr>
              <a:t>muôn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latin typeface="UTM Alberta Heavy" panose="02040603050506020204" charset="0"/>
                <a:cs typeface="UTM Alberta Heavy" panose="0204060305050602020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latin typeface="UTM Alberta Heavy" panose="02040603050506020204" charset="0"/>
                <a:cs typeface="UTM Alberta Heavy" panose="02040603050506020204" charset="0"/>
              </a:rPr>
              <a:t>năm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latin typeface="UTM Alberta Heavy" panose="02040603050506020204" charset="0"/>
                <a:cs typeface="UTM Alberta Heavy" panose="02040603050506020204" charset="0"/>
              </a:rPr>
              <a:t>!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latin typeface="UTM Alberta Heavy" panose="02040603050506020204" charset="0"/>
                <a:cs typeface="UTM Alberta Heavy" panose="02040603050506020204" charset="0"/>
              </a:rPr>
              <a:t>Việt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latin typeface="UTM Alberta Heavy" panose="02040603050506020204" charset="0"/>
                <a:cs typeface="UTM Alberta Heavy" panose="02040603050506020204" charset="0"/>
              </a:rPr>
              <a:t> Nam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latin typeface="UTM Alberta Heavy" panose="02040603050506020204" charset="0"/>
                <a:cs typeface="UTM Alberta Heavy" panose="02040603050506020204" charset="0"/>
              </a:rPr>
              <a:t>muôn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latin typeface="UTM Alberta Heavy" panose="02040603050506020204" charset="0"/>
                <a:cs typeface="UTM Alberta Heavy" panose="0204060305050602020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latin typeface="UTM Alberta Heavy" panose="02040603050506020204" charset="0"/>
                <a:cs typeface="UTM Alberta Heavy" panose="02040603050506020204" charset="0"/>
              </a:rPr>
              <a:t>năm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latin typeface="UTM Alberta Heavy" panose="02040603050506020204" charset="0"/>
                <a:cs typeface="UTM Alberta Heavy" panose="0204060305050602020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06590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0" y="411540"/>
            <a:ext cx="979110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0886C"/>
                </a:solidFill>
                <a:latin typeface="+mj-lt"/>
                <a:cs typeface="Times New Roman" panose="02020603050405020304" pitchFamily="18" charset="0"/>
              </a:rPr>
              <a:t>      4. Điền các thành ngữ hoặc cụm từ</a:t>
            </a:r>
            <a:r>
              <a:rPr lang="en-US" sz="4000" b="1" i="1">
                <a:solidFill>
                  <a:srgbClr val="F0886C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>
                <a:solidFill>
                  <a:srgbClr val="F0886C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4000" b="1">
              <a:solidFill>
                <a:srgbClr val="F0886C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F0886C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4000" b="1">
                <a:solidFill>
                  <a:srgbClr val="F0886C"/>
                </a:solidFill>
                <a:latin typeface="+mj-lt"/>
                <a:cs typeface="Times New Roman" panose="02020603050405020304" pitchFamily="18" charset="0"/>
              </a:rPr>
              <a:t>vào chỗ chấm sao cho thích hợp: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0" y="3454205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+mj-lt"/>
              </a:rPr>
              <a:t>a) …………………………, em mỉm cười chào mọi người.</a:t>
            </a:r>
            <a:endParaRPr lang="en-US" sz="3600">
              <a:latin typeface="+mj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0" y="4604839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+mj-lt"/>
              </a:rPr>
              <a:t>b) Ai cũng khen chị Ba…………………… </a:t>
            </a:r>
            <a:endParaRPr lang="en-US" sz="3600">
              <a:latin typeface="+mj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0" y="5300865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+mj-lt"/>
              </a:rPr>
              <a:t>c) Ai viết cẩu thả thì chắc chắn ……………..……………….</a:t>
            </a:r>
            <a:endParaRPr lang="en-US" sz="360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B7237A-BCE6-46F2-98C9-0922AF581858}"/>
              </a:ext>
            </a:extLst>
          </p:cNvPr>
          <p:cNvSpPr/>
          <p:nvPr/>
        </p:nvSpPr>
        <p:spPr>
          <a:xfrm>
            <a:off x="1938130" y="1267396"/>
            <a:ext cx="4386469" cy="674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đẹp người, đẹp nết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79FEE6-83E9-4D1C-9A0E-5D12D47712E7}"/>
              </a:ext>
            </a:extLst>
          </p:cNvPr>
          <p:cNvSpPr/>
          <p:nvPr/>
        </p:nvSpPr>
        <p:spPr>
          <a:xfrm>
            <a:off x="6552076" y="1267396"/>
            <a:ext cx="4197626" cy="674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Mặt tươi như hoa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7F1032-B3D5-4926-8D33-39F3CC7FC5FF}"/>
              </a:ext>
            </a:extLst>
          </p:cNvPr>
          <p:cNvSpPr/>
          <p:nvPr/>
        </p:nvSpPr>
        <p:spPr>
          <a:xfrm>
            <a:off x="4600160" y="2136312"/>
            <a:ext cx="4197626" cy="674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chữ như gà bới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0" y="411540"/>
            <a:ext cx="979110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0886C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4000" b="1">
              <a:solidFill>
                <a:srgbClr val="F0886C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F0886C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20308" y="2277974"/>
            <a:ext cx="102142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>
                <a:latin typeface="+mj-lt"/>
              </a:rPr>
              <a:t>a) ………………………., em mỉm cười chào mọi người.</a:t>
            </a:r>
            <a:endParaRPr lang="en-US" sz="3600">
              <a:latin typeface="+mj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20308" y="3736304"/>
            <a:ext cx="95084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>
                <a:latin typeface="+mj-lt"/>
              </a:rPr>
              <a:t>b) Ai cũng khen chị Ba …………………… </a:t>
            </a:r>
            <a:endParaRPr lang="en-US" sz="3600">
              <a:latin typeface="+mj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0308" y="4943173"/>
            <a:ext cx="108332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>
                <a:latin typeface="+mj-lt"/>
              </a:rPr>
              <a:t>c) Ai viết cẩu thả thì chắc chắn ……………..……</a:t>
            </a:r>
            <a:endParaRPr lang="en-US" sz="360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B7237A-BCE6-46F2-98C9-0922AF581858}"/>
              </a:ext>
            </a:extLst>
          </p:cNvPr>
          <p:cNvSpPr/>
          <p:nvPr/>
        </p:nvSpPr>
        <p:spPr>
          <a:xfrm>
            <a:off x="2067339" y="575084"/>
            <a:ext cx="4386469" cy="674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đẹp người, đẹp nết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79FEE6-83E9-4D1C-9A0E-5D12D47712E7}"/>
              </a:ext>
            </a:extLst>
          </p:cNvPr>
          <p:cNvSpPr/>
          <p:nvPr/>
        </p:nvSpPr>
        <p:spPr>
          <a:xfrm>
            <a:off x="6681285" y="575084"/>
            <a:ext cx="4197626" cy="674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Mặt tươi như hoa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7F1032-B3D5-4926-8D33-39F3CC7FC5FF}"/>
              </a:ext>
            </a:extLst>
          </p:cNvPr>
          <p:cNvSpPr/>
          <p:nvPr/>
        </p:nvSpPr>
        <p:spPr>
          <a:xfrm>
            <a:off x="5115697" y="1444000"/>
            <a:ext cx="3811298" cy="674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chữ như gà bới</a:t>
            </a:r>
          </a:p>
        </p:txBody>
      </p:sp>
    </p:spTree>
    <p:extLst>
      <p:ext uri="{BB962C8B-B14F-4D97-AF65-F5344CB8AC3E}">
        <p14:creationId xmlns:p14="http://schemas.microsoft.com/office/powerpoint/2010/main" val="3305017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34427 0.45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14" y="228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.00556 L -0.42929 0.233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71" y="11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2336 0.502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25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5810859-CCAD-40BC-99AB-218B7737CECD}"/>
              </a:ext>
            </a:extLst>
          </p:cNvPr>
          <p:cNvGrpSpPr/>
          <p:nvPr/>
        </p:nvGrpSpPr>
        <p:grpSpPr>
          <a:xfrm>
            <a:off x="2246118" y="2477464"/>
            <a:ext cx="6740147" cy="1467332"/>
            <a:chOff x="2710491" y="2656508"/>
            <a:chExt cx="6740147" cy="1467332"/>
          </a:xfrm>
        </p:grpSpPr>
        <p:sp>
          <p:nvSpPr>
            <p:cNvPr id="5" name="文本框 6">
              <a:extLst>
                <a:ext uri="{FF2B5EF4-FFF2-40B4-BE49-F238E27FC236}">
                  <a16:creationId xmlns:a16="http://schemas.microsoft.com/office/drawing/2014/main" id="{5A5EA24C-FD4B-4850-95CC-0076968C11B1}"/>
                </a:ext>
              </a:extLst>
            </p:cNvPr>
            <p:cNvSpPr txBox="1"/>
            <p:nvPr/>
          </p:nvSpPr>
          <p:spPr>
            <a:xfrm>
              <a:off x="2710491" y="2677290"/>
              <a:ext cx="664316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>
                  <a:latin typeface="UTM Guanine" panose="02040603050506020204" pitchFamily="18" charset="0"/>
                  <a:ea typeface="汉仪喵魂体W" panose="00020600040101010101" pitchFamily="18" charset="-122"/>
                </a:rPr>
                <a:t>VẬN DỤNG</a:t>
              </a:r>
              <a:endParaRPr lang="zh-CN" altLang="en-US" sz="8800" dirty="0">
                <a:latin typeface="UTM Guanine" panose="02040603050506020204" pitchFamily="18" charset="0"/>
                <a:ea typeface="汉仪喵魂体W" panose="00020600040101010101" pitchFamily="18" charset="-122"/>
              </a:endParaRPr>
            </a:p>
          </p:txBody>
        </p:sp>
        <p:sp>
          <p:nvSpPr>
            <p:cNvPr id="6" name="文本框 6">
              <a:extLst>
                <a:ext uri="{FF2B5EF4-FFF2-40B4-BE49-F238E27FC236}">
                  <a16:creationId xmlns:a16="http://schemas.microsoft.com/office/drawing/2014/main" id="{F81FB3A4-2575-4D8C-B104-6416C01EF4A7}"/>
                </a:ext>
              </a:extLst>
            </p:cNvPr>
            <p:cNvSpPr txBox="1"/>
            <p:nvPr/>
          </p:nvSpPr>
          <p:spPr>
            <a:xfrm>
              <a:off x="2807473" y="2656508"/>
              <a:ext cx="664316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>
                  <a:solidFill>
                    <a:srgbClr val="F7F7F7"/>
                  </a:solidFill>
                  <a:latin typeface="UTM Guanine" panose="02040603050506020204" pitchFamily="18" charset="0"/>
                  <a:ea typeface="汉仪喵魂体W" panose="00020600040101010101" pitchFamily="18" charset="-122"/>
                </a:rPr>
                <a:t>VẬN DỤNG</a:t>
              </a:r>
              <a:endParaRPr lang="zh-CN" altLang="en-US" sz="8800" dirty="0">
                <a:solidFill>
                  <a:srgbClr val="F7F7F7"/>
                </a:solidFill>
                <a:latin typeface="UTM Guanine" panose="02040603050506020204" pitchFamily="18" charset="0"/>
                <a:ea typeface="汉仪喵魂体W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672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56CF3A0-F371-40E5-94C5-0D6B9FD01DD9}"/>
              </a:ext>
            </a:extLst>
          </p:cNvPr>
          <p:cNvGrpSpPr/>
          <p:nvPr/>
        </p:nvGrpSpPr>
        <p:grpSpPr>
          <a:xfrm>
            <a:off x="2339615" y="837290"/>
            <a:ext cx="6669720" cy="6181348"/>
            <a:chOff x="348918" y="491301"/>
            <a:chExt cx="6669720" cy="6181348"/>
          </a:xfrm>
        </p:grpSpPr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567D8948-5544-4870-AD00-108E05B50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48918" y="491301"/>
              <a:ext cx="6669720" cy="618134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896E43A-5E0B-4496-BC50-695694A8990C}"/>
                </a:ext>
              </a:extLst>
            </p:cNvPr>
            <p:cNvSpPr txBox="1"/>
            <p:nvPr/>
          </p:nvSpPr>
          <p:spPr>
            <a:xfrm rot="20932263">
              <a:off x="715656" y="1071529"/>
              <a:ext cx="5538696" cy="4339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00">
                  <a:solidFill>
                    <a:schemeClr val="bg1"/>
                  </a:solidFill>
                  <a:latin typeface="UVN Bui Doi" panose="03060902040502090204" pitchFamily="66" charset="0"/>
                </a:rPr>
                <a:t>Đẹp hơn</a:t>
              </a:r>
            </a:p>
            <a:p>
              <a:r>
                <a:rPr lang="en-US" sz="13800">
                  <a:solidFill>
                    <a:schemeClr val="bg1"/>
                  </a:solidFill>
                  <a:latin typeface="UVN Bui Doi" panose="03060902040502090204" pitchFamily="66" charset="0"/>
                </a:rPr>
                <a:t>mỗi ngày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5D24463-1B9C-4A47-AE06-AFAF37D28357}"/>
                </a:ext>
              </a:extLst>
            </p:cNvPr>
            <p:cNvSpPr txBox="1"/>
            <p:nvPr/>
          </p:nvSpPr>
          <p:spPr>
            <a:xfrm rot="20932263">
              <a:off x="661060" y="1135604"/>
              <a:ext cx="5538696" cy="4339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00">
                  <a:gradFill flip="none" rotWithShape="1">
                    <a:gsLst>
                      <a:gs pos="0">
                        <a:srgbClr val="F999B7">
                          <a:shade val="30000"/>
                          <a:satMod val="115000"/>
                        </a:srgbClr>
                      </a:gs>
                      <a:gs pos="50000">
                        <a:srgbClr val="F999B7">
                          <a:shade val="67500"/>
                          <a:satMod val="115000"/>
                        </a:srgbClr>
                      </a:gs>
                      <a:gs pos="100000">
                        <a:srgbClr val="F999B7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atin typeface="UVN Bui Doi" panose="03060902040502090204" pitchFamily="66" charset="0"/>
                </a:rPr>
                <a:t>Đẹp hơn</a:t>
              </a:r>
            </a:p>
            <a:p>
              <a:r>
                <a:rPr lang="en-US" sz="13800">
                  <a:gradFill flip="none" rotWithShape="1">
                    <a:gsLst>
                      <a:gs pos="0">
                        <a:srgbClr val="F999B7">
                          <a:shade val="30000"/>
                          <a:satMod val="115000"/>
                        </a:srgbClr>
                      </a:gs>
                      <a:gs pos="50000">
                        <a:srgbClr val="F999B7">
                          <a:shade val="67500"/>
                          <a:satMod val="115000"/>
                        </a:srgbClr>
                      </a:gs>
                      <a:gs pos="100000">
                        <a:srgbClr val="F999B7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atin typeface="UVN Bui Doi" panose="03060902040502090204" pitchFamily="66" charset="0"/>
                </a:rPr>
                <a:t>mỗi ngày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20E4C71-419D-49D4-8EBD-5F6EECD70362}"/>
              </a:ext>
            </a:extLst>
          </p:cNvPr>
          <p:cNvGrpSpPr/>
          <p:nvPr/>
        </p:nvGrpSpPr>
        <p:grpSpPr>
          <a:xfrm>
            <a:off x="443681" y="345989"/>
            <a:ext cx="5188188" cy="1432375"/>
            <a:chOff x="6651632" y="958234"/>
            <a:chExt cx="6724061" cy="1804092"/>
          </a:xfrm>
        </p:grpSpPr>
        <p:pic>
          <p:nvPicPr>
            <p:cNvPr id="8" name="Picture 44">
              <a:extLst>
                <a:ext uri="{FF2B5EF4-FFF2-40B4-BE49-F238E27FC236}">
                  <a16:creationId xmlns:a16="http://schemas.microsoft.com/office/drawing/2014/main" id="{148A270B-18E8-47D0-9C95-DD0A656F4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651632" y="958234"/>
              <a:ext cx="6724061" cy="180409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B1330DC-A141-48CD-B460-76020A827FDB}"/>
                </a:ext>
              </a:extLst>
            </p:cNvPr>
            <p:cNvSpPr txBox="1"/>
            <p:nvPr/>
          </p:nvSpPr>
          <p:spPr>
            <a:xfrm>
              <a:off x="7443528" y="1304242"/>
              <a:ext cx="2580143" cy="891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dk1"/>
                  </a:solidFill>
                </a:rPr>
                <a:t>Em sẽ làm gì để: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5836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>
            <a:extLst>
              <a:ext uri="{FF2B5EF4-FFF2-40B4-BE49-F238E27FC236}">
                <a16:creationId xmlns:a16="http://schemas.microsoft.com/office/drawing/2014/main" id="{12C09516-78F6-4FCA-9C5F-1CFBA89148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97925" y="564230"/>
            <a:ext cx="6896104" cy="540203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4A5B613-10CF-4F8D-92BA-7A430888CCDB}"/>
              </a:ext>
            </a:extLst>
          </p:cNvPr>
          <p:cNvGrpSpPr/>
          <p:nvPr/>
        </p:nvGrpSpPr>
        <p:grpSpPr>
          <a:xfrm>
            <a:off x="518902" y="917120"/>
            <a:ext cx="4450423" cy="1450521"/>
            <a:chOff x="3846217" y="2677290"/>
            <a:chExt cx="4450423" cy="1450521"/>
          </a:xfrm>
        </p:grpSpPr>
        <p:sp>
          <p:nvSpPr>
            <p:cNvPr id="5" name="文本框 6">
              <a:extLst>
                <a:ext uri="{FF2B5EF4-FFF2-40B4-BE49-F238E27FC236}">
                  <a16:creationId xmlns:a16="http://schemas.microsoft.com/office/drawing/2014/main" id="{5E44E1D7-BAFC-4A91-BDC4-2C6B0854D7B6}"/>
                </a:ext>
              </a:extLst>
            </p:cNvPr>
            <p:cNvSpPr txBox="1"/>
            <p:nvPr/>
          </p:nvSpPr>
          <p:spPr>
            <a:xfrm>
              <a:off x="3846217" y="2677290"/>
              <a:ext cx="437171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>
                  <a:solidFill>
                    <a:srgbClr val="B0853B"/>
                  </a:solidFill>
                  <a:latin typeface="UTM Guanine" panose="02040603050506020204" pitchFamily="18" charset="0"/>
                  <a:ea typeface="汉仪喵魂体W" panose="00020600040101010101" pitchFamily="18" charset="-122"/>
                </a:rPr>
                <a:t>Dặn dò</a:t>
              </a:r>
              <a:endParaRPr lang="zh-CN" altLang="en-US" sz="8800" dirty="0">
                <a:solidFill>
                  <a:srgbClr val="B0853B"/>
                </a:solidFill>
                <a:latin typeface="UTM Guanine" panose="02040603050506020204" pitchFamily="18" charset="0"/>
                <a:ea typeface="汉仪喵魂体W" panose="00020600040101010101" pitchFamily="18" charset="-122"/>
              </a:endParaRPr>
            </a:p>
          </p:txBody>
        </p:sp>
        <p:sp>
          <p:nvSpPr>
            <p:cNvPr id="6" name="文本框 6">
              <a:extLst>
                <a:ext uri="{FF2B5EF4-FFF2-40B4-BE49-F238E27FC236}">
                  <a16:creationId xmlns:a16="http://schemas.microsoft.com/office/drawing/2014/main" id="{B38F5BE0-1184-4E06-8C34-B5BCA6AE1192}"/>
                </a:ext>
              </a:extLst>
            </p:cNvPr>
            <p:cNvSpPr txBox="1"/>
            <p:nvPr/>
          </p:nvSpPr>
          <p:spPr>
            <a:xfrm>
              <a:off x="3924929" y="2681261"/>
              <a:ext cx="437171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>
                  <a:solidFill>
                    <a:srgbClr val="E2BE5A"/>
                  </a:solidFill>
                  <a:latin typeface="UTM Guanine" panose="02040603050506020204" pitchFamily="18" charset="0"/>
                  <a:ea typeface="汉仪喵魂体W" panose="00020600040101010101" pitchFamily="18" charset="-122"/>
                </a:rPr>
                <a:t>Dặn dò</a:t>
              </a:r>
              <a:endParaRPr lang="zh-CN" altLang="en-US" sz="8800" dirty="0">
                <a:solidFill>
                  <a:srgbClr val="E2BE5A"/>
                </a:solidFill>
                <a:latin typeface="UTM Guanine" panose="02040603050506020204" pitchFamily="18" charset="0"/>
                <a:ea typeface="汉仪喵魂体W" panose="00020600040101010101" pitchFamily="18" charset="-122"/>
              </a:endParaRPr>
            </a:p>
          </p:txBody>
        </p:sp>
      </p:grpSp>
      <p:pic>
        <p:nvPicPr>
          <p:cNvPr id="7" name="Picture 6" descr="A close up of a doll&#10;&#10;Description automatically generated with medium confidence">
            <a:extLst>
              <a:ext uri="{FF2B5EF4-FFF2-40B4-BE49-F238E27FC236}">
                <a16:creationId xmlns:a16="http://schemas.microsoft.com/office/drawing/2014/main" id="{E6375569-DF65-4552-A6CA-1B483FA1B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15" y="2545409"/>
            <a:ext cx="2634342" cy="431259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0C498C7-47AF-4929-B53B-B37F8B9787EE}"/>
              </a:ext>
            </a:extLst>
          </p:cNvPr>
          <p:cNvGrpSpPr/>
          <p:nvPr/>
        </p:nvGrpSpPr>
        <p:grpSpPr>
          <a:xfrm>
            <a:off x="5867393" y="2057399"/>
            <a:ext cx="5012911" cy="3211616"/>
            <a:chOff x="5867393" y="2057399"/>
            <a:chExt cx="5012911" cy="32116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15270-8AA4-4BAD-8527-A104B0C1316F}"/>
                </a:ext>
              </a:extLst>
            </p:cNvPr>
            <p:cNvSpPr txBox="1"/>
            <p:nvPr/>
          </p:nvSpPr>
          <p:spPr>
            <a:xfrm>
              <a:off x="5867393" y="2057399"/>
              <a:ext cx="5012911" cy="1909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 typeface="Wingdings" panose="05000000000000000000" pitchFamily="2" charset="2"/>
                <a:buChar char="ü"/>
              </a:pPr>
              <a:r>
                <a:rPr lang="en-US" sz="3200" b="1"/>
                <a:t>Làm bài tập vào vở TV</a:t>
              </a:r>
            </a:p>
            <a:p>
              <a:pPr marL="457200" indent="-457200">
                <a:lnSpc>
                  <a:spcPct val="200000"/>
                </a:lnSpc>
                <a:buFont typeface="Wingdings" panose="05000000000000000000" pitchFamily="2" charset="2"/>
                <a:buChar char="ü"/>
              </a:pPr>
              <a:r>
                <a:rPr lang="en-US" sz="3200" b="1"/>
                <a:t>Chuẩn bị bài tiếp theo</a:t>
              </a:r>
            </a:p>
          </p:txBody>
        </p:sp>
        <p:pic>
          <p:nvPicPr>
            <p:cNvPr id="10" name="Picture 19">
              <a:extLst>
                <a:ext uri="{FF2B5EF4-FFF2-40B4-BE49-F238E27FC236}">
                  <a16:creationId xmlns:a16="http://schemas.microsoft.com/office/drawing/2014/main" id="{460EE561-CB9D-42E1-AFC7-D6AA4F48D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284028" y="4210069"/>
              <a:ext cx="1058946" cy="1058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5468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671248" y="4026369"/>
            <a:ext cx="4996934" cy="318171"/>
            <a:chOff x="3683000" y="4203314"/>
            <a:chExt cx="1447800" cy="382737"/>
          </a:xfrm>
        </p:grpSpPr>
        <p:sp>
          <p:nvSpPr>
            <p:cNvPr id="9" name="矩形: 圆角 8"/>
            <p:cNvSpPr/>
            <p:nvPr/>
          </p:nvSpPr>
          <p:spPr>
            <a:xfrm>
              <a:off x="3683000" y="4243151"/>
              <a:ext cx="1447800" cy="342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818731" y="4203314"/>
              <a:ext cx="1176340" cy="3702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b="1">
                  <a:solidFill>
                    <a:schemeClr val="bg1"/>
                  </a:solidFill>
                  <a:latin typeface="UVN Phuong Tay" panose="04040805070802020D02" pitchFamily="82" charset="0"/>
                  <a:ea typeface="时尚中黑简体" panose="01010104010101010101" pitchFamily="2" charset="-122"/>
                </a:rPr>
                <a:t>KTUTS</a:t>
              </a:r>
              <a:endParaRPr lang="zh-CN" altLang="en-US" sz="1400" b="1" dirty="0">
                <a:solidFill>
                  <a:schemeClr val="bg1"/>
                </a:solidFill>
                <a:latin typeface="UVN Phuong Tay" panose="04040805070802020D02" pitchFamily="82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5C51B-40B8-41FB-97D0-1E3197A0218B}"/>
              </a:ext>
            </a:extLst>
          </p:cNvPr>
          <p:cNvGrpSpPr/>
          <p:nvPr/>
        </p:nvGrpSpPr>
        <p:grpSpPr>
          <a:xfrm>
            <a:off x="2363024" y="2638724"/>
            <a:ext cx="7216272" cy="1144632"/>
            <a:chOff x="2374600" y="2458022"/>
            <a:chExt cx="7216272" cy="1144632"/>
          </a:xfrm>
        </p:grpSpPr>
        <p:sp>
          <p:nvSpPr>
            <p:cNvPr id="7" name="文本框 6"/>
            <p:cNvSpPr txBox="1"/>
            <p:nvPr/>
          </p:nvSpPr>
          <p:spPr>
            <a:xfrm>
              <a:off x="2374600" y="2458022"/>
              <a:ext cx="716253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600">
                  <a:solidFill>
                    <a:srgbClr val="F8C7A5"/>
                  </a:solidFill>
                  <a:latin typeface="UTM Guanine" panose="02040603050506020204" pitchFamily="18" charset="0"/>
                  <a:ea typeface="汉仪喵魂体W" panose="00020600040101010101" pitchFamily="18" charset="-122"/>
                </a:rPr>
                <a:t>Chúc em học tốt</a:t>
              </a:r>
              <a:endParaRPr lang="zh-CN" altLang="en-US" sz="6600" dirty="0">
                <a:solidFill>
                  <a:srgbClr val="F8C7A5"/>
                </a:solidFill>
                <a:latin typeface="UTM Guanine" panose="02040603050506020204" pitchFamily="18" charset="0"/>
                <a:ea typeface="汉仪喵魂体W" panose="00020600040101010101" pitchFamily="18" charset="-122"/>
              </a:endParaRPr>
            </a:p>
          </p:txBody>
        </p:sp>
        <p:sp>
          <p:nvSpPr>
            <p:cNvPr id="11" name="文本框 6">
              <a:extLst>
                <a:ext uri="{FF2B5EF4-FFF2-40B4-BE49-F238E27FC236}">
                  <a16:creationId xmlns:a16="http://schemas.microsoft.com/office/drawing/2014/main" id="{06E1065B-F2D5-40E7-AEA6-88760C713071}"/>
                </a:ext>
              </a:extLst>
            </p:cNvPr>
            <p:cNvSpPr txBox="1"/>
            <p:nvPr/>
          </p:nvSpPr>
          <p:spPr>
            <a:xfrm>
              <a:off x="2428334" y="2494658"/>
              <a:ext cx="716253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600">
                  <a:solidFill>
                    <a:srgbClr val="7A573E"/>
                  </a:solidFill>
                  <a:latin typeface="UTM Guanine" panose="02040603050506020204" pitchFamily="18" charset="0"/>
                  <a:ea typeface="汉仪喵魂体W" panose="00020600040101010101" pitchFamily="18" charset="-122"/>
                </a:rPr>
                <a:t>Chúc em học tốt</a:t>
              </a:r>
              <a:endParaRPr lang="zh-CN" altLang="en-US" sz="6600" dirty="0">
                <a:solidFill>
                  <a:srgbClr val="7A573E"/>
                </a:solidFill>
                <a:latin typeface="UTM Guanine" panose="02040603050506020204" pitchFamily="18" charset="0"/>
                <a:ea typeface="汉仪喵魂体W" panose="00020600040101010101" pitchFamily="18" charset="-122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26B04A3-8D5E-4B03-84C0-904BF0B71465}"/>
              </a:ext>
            </a:extLst>
          </p:cNvPr>
          <p:cNvSpPr txBox="1"/>
          <p:nvPr/>
        </p:nvSpPr>
        <p:spPr>
          <a:xfrm>
            <a:off x="11199917" y="0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4">
                    <a:lumMod val="40000"/>
                    <a:lumOff val="60000"/>
                  </a:schemeClr>
                </a:solidFill>
                <a:latin typeface="UTM Centur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818491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5810859-CCAD-40BC-99AB-218B7737CECD}"/>
              </a:ext>
            </a:extLst>
          </p:cNvPr>
          <p:cNvGrpSpPr/>
          <p:nvPr/>
        </p:nvGrpSpPr>
        <p:grpSpPr>
          <a:xfrm>
            <a:off x="2381823" y="2361644"/>
            <a:ext cx="6985127" cy="1456710"/>
            <a:chOff x="2578239" y="2667130"/>
            <a:chExt cx="6985127" cy="1456710"/>
          </a:xfrm>
        </p:grpSpPr>
        <p:sp>
          <p:nvSpPr>
            <p:cNvPr id="5" name="文本框 6">
              <a:extLst>
                <a:ext uri="{FF2B5EF4-FFF2-40B4-BE49-F238E27FC236}">
                  <a16:creationId xmlns:a16="http://schemas.microsoft.com/office/drawing/2014/main" id="{5A5EA24C-FD4B-4850-95CC-0076968C11B1}"/>
                </a:ext>
              </a:extLst>
            </p:cNvPr>
            <p:cNvSpPr txBox="1"/>
            <p:nvPr/>
          </p:nvSpPr>
          <p:spPr>
            <a:xfrm>
              <a:off x="2578239" y="2677290"/>
              <a:ext cx="690766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>
                  <a:latin typeface="UTM Guanine" panose="02040603050506020204" pitchFamily="18" charset="0"/>
                  <a:ea typeface="汉仪喵魂体W" panose="00020600040101010101" pitchFamily="18" charset="-122"/>
                </a:rPr>
                <a:t>KHÁM PHÁ</a:t>
              </a:r>
              <a:endParaRPr lang="zh-CN" altLang="en-US" sz="8800" dirty="0">
                <a:latin typeface="UTM Guanine" panose="02040603050506020204" pitchFamily="18" charset="0"/>
                <a:ea typeface="汉仪喵魂体W" panose="00020600040101010101" pitchFamily="18" charset="-122"/>
              </a:endParaRPr>
            </a:p>
          </p:txBody>
        </p:sp>
        <p:sp>
          <p:nvSpPr>
            <p:cNvPr id="6" name="文本框 6">
              <a:extLst>
                <a:ext uri="{FF2B5EF4-FFF2-40B4-BE49-F238E27FC236}">
                  <a16:creationId xmlns:a16="http://schemas.microsoft.com/office/drawing/2014/main" id="{F81FB3A4-2575-4D8C-B104-6416C01EF4A7}"/>
                </a:ext>
              </a:extLst>
            </p:cNvPr>
            <p:cNvSpPr txBox="1"/>
            <p:nvPr/>
          </p:nvSpPr>
          <p:spPr>
            <a:xfrm>
              <a:off x="2655706" y="2667130"/>
              <a:ext cx="690766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>
                  <a:solidFill>
                    <a:srgbClr val="F7F7F7"/>
                  </a:solidFill>
                  <a:latin typeface="UTM Guanine" panose="02040603050506020204" pitchFamily="18" charset="0"/>
                  <a:ea typeface="汉仪喵魂体W" panose="00020600040101010101" pitchFamily="18" charset="-122"/>
                </a:rPr>
                <a:t>KHÁM PHÁ</a:t>
              </a:r>
              <a:endParaRPr lang="zh-CN" altLang="en-US" sz="8800" dirty="0">
                <a:solidFill>
                  <a:srgbClr val="F7F7F7"/>
                </a:solidFill>
                <a:latin typeface="UTM Guanine" panose="02040603050506020204" pitchFamily="18" charset="0"/>
                <a:ea typeface="汉仪喵魂体W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3397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54617D1D-F0AD-412A-917C-CD8934730F6F}"/>
              </a:ext>
            </a:extLst>
          </p:cNvPr>
          <p:cNvGrpSpPr/>
          <p:nvPr/>
        </p:nvGrpSpPr>
        <p:grpSpPr>
          <a:xfrm>
            <a:off x="2274503" y="11930"/>
            <a:ext cx="9060037" cy="1432375"/>
            <a:chOff x="6667663" y="48566"/>
            <a:chExt cx="5373233" cy="1804092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94364E9-5B97-4019-95AA-2BBB2F238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667663" y="48566"/>
              <a:ext cx="5373233" cy="1804092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01F91A7-4342-4C2A-AD63-B5370C904C80}"/>
                </a:ext>
              </a:extLst>
            </p:cNvPr>
            <p:cNvSpPr txBox="1"/>
            <p:nvPr/>
          </p:nvSpPr>
          <p:spPr>
            <a:xfrm>
              <a:off x="7165295" y="433940"/>
              <a:ext cx="4591084" cy="891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dk1"/>
                  </a:solidFill>
                </a:rPr>
                <a:t>Bài 1: Tìm các từ ngữ thể hiện:</a:t>
              </a:r>
            </a:p>
          </p:txBody>
        </p:sp>
      </p:grpSp>
      <p:grpSp>
        <p:nvGrpSpPr>
          <p:cNvPr id="3" name="1e5a6afa-4f01-421b-bbf9-69e326c7f728"/>
          <p:cNvGrpSpPr>
            <a:grpSpLocks noChangeAspect="1"/>
          </p:cNvGrpSpPr>
          <p:nvPr/>
        </p:nvGrpSpPr>
        <p:grpSpPr>
          <a:xfrm>
            <a:off x="773723" y="1326378"/>
            <a:ext cx="10644554" cy="5118446"/>
            <a:chOff x="2315580" y="971727"/>
            <a:chExt cx="7560840" cy="3834420"/>
          </a:xfrm>
        </p:grpSpPr>
        <p:sp>
          <p:nvSpPr>
            <p:cNvPr id="4" name="矩形: 圆角 3"/>
            <p:cNvSpPr/>
            <p:nvPr/>
          </p:nvSpPr>
          <p:spPr bwMode="auto">
            <a:xfrm>
              <a:off x="2315580" y="971727"/>
              <a:ext cx="3528392" cy="3834420"/>
            </a:xfrm>
            <a:prstGeom prst="roundRect">
              <a:avLst>
                <a:gd name="adj" fmla="val 9498"/>
              </a:avLst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矩形: 圆角 4"/>
            <p:cNvSpPr/>
            <p:nvPr/>
          </p:nvSpPr>
          <p:spPr bwMode="auto">
            <a:xfrm>
              <a:off x="6348028" y="971727"/>
              <a:ext cx="3528392" cy="3834420"/>
            </a:xfrm>
            <a:prstGeom prst="roundRect">
              <a:avLst>
                <a:gd name="adj" fmla="val 9498"/>
              </a:avLst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矩形: 圆角 5"/>
            <p:cNvSpPr/>
            <p:nvPr/>
          </p:nvSpPr>
          <p:spPr bwMode="auto">
            <a:xfrm>
              <a:off x="5375920" y="1448780"/>
              <a:ext cx="1440160" cy="32403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矩形: 圆角 6"/>
            <p:cNvSpPr/>
            <p:nvPr/>
          </p:nvSpPr>
          <p:spPr bwMode="auto">
            <a:xfrm>
              <a:off x="5375920" y="2660915"/>
              <a:ext cx="1440160" cy="32403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矩形: 圆角 7"/>
            <p:cNvSpPr/>
            <p:nvPr/>
          </p:nvSpPr>
          <p:spPr bwMode="auto">
            <a:xfrm>
              <a:off x="5375920" y="3873050"/>
              <a:ext cx="1440160" cy="32403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5428805" y="2695798"/>
              <a:ext cx="254270" cy="25427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5428805" y="1483663"/>
              <a:ext cx="254270" cy="25427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5428805" y="3907933"/>
              <a:ext cx="254270" cy="25427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6515124" y="2695798"/>
              <a:ext cx="254270" cy="25427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6515124" y="1483663"/>
              <a:ext cx="254270" cy="25427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6515124" y="3907933"/>
              <a:ext cx="254270" cy="25427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矩形: 圆角 17"/>
            <p:cNvSpPr/>
            <p:nvPr/>
          </p:nvSpPr>
          <p:spPr bwMode="auto">
            <a:xfrm>
              <a:off x="2730747" y="1138245"/>
              <a:ext cx="2484276" cy="62106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矩形: 圆角 18"/>
            <p:cNvSpPr/>
            <p:nvPr/>
          </p:nvSpPr>
          <p:spPr bwMode="auto">
            <a:xfrm>
              <a:off x="6981940" y="1173128"/>
              <a:ext cx="2484276" cy="62106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sz="15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矩形: 圆角 17">
              <a:extLst>
                <a:ext uri="{FF2B5EF4-FFF2-40B4-BE49-F238E27FC236}">
                  <a16:creationId xmlns:a16="http://schemas.microsoft.com/office/drawing/2014/main" id="{0F972500-4722-4C39-9457-7EFA7D80ED35}"/>
                </a:ext>
              </a:extLst>
            </p:cNvPr>
            <p:cNvSpPr/>
            <p:nvPr/>
          </p:nvSpPr>
          <p:spPr bwMode="auto">
            <a:xfrm>
              <a:off x="2754090" y="1138245"/>
              <a:ext cx="2484276" cy="621069"/>
            </a:xfrm>
            <a:prstGeom prst="roundRect">
              <a:avLst>
                <a:gd name="adj" fmla="val 0"/>
              </a:avLst>
            </a:prstGeom>
            <a:noFill/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Vẻ đẹp bên ngoài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2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của con người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矩形: 圆角 18">
              <a:extLst>
                <a:ext uri="{FF2B5EF4-FFF2-40B4-BE49-F238E27FC236}">
                  <a16:creationId xmlns:a16="http://schemas.microsoft.com/office/drawing/2014/main" id="{BE095F90-C6DD-405F-B768-471468E4A1AE}"/>
                </a:ext>
              </a:extLst>
            </p:cNvPr>
            <p:cNvSpPr/>
            <p:nvPr/>
          </p:nvSpPr>
          <p:spPr bwMode="auto">
            <a:xfrm>
              <a:off x="6996214" y="1183499"/>
              <a:ext cx="2484276" cy="621069"/>
            </a:xfrm>
            <a:prstGeom prst="roundRect">
              <a:avLst>
                <a:gd name="adj" fmla="val 0"/>
              </a:avLst>
            </a:prstGeom>
            <a:noFill/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Nét đẹp trong tâm hồn, </a:t>
              </a:r>
            </a:p>
            <a:p>
              <a:pPr algn="ctr"/>
              <a:r>
                <a:rPr lang="en-US" altLang="zh-CN" sz="2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tính cách của con người</a:t>
              </a:r>
              <a:endParaRPr lang="zh-CN" altLang="en-US" sz="22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" name="矩形: 圆角 3">
            <a:extLst>
              <a:ext uri="{FF2B5EF4-FFF2-40B4-BE49-F238E27FC236}">
                <a16:creationId xmlns:a16="http://schemas.microsoft.com/office/drawing/2014/main" id="{10949104-DD99-46E9-9725-8217A64BABBC}"/>
              </a:ext>
            </a:extLst>
          </p:cNvPr>
          <p:cNvSpPr/>
          <p:nvPr/>
        </p:nvSpPr>
        <p:spPr bwMode="auto">
          <a:xfrm>
            <a:off x="1124511" y="2682904"/>
            <a:ext cx="3751274" cy="3375546"/>
          </a:xfrm>
          <a:prstGeom prst="roundRect">
            <a:avLst>
              <a:gd name="adj" fmla="val 9498"/>
            </a:avLst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200000"/>
              </a:lnSpc>
            </a:pPr>
            <a:r>
              <a:rPr lang="en-US" b="1">
                <a:solidFill>
                  <a:srgbClr val="F0886C"/>
                </a:solidFill>
              </a:rPr>
              <a:t>……………………………………..</a:t>
            </a:r>
          </a:p>
          <a:p>
            <a:pPr algn="ctr">
              <a:lnSpc>
                <a:spcPct val="200000"/>
              </a:lnSpc>
            </a:pPr>
            <a:r>
              <a:rPr lang="en-US" b="1">
                <a:solidFill>
                  <a:srgbClr val="F0886C"/>
                </a:solidFill>
              </a:rPr>
              <a:t>……………………………………..</a:t>
            </a:r>
          </a:p>
          <a:p>
            <a:pPr algn="ctr">
              <a:lnSpc>
                <a:spcPct val="200000"/>
              </a:lnSpc>
            </a:pPr>
            <a:r>
              <a:rPr lang="en-US" b="1">
                <a:solidFill>
                  <a:srgbClr val="F0886C"/>
                </a:solidFill>
              </a:rPr>
              <a:t>……………………………………..</a:t>
            </a:r>
          </a:p>
          <a:p>
            <a:pPr algn="ctr">
              <a:lnSpc>
                <a:spcPct val="200000"/>
              </a:lnSpc>
            </a:pPr>
            <a:r>
              <a:rPr lang="en-US" b="1">
                <a:solidFill>
                  <a:srgbClr val="F0886C"/>
                </a:solidFill>
              </a:rPr>
              <a:t>……………………………………..</a:t>
            </a:r>
          </a:p>
          <a:p>
            <a:pPr algn="ctr">
              <a:lnSpc>
                <a:spcPct val="200000"/>
              </a:lnSpc>
            </a:pPr>
            <a:r>
              <a:rPr lang="en-US" b="1">
                <a:solidFill>
                  <a:srgbClr val="F0886C"/>
                </a:solidFill>
              </a:rPr>
              <a:t>……………………………………..</a:t>
            </a:r>
          </a:p>
          <a:p>
            <a:pPr algn="ctr">
              <a:lnSpc>
                <a:spcPct val="200000"/>
              </a:lnSpc>
            </a:pPr>
            <a:r>
              <a:rPr lang="en-US" b="1">
                <a:solidFill>
                  <a:srgbClr val="F0886C"/>
                </a:solidFill>
              </a:rPr>
              <a:t>……………………………………..</a:t>
            </a:r>
          </a:p>
        </p:txBody>
      </p:sp>
      <p:sp>
        <p:nvSpPr>
          <p:cNvPr id="31" name="矩形: 圆角 3">
            <a:extLst>
              <a:ext uri="{FF2B5EF4-FFF2-40B4-BE49-F238E27FC236}">
                <a16:creationId xmlns:a16="http://schemas.microsoft.com/office/drawing/2014/main" id="{ADCCEFD0-E080-4F2A-AA78-0502E98BABC1}"/>
              </a:ext>
            </a:extLst>
          </p:cNvPr>
          <p:cNvSpPr/>
          <p:nvPr/>
        </p:nvSpPr>
        <p:spPr bwMode="auto">
          <a:xfrm>
            <a:off x="7296768" y="2682904"/>
            <a:ext cx="3751274" cy="3375546"/>
          </a:xfrm>
          <a:prstGeom prst="roundRect">
            <a:avLst>
              <a:gd name="adj" fmla="val 9498"/>
            </a:avLst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200000"/>
              </a:lnSpc>
            </a:pPr>
            <a:r>
              <a:rPr lang="en-US" b="1">
                <a:solidFill>
                  <a:srgbClr val="E7481D"/>
                </a:solidFill>
              </a:rPr>
              <a:t>……………………………………..</a:t>
            </a:r>
          </a:p>
          <a:p>
            <a:pPr algn="ctr">
              <a:lnSpc>
                <a:spcPct val="200000"/>
              </a:lnSpc>
            </a:pPr>
            <a:r>
              <a:rPr lang="en-US" b="1">
                <a:solidFill>
                  <a:srgbClr val="E7481D"/>
                </a:solidFill>
              </a:rPr>
              <a:t>……………………………………..</a:t>
            </a:r>
          </a:p>
          <a:p>
            <a:pPr algn="ctr">
              <a:lnSpc>
                <a:spcPct val="200000"/>
              </a:lnSpc>
            </a:pPr>
            <a:r>
              <a:rPr lang="en-US" b="1">
                <a:solidFill>
                  <a:srgbClr val="E7481D"/>
                </a:solidFill>
              </a:rPr>
              <a:t>……………………………………..</a:t>
            </a:r>
          </a:p>
          <a:p>
            <a:pPr algn="ctr">
              <a:lnSpc>
                <a:spcPct val="200000"/>
              </a:lnSpc>
            </a:pPr>
            <a:r>
              <a:rPr lang="en-US" b="1">
                <a:solidFill>
                  <a:srgbClr val="E7481D"/>
                </a:solidFill>
              </a:rPr>
              <a:t>……………………………………..</a:t>
            </a:r>
          </a:p>
          <a:p>
            <a:pPr algn="ctr">
              <a:lnSpc>
                <a:spcPct val="200000"/>
              </a:lnSpc>
            </a:pPr>
            <a:r>
              <a:rPr lang="en-US" b="1">
                <a:solidFill>
                  <a:srgbClr val="E7481D"/>
                </a:solidFill>
              </a:rPr>
              <a:t>……………………………………..</a:t>
            </a:r>
          </a:p>
          <a:p>
            <a:pPr algn="ctr">
              <a:lnSpc>
                <a:spcPct val="200000"/>
              </a:lnSpc>
            </a:pPr>
            <a:r>
              <a:rPr lang="en-US" b="1">
                <a:solidFill>
                  <a:srgbClr val="E7481D"/>
                </a:solidFill>
              </a:rPr>
              <a:t>……………………………………..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A4A9FD-F758-4395-B760-7328DEDBF917}"/>
              </a:ext>
            </a:extLst>
          </p:cNvPr>
          <p:cNvSpPr txBox="1"/>
          <p:nvPr/>
        </p:nvSpPr>
        <p:spPr>
          <a:xfrm>
            <a:off x="1391081" y="2787090"/>
            <a:ext cx="2858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Ví dụ:  xinh đẹp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A2413F-ACC1-42E0-B5AA-74F9D0BC77C6}"/>
              </a:ext>
            </a:extLst>
          </p:cNvPr>
          <p:cNvSpPr txBox="1"/>
          <p:nvPr/>
        </p:nvSpPr>
        <p:spPr>
          <a:xfrm>
            <a:off x="7450984" y="2753240"/>
            <a:ext cx="2658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Ví dụ:  thùy mị</a:t>
            </a:r>
          </a:p>
        </p:txBody>
      </p:sp>
    </p:spTree>
    <p:extLst>
      <p:ext uri="{BB962C8B-B14F-4D97-AF65-F5344CB8AC3E}">
        <p14:creationId xmlns:p14="http://schemas.microsoft.com/office/powerpoint/2010/main" val="3095307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54617D1D-F0AD-412A-917C-CD8934730F6F}"/>
              </a:ext>
            </a:extLst>
          </p:cNvPr>
          <p:cNvGrpSpPr/>
          <p:nvPr/>
        </p:nvGrpSpPr>
        <p:grpSpPr>
          <a:xfrm>
            <a:off x="2274503" y="11930"/>
            <a:ext cx="9060037" cy="1432375"/>
            <a:chOff x="6667663" y="48566"/>
            <a:chExt cx="5373233" cy="1804092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94364E9-5B97-4019-95AA-2BBB2F238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667663" y="48566"/>
              <a:ext cx="5373233" cy="1804092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01F91A7-4342-4C2A-AD63-B5370C904C80}"/>
                </a:ext>
              </a:extLst>
            </p:cNvPr>
            <p:cNvSpPr txBox="1"/>
            <p:nvPr/>
          </p:nvSpPr>
          <p:spPr>
            <a:xfrm>
              <a:off x="7165295" y="433940"/>
              <a:ext cx="4591084" cy="891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dk1"/>
                  </a:solidFill>
                </a:rPr>
                <a:t>Bài 1: Tìm các từ ngữ thể hiện:</a:t>
              </a:r>
            </a:p>
          </p:txBody>
        </p:sp>
      </p:grpSp>
      <p:grpSp>
        <p:nvGrpSpPr>
          <p:cNvPr id="3" name="1e5a6afa-4f01-421b-bbf9-69e326c7f728"/>
          <p:cNvGrpSpPr>
            <a:grpSpLocks noChangeAspect="1"/>
          </p:cNvGrpSpPr>
          <p:nvPr/>
        </p:nvGrpSpPr>
        <p:grpSpPr>
          <a:xfrm>
            <a:off x="773723" y="1326378"/>
            <a:ext cx="10644554" cy="5118446"/>
            <a:chOff x="2315580" y="971727"/>
            <a:chExt cx="7560840" cy="3834420"/>
          </a:xfrm>
        </p:grpSpPr>
        <p:sp>
          <p:nvSpPr>
            <p:cNvPr id="4" name="矩形: 圆角 3"/>
            <p:cNvSpPr/>
            <p:nvPr/>
          </p:nvSpPr>
          <p:spPr bwMode="auto">
            <a:xfrm>
              <a:off x="2315580" y="971727"/>
              <a:ext cx="3528392" cy="3834420"/>
            </a:xfrm>
            <a:prstGeom prst="roundRect">
              <a:avLst>
                <a:gd name="adj" fmla="val 9498"/>
              </a:avLst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矩形: 圆角 4"/>
            <p:cNvSpPr/>
            <p:nvPr/>
          </p:nvSpPr>
          <p:spPr bwMode="auto">
            <a:xfrm>
              <a:off x="6348028" y="971727"/>
              <a:ext cx="3528392" cy="3834420"/>
            </a:xfrm>
            <a:prstGeom prst="roundRect">
              <a:avLst>
                <a:gd name="adj" fmla="val 9498"/>
              </a:avLst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矩形: 圆角 5"/>
            <p:cNvSpPr/>
            <p:nvPr/>
          </p:nvSpPr>
          <p:spPr bwMode="auto">
            <a:xfrm>
              <a:off x="5375920" y="1448780"/>
              <a:ext cx="1440160" cy="32403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矩形: 圆角 6"/>
            <p:cNvSpPr/>
            <p:nvPr/>
          </p:nvSpPr>
          <p:spPr bwMode="auto">
            <a:xfrm>
              <a:off x="5375920" y="2660915"/>
              <a:ext cx="1440160" cy="32403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矩形: 圆角 7"/>
            <p:cNvSpPr/>
            <p:nvPr/>
          </p:nvSpPr>
          <p:spPr bwMode="auto">
            <a:xfrm>
              <a:off x="5375920" y="3873050"/>
              <a:ext cx="1440160" cy="32403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5428805" y="2695798"/>
              <a:ext cx="254270" cy="25427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5428805" y="1483663"/>
              <a:ext cx="254270" cy="25427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5428805" y="3907933"/>
              <a:ext cx="254270" cy="25427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6515124" y="2695798"/>
              <a:ext cx="254270" cy="25427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6515124" y="1483663"/>
              <a:ext cx="254270" cy="25427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6515124" y="3907933"/>
              <a:ext cx="254270" cy="25427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矩形: 圆角 17"/>
            <p:cNvSpPr/>
            <p:nvPr/>
          </p:nvSpPr>
          <p:spPr bwMode="auto">
            <a:xfrm>
              <a:off x="2730747" y="1138245"/>
              <a:ext cx="2484276" cy="62106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矩形: 圆角 18"/>
            <p:cNvSpPr/>
            <p:nvPr/>
          </p:nvSpPr>
          <p:spPr bwMode="auto">
            <a:xfrm>
              <a:off x="6981940" y="1173128"/>
              <a:ext cx="2484276" cy="62106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sz="15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矩形: 圆角 17">
              <a:extLst>
                <a:ext uri="{FF2B5EF4-FFF2-40B4-BE49-F238E27FC236}">
                  <a16:creationId xmlns:a16="http://schemas.microsoft.com/office/drawing/2014/main" id="{0F972500-4722-4C39-9457-7EFA7D80ED35}"/>
                </a:ext>
              </a:extLst>
            </p:cNvPr>
            <p:cNvSpPr/>
            <p:nvPr/>
          </p:nvSpPr>
          <p:spPr bwMode="auto">
            <a:xfrm>
              <a:off x="2754090" y="1138245"/>
              <a:ext cx="2484276" cy="621069"/>
            </a:xfrm>
            <a:prstGeom prst="roundRect">
              <a:avLst>
                <a:gd name="adj" fmla="val 0"/>
              </a:avLst>
            </a:prstGeom>
            <a:noFill/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Vẻ đẹp </a:t>
              </a:r>
              <a:r>
                <a:rPr lang="en-US" altLang="zh-CN" sz="2400" b="1">
                  <a:solidFill>
                    <a:schemeClr val="tx1">
                      <a:lumMod val="75000"/>
                      <a:lumOff val="25000"/>
                    </a:schemeClr>
                  </a:solidFill>
                  <a:highlight>
                    <a:srgbClr val="FEDEDF"/>
                  </a:highlight>
                </a:rPr>
                <a:t>bên ngoài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2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của con người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矩形: 圆角 18">
              <a:extLst>
                <a:ext uri="{FF2B5EF4-FFF2-40B4-BE49-F238E27FC236}">
                  <a16:creationId xmlns:a16="http://schemas.microsoft.com/office/drawing/2014/main" id="{BE095F90-C6DD-405F-B768-471468E4A1AE}"/>
                </a:ext>
              </a:extLst>
            </p:cNvPr>
            <p:cNvSpPr/>
            <p:nvPr/>
          </p:nvSpPr>
          <p:spPr bwMode="auto">
            <a:xfrm>
              <a:off x="6996214" y="1183499"/>
              <a:ext cx="2484276" cy="621069"/>
            </a:xfrm>
            <a:prstGeom prst="roundRect">
              <a:avLst>
                <a:gd name="adj" fmla="val 0"/>
              </a:avLst>
            </a:prstGeom>
            <a:noFill/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Nét đẹp </a:t>
              </a:r>
              <a:r>
                <a:rPr lang="en-US" altLang="zh-CN" sz="2200" b="1">
                  <a:solidFill>
                    <a:schemeClr val="tx1">
                      <a:lumMod val="75000"/>
                      <a:lumOff val="25000"/>
                    </a:schemeClr>
                  </a:solidFill>
                  <a:highlight>
                    <a:srgbClr val="FEDEDF"/>
                  </a:highlight>
                </a:rPr>
                <a:t>trong</a:t>
              </a:r>
              <a:r>
                <a:rPr lang="en-US" altLang="zh-CN" sz="2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tâm hồn, </a:t>
              </a:r>
            </a:p>
            <a:p>
              <a:pPr algn="ctr"/>
              <a:r>
                <a:rPr lang="en-US" altLang="zh-CN" sz="2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tính cách của con người</a:t>
              </a:r>
              <a:endParaRPr lang="zh-CN" altLang="en-US" sz="22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" name="矩形: 圆角 3">
            <a:extLst>
              <a:ext uri="{FF2B5EF4-FFF2-40B4-BE49-F238E27FC236}">
                <a16:creationId xmlns:a16="http://schemas.microsoft.com/office/drawing/2014/main" id="{10949104-DD99-46E9-9725-8217A64BABBC}"/>
              </a:ext>
            </a:extLst>
          </p:cNvPr>
          <p:cNvSpPr/>
          <p:nvPr/>
        </p:nvSpPr>
        <p:spPr bwMode="auto">
          <a:xfrm>
            <a:off x="1124511" y="2682904"/>
            <a:ext cx="3751274" cy="3375546"/>
          </a:xfrm>
          <a:prstGeom prst="roundRect">
            <a:avLst>
              <a:gd name="adj" fmla="val 9498"/>
            </a:avLst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200000"/>
              </a:lnSpc>
            </a:pPr>
            <a:endParaRPr lang="en-US" b="1">
              <a:solidFill>
                <a:srgbClr val="F0886C"/>
              </a:solidFill>
            </a:endParaRPr>
          </a:p>
        </p:txBody>
      </p:sp>
      <p:sp>
        <p:nvSpPr>
          <p:cNvPr id="31" name="矩形: 圆角 3">
            <a:extLst>
              <a:ext uri="{FF2B5EF4-FFF2-40B4-BE49-F238E27FC236}">
                <a16:creationId xmlns:a16="http://schemas.microsoft.com/office/drawing/2014/main" id="{ADCCEFD0-E080-4F2A-AA78-0502E98BABC1}"/>
              </a:ext>
            </a:extLst>
          </p:cNvPr>
          <p:cNvSpPr/>
          <p:nvPr/>
        </p:nvSpPr>
        <p:spPr bwMode="auto">
          <a:xfrm>
            <a:off x="7296768" y="2682904"/>
            <a:ext cx="3751274" cy="3375546"/>
          </a:xfrm>
          <a:prstGeom prst="roundRect">
            <a:avLst>
              <a:gd name="adj" fmla="val 9498"/>
            </a:avLst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200000"/>
              </a:lnSpc>
            </a:pPr>
            <a:endParaRPr lang="en-US" b="1">
              <a:solidFill>
                <a:srgbClr val="E7481D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A4A9FD-F758-4395-B760-7328DEDBF917}"/>
              </a:ext>
            </a:extLst>
          </p:cNvPr>
          <p:cNvSpPr txBox="1"/>
          <p:nvPr/>
        </p:nvSpPr>
        <p:spPr>
          <a:xfrm>
            <a:off x="1143958" y="2766165"/>
            <a:ext cx="36424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/>
              <a:t>Xinh đẹp, duyên dáng, thướt tha, yểu điệu, dễ thương, đáng yêu, khôi ngô, tuấn tú, cường tráng, xinh xắn, xinh tươi, …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A2413F-ACC1-42E0-B5AA-74F9D0BC77C6}"/>
              </a:ext>
            </a:extLst>
          </p:cNvPr>
          <p:cNvSpPr txBox="1"/>
          <p:nvPr/>
        </p:nvSpPr>
        <p:spPr>
          <a:xfrm>
            <a:off x="7234461" y="2734463"/>
            <a:ext cx="4014240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000" b="1"/>
              <a:t>Thùy mị, dịu dàng,</a:t>
            </a:r>
          </a:p>
          <a:p>
            <a:pPr algn="just"/>
            <a:r>
              <a:rPr lang="en-US" sz="3000" b="1"/>
              <a:t>đằm thắm, hiền lành,</a:t>
            </a:r>
          </a:p>
          <a:p>
            <a:pPr algn="just"/>
            <a:r>
              <a:rPr lang="en-US" sz="3000" b="1"/>
              <a:t>đôn hậu, lịch sự, </a:t>
            </a:r>
          </a:p>
          <a:p>
            <a:pPr algn="just"/>
            <a:r>
              <a:rPr lang="en-US" sz="3000" b="1"/>
              <a:t>tế nhị, chân thành, </a:t>
            </a:r>
          </a:p>
          <a:p>
            <a:pPr algn="just"/>
            <a:r>
              <a:rPr lang="en-US" sz="3000" b="1"/>
              <a:t>trung thực, thẳng </a:t>
            </a:r>
          </a:p>
          <a:p>
            <a:pPr algn="just"/>
            <a:r>
              <a:rPr lang="en-US" sz="3000" b="1"/>
              <a:t>thắn, dũng cảm,</a:t>
            </a:r>
          </a:p>
          <a:p>
            <a:pPr algn="just"/>
            <a:r>
              <a:rPr lang="en-US" sz="3000" b="1"/>
              <a:t>khẳng khái, …</a:t>
            </a:r>
          </a:p>
        </p:txBody>
      </p:sp>
    </p:spTree>
    <p:extLst>
      <p:ext uri="{BB962C8B-B14F-4D97-AF65-F5344CB8AC3E}">
        <p14:creationId xmlns:p14="http://schemas.microsoft.com/office/powerpoint/2010/main" val="431916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59FDCCB-5CDD-4D4D-A736-41CEE2760AF8}"/>
              </a:ext>
            </a:extLst>
          </p:cNvPr>
          <p:cNvGrpSpPr/>
          <p:nvPr/>
        </p:nvGrpSpPr>
        <p:grpSpPr>
          <a:xfrm>
            <a:off x="2987937" y="447358"/>
            <a:ext cx="5683793" cy="1432375"/>
            <a:chOff x="7090779" y="706679"/>
            <a:chExt cx="3370885" cy="1804092"/>
          </a:xfrm>
        </p:grpSpPr>
        <p:pic>
          <p:nvPicPr>
            <p:cNvPr id="4" name="Picture 44">
              <a:extLst>
                <a:ext uri="{FF2B5EF4-FFF2-40B4-BE49-F238E27FC236}">
                  <a16:creationId xmlns:a16="http://schemas.microsoft.com/office/drawing/2014/main" id="{0C41EC6A-4A33-4DC7-A840-8B72DA656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7090779" y="706679"/>
              <a:ext cx="3370885" cy="180409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0F05A1-EAAD-4E5B-9CF1-2051C4737E65}"/>
                </a:ext>
              </a:extLst>
            </p:cNvPr>
            <p:cNvSpPr txBox="1"/>
            <p:nvPr/>
          </p:nvSpPr>
          <p:spPr>
            <a:xfrm>
              <a:off x="7493061" y="1162930"/>
              <a:ext cx="2749593" cy="891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dk1"/>
                  </a:solidFill>
                </a:rPr>
                <a:t>Bài 2: Tìm các từ:</a:t>
              </a:r>
            </a:p>
          </p:txBody>
        </p:sp>
      </p:grpSp>
      <p:pic>
        <p:nvPicPr>
          <p:cNvPr id="8" name="Picture 7" descr="A close up of a doll&#10;&#10;Description automatically generated with medium confidence">
            <a:extLst>
              <a:ext uri="{FF2B5EF4-FFF2-40B4-BE49-F238E27FC236}">
                <a16:creationId xmlns:a16="http://schemas.microsoft.com/office/drawing/2014/main" id="{02FA8B6F-8EC4-4DB3-889E-C028EA92B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504" y="2160461"/>
            <a:ext cx="3011487" cy="493000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60C9E3B-B2F0-48D5-9EA5-B191FEC819A5}"/>
              </a:ext>
            </a:extLst>
          </p:cNvPr>
          <p:cNvGrpSpPr/>
          <p:nvPr/>
        </p:nvGrpSpPr>
        <p:grpSpPr>
          <a:xfrm>
            <a:off x="751066" y="2180636"/>
            <a:ext cx="5830350" cy="4197250"/>
            <a:chOff x="831868" y="2361344"/>
            <a:chExt cx="5830350" cy="4197250"/>
          </a:xfrm>
        </p:grpSpPr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5996800B-BC8E-4A1F-9376-209FDAAB9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0891900">
              <a:off x="831868" y="2361344"/>
              <a:ext cx="5830350" cy="419725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921530-234F-419B-A160-EDA7DFB67432}"/>
                </a:ext>
              </a:extLst>
            </p:cNvPr>
            <p:cNvSpPr txBox="1"/>
            <p:nvPr/>
          </p:nvSpPr>
          <p:spPr>
            <a:xfrm rot="20959670">
              <a:off x="1580869" y="2665623"/>
              <a:ext cx="404834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/>
                <a:t>Chỉ dùng để thể hiện vẻ đẹp của </a:t>
              </a:r>
              <a:r>
                <a:rPr lang="en-US" sz="4000" b="1">
                  <a:highlight>
                    <a:srgbClr val="FEDEDF"/>
                  </a:highlight>
                </a:rPr>
                <a:t>thiên nhiên, cảnh vật.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6029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59FDCCB-5CDD-4D4D-A736-41CEE2760AF8}"/>
              </a:ext>
            </a:extLst>
          </p:cNvPr>
          <p:cNvGrpSpPr/>
          <p:nvPr/>
        </p:nvGrpSpPr>
        <p:grpSpPr>
          <a:xfrm>
            <a:off x="2977998" y="355833"/>
            <a:ext cx="5683793" cy="1432375"/>
            <a:chOff x="7090779" y="706679"/>
            <a:chExt cx="3370885" cy="1804092"/>
          </a:xfrm>
        </p:grpSpPr>
        <p:pic>
          <p:nvPicPr>
            <p:cNvPr id="4" name="Picture 44">
              <a:extLst>
                <a:ext uri="{FF2B5EF4-FFF2-40B4-BE49-F238E27FC236}">
                  <a16:creationId xmlns:a16="http://schemas.microsoft.com/office/drawing/2014/main" id="{0C41EC6A-4A33-4DC7-A840-8B72DA656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7090779" y="706679"/>
              <a:ext cx="3370885" cy="180409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0F05A1-EAAD-4E5B-9CF1-2051C4737E65}"/>
                </a:ext>
              </a:extLst>
            </p:cNvPr>
            <p:cNvSpPr txBox="1"/>
            <p:nvPr/>
          </p:nvSpPr>
          <p:spPr>
            <a:xfrm>
              <a:off x="7493061" y="1162930"/>
              <a:ext cx="2749593" cy="891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dk1"/>
                  </a:solidFill>
                </a:rPr>
                <a:t>Bài 2: Tìm các từ: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0C9E3B-B2F0-48D5-9EA5-B191FEC819A5}"/>
              </a:ext>
            </a:extLst>
          </p:cNvPr>
          <p:cNvGrpSpPr/>
          <p:nvPr/>
        </p:nvGrpSpPr>
        <p:grpSpPr>
          <a:xfrm>
            <a:off x="557287" y="2073157"/>
            <a:ext cx="5830350" cy="3975240"/>
            <a:chOff x="751067" y="2400915"/>
            <a:chExt cx="5830350" cy="3975240"/>
          </a:xfrm>
        </p:grpSpPr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5996800B-BC8E-4A1F-9376-209FDAAB9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0992062">
              <a:off x="751067" y="2400915"/>
              <a:ext cx="5830350" cy="397524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921530-234F-419B-A160-EDA7DFB67432}"/>
                </a:ext>
              </a:extLst>
            </p:cNvPr>
            <p:cNvSpPr txBox="1"/>
            <p:nvPr/>
          </p:nvSpPr>
          <p:spPr>
            <a:xfrm rot="20959670">
              <a:off x="1580869" y="2665623"/>
              <a:ext cx="404834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/>
                <a:t>Chỉ dùng để thể hiện vẻ đẹp của </a:t>
              </a:r>
              <a:r>
                <a:rPr lang="en-US" sz="4000" b="1">
                  <a:highlight>
                    <a:srgbClr val="FEDEDF"/>
                  </a:highlight>
                </a:rPr>
                <a:t>thiên nhiên, cảnh vật.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50CEA0A-99A8-4E5B-ABF8-0B2FCCDD40D9}"/>
              </a:ext>
            </a:extLst>
          </p:cNvPr>
          <p:cNvGrpSpPr/>
          <p:nvPr/>
        </p:nvGrpSpPr>
        <p:grpSpPr>
          <a:xfrm>
            <a:off x="6096000" y="1953557"/>
            <a:ext cx="5403574" cy="3831017"/>
            <a:chOff x="6096000" y="1953557"/>
            <a:chExt cx="5403574" cy="3831017"/>
          </a:xfrm>
        </p:grpSpPr>
        <p:pic>
          <p:nvPicPr>
            <p:cNvPr id="8" name="Picture 15">
              <a:extLst>
                <a:ext uri="{FF2B5EF4-FFF2-40B4-BE49-F238E27FC236}">
                  <a16:creationId xmlns:a16="http://schemas.microsoft.com/office/drawing/2014/main" id="{6D851813-14EB-47D6-B0B4-9505479C6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096000" y="1953557"/>
              <a:ext cx="5403574" cy="38310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DA2729F-C66D-4BE9-A18C-40438C0BB665}"/>
                </a:ext>
              </a:extLst>
            </p:cNvPr>
            <p:cNvSpPr txBox="1"/>
            <p:nvPr/>
          </p:nvSpPr>
          <p:spPr>
            <a:xfrm>
              <a:off x="7454348" y="2200149"/>
              <a:ext cx="4025525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/>
                <a:t>xanh tươi, hùng vĩ, kì vĩ, cổ kính, nên thơ, huy hoàng, sừng sững, hoành tráng, hữu tình,…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2848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59FDCCB-5CDD-4D4D-A736-41CEE2760AF8}"/>
              </a:ext>
            </a:extLst>
          </p:cNvPr>
          <p:cNvGrpSpPr/>
          <p:nvPr/>
        </p:nvGrpSpPr>
        <p:grpSpPr>
          <a:xfrm>
            <a:off x="2977998" y="355833"/>
            <a:ext cx="5683793" cy="1432375"/>
            <a:chOff x="7090779" y="706679"/>
            <a:chExt cx="3370885" cy="1804092"/>
          </a:xfrm>
        </p:grpSpPr>
        <p:pic>
          <p:nvPicPr>
            <p:cNvPr id="4" name="Picture 44">
              <a:extLst>
                <a:ext uri="{FF2B5EF4-FFF2-40B4-BE49-F238E27FC236}">
                  <a16:creationId xmlns:a16="http://schemas.microsoft.com/office/drawing/2014/main" id="{0C41EC6A-4A33-4DC7-A840-8B72DA656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7090779" y="706679"/>
              <a:ext cx="3370885" cy="180409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0F05A1-EAAD-4E5B-9CF1-2051C4737E65}"/>
                </a:ext>
              </a:extLst>
            </p:cNvPr>
            <p:cNvSpPr txBox="1"/>
            <p:nvPr/>
          </p:nvSpPr>
          <p:spPr>
            <a:xfrm>
              <a:off x="7493061" y="1162930"/>
              <a:ext cx="2749593" cy="891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dk1"/>
                  </a:solidFill>
                </a:rPr>
                <a:t>Bài 2: Tìm các từ: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0C9E3B-B2F0-48D5-9EA5-B191FEC819A5}"/>
              </a:ext>
            </a:extLst>
          </p:cNvPr>
          <p:cNvGrpSpPr/>
          <p:nvPr/>
        </p:nvGrpSpPr>
        <p:grpSpPr>
          <a:xfrm>
            <a:off x="557287" y="2073157"/>
            <a:ext cx="5830350" cy="3975240"/>
            <a:chOff x="751067" y="2400915"/>
            <a:chExt cx="5830350" cy="3975240"/>
          </a:xfrm>
        </p:grpSpPr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5996800B-BC8E-4A1F-9376-209FDAAB9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0992062">
              <a:off x="751067" y="2400915"/>
              <a:ext cx="5830350" cy="397524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921530-234F-419B-A160-EDA7DFB67432}"/>
                </a:ext>
              </a:extLst>
            </p:cNvPr>
            <p:cNvSpPr txBox="1"/>
            <p:nvPr/>
          </p:nvSpPr>
          <p:spPr>
            <a:xfrm rot="20959670">
              <a:off x="1200882" y="2824225"/>
              <a:ext cx="443164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/>
                <a:t>Dùng để thể hiện vẻ đẹp của </a:t>
              </a:r>
              <a:r>
                <a:rPr lang="en-US" sz="3600" b="1">
                  <a:highlight>
                    <a:srgbClr val="FEDEDF"/>
                  </a:highlight>
                </a:rPr>
                <a:t>cả thiên nhiên, cảnh vật và con người</a:t>
              </a:r>
            </a:p>
          </p:txBody>
        </p:sp>
      </p:grpSp>
      <p:pic>
        <p:nvPicPr>
          <p:cNvPr id="11" name="Picture 10" descr="A close up of a doll&#10;&#10;Description automatically generated with medium confidence">
            <a:extLst>
              <a:ext uri="{FF2B5EF4-FFF2-40B4-BE49-F238E27FC236}">
                <a16:creationId xmlns:a16="http://schemas.microsoft.com/office/drawing/2014/main" id="{9B430B92-C050-420F-954C-F3A749753E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840" y="1953557"/>
            <a:ext cx="3011487" cy="493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76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59FDCCB-5CDD-4D4D-A736-41CEE2760AF8}"/>
              </a:ext>
            </a:extLst>
          </p:cNvPr>
          <p:cNvGrpSpPr/>
          <p:nvPr/>
        </p:nvGrpSpPr>
        <p:grpSpPr>
          <a:xfrm>
            <a:off x="2977998" y="355833"/>
            <a:ext cx="5683793" cy="1432375"/>
            <a:chOff x="7090779" y="706679"/>
            <a:chExt cx="3370885" cy="1804092"/>
          </a:xfrm>
        </p:grpSpPr>
        <p:pic>
          <p:nvPicPr>
            <p:cNvPr id="4" name="Picture 44">
              <a:extLst>
                <a:ext uri="{FF2B5EF4-FFF2-40B4-BE49-F238E27FC236}">
                  <a16:creationId xmlns:a16="http://schemas.microsoft.com/office/drawing/2014/main" id="{0C41EC6A-4A33-4DC7-A840-8B72DA656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7090779" y="706679"/>
              <a:ext cx="3370885" cy="180409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0F05A1-EAAD-4E5B-9CF1-2051C4737E65}"/>
                </a:ext>
              </a:extLst>
            </p:cNvPr>
            <p:cNvSpPr txBox="1"/>
            <p:nvPr/>
          </p:nvSpPr>
          <p:spPr>
            <a:xfrm>
              <a:off x="7493061" y="1162930"/>
              <a:ext cx="2749593" cy="891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dk1"/>
                  </a:solidFill>
                </a:rPr>
                <a:t>Bài 2: Tìm các từ: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0C9E3B-B2F0-48D5-9EA5-B191FEC819A5}"/>
              </a:ext>
            </a:extLst>
          </p:cNvPr>
          <p:cNvGrpSpPr/>
          <p:nvPr/>
        </p:nvGrpSpPr>
        <p:grpSpPr>
          <a:xfrm>
            <a:off x="557287" y="2073157"/>
            <a:ext cx="5830350" cy="3975240"/>
            <a:chOff x="751067" y="2400915"/>
            <a:chExt cx="5830350" cy="3975240"/>
          </a:xfrm>
        </p:grpSpPr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5996800B-BC8E-4A1F-9376-209FDAAB9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0992062">
              <a:off x="751067" y="2400915"/>
              <a:ext cx="5830350" cy="397524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921530-234F-419B-A160-EDA7DFB67432}"/>
                </a:ext>
              </a:extLst>
            </p:cNvPr>
            <p:cNvSpPr txBox="1"/>
            <p:nvPr/>
          </p:nvSpPr>
          <p:spPr>
            <a:xfrm rot="20959670">
              <a:off x="1200882" y="2824225"/>
              <a:ext cx="443164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/>
                <a:t>Dùng để thể hiện vẻ đẹp của </a:t>
              </a:r>
              <a:r>
                <a:rPr lang="en-US" sz="3600" b="1">
                  <a:highlight>
                    <a:srgbClr val="FEDEDF"/>
                  </a:highlight>
                </a:rPr>
                <a:t>cả thiên nhiên, cảnh vật và con người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473856-8D28-4A7D-9D79-2D2C16F2FF3F}"/>
              </a:ext>
            </a:extLst>
          </p:cNvPr>
          <p:cNvGrpSpPr/>
          <p:nvPr/>
        </p:nvGrpSpPr>
        <p:grpSpPr>
          <a:xfrm>
            <a:off x="6096000" y="1953557"/>
            <a:ext cx="5403574" cy="3831017"/>
            <a:chOff x="6096000" y="1953557"/>
            <a:chExt cx="5403574" cy="3831017"/>
          </a:xfrm>
        </p:grpSpPr>
        <p:pic>
          <p:nvPicPr>
            <p:cNvPr id="13" name="Picture 15">
              <a:extLst>
                <a:ext uri="{FF2B5EF4-FFF2-40B4-BE49-F238E27FC236}">
                  <a16:creationId xmlns:a16="http://schemas.microsoft.com/office/drawing/2014/main" id="{52A7A0DD-FA90-43AE-BE11-91A3CAA5E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096000" y="1953557"/>
              <a:ext cx="5403574" cy="383101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3A153FC-DC9F-4A9C-B01B-FCE94F8DDE05}"/>
                </a:ext>
              </a:extLst>
            </p:cNvPr>
            <p:cNvSpPr txBox="1"/>
            <p:nvPr/>
          </p:nvSpPr>
          <p:spPr>
            <a:xfrm>
              <a:off x="7454348" y="2200149"/>
              <a:ext cx="402552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/>
                <a:t>xinh đẹp, xinh tươi, xinh xắn, rực rỡ, lộng lẫy, lung linh,…</a:t>
              </a:r>
              <a:endParaRPr lang="vi-VN" sz="3600" b="1"/>
            </a:p>
          </p:txBody>
        </p:sp>
      </p:grpSp>
    </p:spTree>
    <p:extLst>
      <p:ext uri="{BB962C8B-B14F-4D97-AF65-F5344CB8AC3E}">
        <p14:creationId xmlns:p14="http://schemas.microsoft.com/office/powerpoint/2010/main" val="572188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5810859-CCAD-40BC-99AB-218B7737CECD}"/>
              </a:ext>
            </a:extLst>
          </p:cNvPr>
          <p:cNvGrpSpPr/>
          <p:nvPr/>
        </p:nvGrpSpPr>
        <p:grpSpPr>
          <a:xfrm>
            <a:off x="2149134" y="2498246"/>
            <a:ext cx="6934113" cy="1446550"/>
            <a:chOff x="2613507" y="2677290"/>
            <a:chExt cx="6934113" cy="1446550"/>
          </a:xfrm>
        </p:grpSpPr>
        <p:sp>
          <p:nvSpPr>
            <p:cNvPr id="5" name="文本框 6">
              <a:extLst>
                <a:ext uri="{FF2B5EF4-FFF2-40B4-BE49-F238E27FC236}">
                  <a16:creationId xmlns:a16="http://schemas.microsoft.com/office/drawing/2014/main" id="{5A5EA24C-FD4B-4850-95CC-0076968C11B1}"/>
                </a:ext>
              </a:extLst>
            </p:cNvPr>
            <p:cNvSpPr txBox="1"/>
            <p:nvPr/>
          </p:nvSpPr>
          <p:spPr>
            <a:xfrm>
              <a:off x="2613507" y="2677290"/>
              <a:ext cx="683712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>
                  <a:latin typeface="UTM Guanine" panose="02040603050506020204" pitchFamily="18" charset="0"/>
                  <a:ea typeface="汉仪喵魂体W" panose="00020600040101010101" pitchFamily="18" charset="-122"/>
                </a:rPr>
                <a:t>LUYỆN TẬP</a:t>
              </a:r>
              <a:endParaRPr lang="zh-CN" altLang="en-US" sz="8800" dirty="0">
                <a:latin typeface="UTM Guanine" panose="02040603050506020204" pitchFamily="18" charset="0"/>
                <a:ea typeface="汉仪喵魂体W" panose="00020600040101010101" pitchFamily="18" charset="-122"/>
              </a:endParaRPr>
            </a:p>
          </p:txBody>
        </p:sp>
        <p:sp>
          <p:nvSpPr>
            <p:cNvPr id="6" name="文本框 6">
              <a:extLst>
                <a:ext uri="{FF2B5EF4-FFF2-40B4-BE49-F238E27FC236}">
                  <a16:creationId xmlns:a16="http://schemas.microsoft.com/office/drawing/2014/main" id="{F81FB3A4-2575-4D8C-B104-6416C01EF4A7}"/>
                </a:ext>
              </a:extLst>
            </p:cNvPr>
            <p:cNvSpPr txBox="1"/>
            <p:nvPr/>
          </p:nvSpPr>
          <p:spPr>
            <a:xfrm>
              <a:off x="2710491" y="2677290"/>
              <a:ext cx="683712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>
                  <a:solidFill>
                    <a:srgbClr val="F7F7F7"/>
                  </a:solidFill>
                  <a:latin typeface="UTM Guanine" panose="02040603050506020204" pitchFamily="18" charset="0"/>
                  <a:ea typeface="汉仪喵魂体W" panose="00020600040101010101" pitchFamily="18" charset="-122"/>
                </a:rPr>
                <a:t>LUYỆN TẬP</a:t>
              </a:r>
              <a:endParaRPr lang="zh-CN" altLang="en-US" sz="8800" dirty="0">
                <a:solidFill>
                  <a:srgbClr val="F7F7F7"/>
                </a:solidFill>
                <a:latin typeface="UTM Guanine" panose="02040603050506020204" pitchFamily="18" charset="0"/>
                <a:ea typeface="汉仪喵魂体W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408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复古花朵说课教育通用ppt模板"/>
</p:tagLst>
</file>

<file path=ppt/theme/theme1.xml><?xml version="1.0" encoding="utf-8"?>
<a:theme xmlns:a="http://schemas.openxmlformats.org/drawingml/2006/main" name="Office 主题​​">
  <a:themeElements>
    <a:clrScheme name="自定义 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886C"/>
      </a:accent1>
      <a:accent2>
        <a:srgbClr val="E7481D"/>
      </a:accent2>
      <a:accent3>
        <a:srgbClr val="B5853D"/>
      </a:accent3>
      <a:accent4>
        <a:srgbClr val="F0886C"/>
      </a:accent4>
      <a:accent5>
        <a:srgbClr val="BF570E"/>
      </a:accent5>
      <a:accent6>
        <a:srgbClr val="B5853D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604</Words>
  <Application>Microsoft Office PowerPoint</Application>
  <PresentationFormat>Widescreen</PresentationFormat>
  <Paragraphs>99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UTM Beautiful Caps</vt:lpstr>
      <vt:lpstr>Arial</vt:lpstr>
      <vt:lpstr>UTM Alberta Heavy</vt:lpstr>
      <vt:lpstr>时尚中黑简体</vt:lpstr>
      <vt:lpstr>Times New Roman</vt:lpstr>
      <vt:lpstr>UTM Guanine</vt:lpstr>
      <vt:lpstr>UTM Centur</vt:lpstr>
      <vt:lpstr>UVN Phuong Tay</vt:lpstr>
      <vt:lpstr>UVN Bui Doi</vt:lpstr>
      <vt:lpstr>UVN Bai Sau</vt:lpstr>
      <vt:lpstr>等线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MRVT Cai dep</dc:title>
  <dc:subject>LTvC 4</dc:subject>
  <dc:creator>KTUTS</dc:creator>
  <cp:keywords>YenVu</cp:keywords>
  <cp:lastModifiedBy>Ngọc Phạm</cp:lastModifiedBy>
  <cp:revision>51</cp:revision>
  <dcterms:created xsi:type="dcterms:W3CDTF">2017-06-17T11:56:52Z</dcterms:created>
  <dcterms:modified xsi:type="dcterms:W3CDTF">2022-01-24T12:58:58Z</dcterms:modified>
  <cp:version>U09</cp:version>
</cp:coreProperties>
</file>