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256" r:id="rId3"/>
    <p:sldId id="257" r:id="rId4"/>
    <p:sldId id="258" r:id="rId5"/>
    <p:sldId id="278" r:id="rId6"/>
    <p:sldId id="360" r:id="rId7"/>
    <p:sldId id="328" r:id="rId8"/>
    <p:sldId id="359" r:id="rId9"/>
    <p:sldId id="332" r:id="rId10"/>
    <p:sldId id="333" r:id="rId11"/>
    <p:sldId id="335" r:id="rId12"/>
    <p:sldId id="343" r:id="rId13"/>
    <p:sldId id="342" r:id="rId14"/>
    <p:sldId id="334" r:id="rId15"/>
    <p:sldId id="344" r:id="rId16"/>
    <p:sldId id="356" r:id="rId17"/>
    <p:sldId id="340" r:id="rId18"/>
    <p:sldId id="331" r:id="rId19"/>
    <p:sldId id="336" r:id="rId20"/>
    <p:sldId id="337" r:id="rId21"/>
    <p:sldId id="345" r:id="rId22"/>
    <p:sldId id="346" r:id="rId23"/>
    <p:sldId id="349" r:id="rId24"/>
    <p:sldId id="347" r:id="rId25"/>
    <p:sldId id="350" r:id="rId26"/>
    <p:sldId id="361" r:id="rId27"/>
    <p:sldId id="351" r:id="rId28"/>
    <p:sldId id="352" r:id="rId29"/>
    <p:sldId id="353" r:id="rId30"/>
    <p:sldId id="354" r:id="rId31"/>
    <p:sldId id="355" r:id="rId32"/>
  </p:sldIdLst>
  <p:sldSz cx="12192000" cy="6858000"/>
  <p:notesSz cx="6858000" cy="9144000"/>
  <p:embeddedFontLst>
    <p:embeddedFont>
      <p:font typeface="#9Slide07 HoneyCream" pitchFamily="2" charset="77"/>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SVN-Newton" panose="02040603050506020204" pitchFamily="18" charset="0"/>
      <p:regular r:id="rId45"/>
    </p:embeddedFont>
    <p:embeddedFont>
      <p:font typeface="SVN-Ready"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466" autoAdjust="0"/>
  </p:normalViewPr>
  <p:slideViewPr>
    <p:cSldViewPr snapToGrid="0">
      <p:cViewPr varScale="1">
        <p:scale>
          <a:sx n="84" d="100"/>
          <a:sy n="84" d="100"/>
        </p:scale>
        <p:origin x="2632" y="7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11/29/23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 name="TextBox 3">
            <a:extLst>
              <a:ext uri="{FF2B5EF4-FFF2-40B4-BE49-F238E27FC236}">
                <a16:creationId xmlns:a16="http://schemas.microsoft.com/office/drawing/2014/main"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p:txBody>
          <a:bodyPr/>
          <a:lstStyle/>
          <a:p>
            <a:fld id="{10709DB9-8E6D-45F2-BFB4-81EBE8B0C642}" type="datetimeFigureOut">
              <a:rPr lang="en-US" smtClean="0"/>
              <a:t>11/29/23</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11/29/23</a:t>
            </a:fld>
            <a:endParaRPr lang="en-US"/>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30350C87-C255-E124-A600-5B8ECD2B59FE}"/>
              </a:ext>
            </a:extLst>
          </p:cNvPr>
          <p:cNvSpPr/>
          <p:nvPr/>
        </p:nvSpPr>
        <p:spPr>
          <a:xfrm>
            <a:off x="1304411" y="1638927"/>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1294166" y="2624200"/>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1304411" y="3680641"/>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Từ</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đầu</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áo</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mư</a:t>
            </a:r>
            <a:r>
              <a:rPr lang="en-US" altLang="zh-CN" sz="3600" i="1" dirty="0">
                <a:solidFill>
                  <a:srgbClr val="117B4A"/>
                </a:solidFill>
                <a:latin typeface="Cambria" panose="02040503050406030204" pitchFamily="18" charset="0"/>
                <a:ea typeface="思源黑体 CN Bold" panose="020B0800000000000000"/>
              </a:rPr>
              <a:t>a bay </a:t>
            </a:r>
            <a:r>
              <a:rPr lang="en-US" altLang="zh-CN" sz="3600" i="1" dirty="0" err="1">
                <a:solidFill>
                  <a:srgbClr val="117B4A"/>
                </a:solidFill>
                <a:latin typeface="Cambria" panose="02040503050406030204" pitchFamily="18" charset="0"/>
                <a:ea typeface="思源黑体 CN Bold" panose="020B0800000000000000"/>
              </a:rPr>
              <a:t>phấp</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phới</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94424" y="2641992"/>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mở</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mắt</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và</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mơ</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thôi</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lang="en-US" altLang="zh-CN" sz="3600" i="1" dirty="0" err="1">
                <a:solidFill>
                  <a:srgbClr val="117B4A"/>
                </a:solidFill>
                <a:latin typeface="Cambria" panose="02040503050406030204" pitchFamily="18" charset="0"/>
                <a:ea typeface="思源黑体 CN Bold" panose="020B0800000000000000"/>
              </a:rPr>
              <a:t>ước</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mơ</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làm</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cô</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giáo</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4" y="4819730"/>
            <a:ext cx="1972740"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Còn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lại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1364603" y="4737082"/>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2200318" y="326192"/>
            <a:ext cx="7791363" cy="1194920"/>
          </a:xfrm>
          <a:prstGeom prst="rect">
            <a:avLst/>
          </a:prstGeom>
        </p:spPr>
      </p:pic>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2E696-38F0-58E2-C6A4-ECD251498992}"/>
              </a:ext>
            </a:extLst>
          </p:cNvPr>
          <p:cNvSpPr/>
          <p:nvPr/>
        </p:nvSpPr>
        <p:spPr>
          <a:xfrm>
            <a:off x="464630" y="3750748"/>
            <a:ext cx="11014250" cy="226162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4" name="Rectangle 3">
            <a:extLst>
              <a:ext uri="{FF2B5EF4-FFF2-40B4-BE49-F238E27FC236}">
                <a16:creationId xmlns:a16="http://schemas.microsoft.com/office/drawing/2014/main" id="{30485EDD-12A0-F9F0-3244-0DB26BA532DD}"/>
              </a:ext>
            </a:extLst>
          </p:cNvPr>
          <p:cNvSpPr/>
          <p:nvPr/>
        </p:nvSpPr>
        <p:spPr>
          <a:xfrm>
            <a:off x="464630" y="1276853"/>
            <a:ext cx="11014250" cy="2398814"/>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342210" y="832603"/>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35422" y="3227675"/>
            <a:ext cx="627484" cy="962563"/>
          </a:xfrm>
          <a:prstGeom prst="rect">
            <a:avLst/>
          </a:prstGeom>
        </p:spPr>
      </p:pic>
      <p:pic>
        <p:nvPicPr>
          <p:cNvPr id="8" name="Picture 7">
            <a:extLst>
              <a:ext uri="{FF2B5EF4-FFF2-40B4-BE49-F238E27FC236}">
                <a16:creationId xmlns:a16="http://schemas.microsoft.com/office/drawing/2014/main" id="{EA648C6C-4266-5163-1597-C6BBCA21CD5C}"/>
              </a:ext>
            </a:extLst>
          </p:cNvPr>
          <p:cNvPicPr>
            <a:picLocks noChangeAspect="1"/>
          </p:cNvPicPr>
          <p:nvPr/>
        </p:nvPicPr>
        <p:blipFill>
          <a:blip r:embed="rId4"/>
          <a:stretch>
            <a:fillRect/>
          </a:stretch>
        </p:blipFill>
        <p:spPr>
          <a:xfrm>
            <a:off x="2321504" y="244443"/>
            <a:ext cx="7791363" cy="920576"/>
          </a:xfrm>
          <a:prstGeom prst="rect">
            <a:avLst/>
          </a:prstGeom>
        </p:spPr>
      </p:pic>
    </p:spTree>
    <p:extLst>
      <p:ext uri="{BB962C8B-B14F-4D97-AF65-F5344CB8AC3E}">
        <p14:creationId xmlns:p14="http://schemas.microsoft.com/office/powerpoint/2010/main" val="29079188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FC5A3-95D5-540E-489E-0EF4985196DC}"/>
              </a:ext>
            </a:extLst>
          </p:cNvPr>
          <p:cNvSpPr/>
          <p:nvPr/>
        </p:nvSpPr>
        <p:spPr>
          <a:xfrm>
            <a:off x="574285" y="4260607"/>
            <a:ext cx="10809513" cy="1996455"/>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 name="Rectangle 2">
            <a:extLst>
              <a:ext uri="{FF2B5EF4-FFF2-40B4-BE49-F238E27FC236}">
                <a16:creationId xmlns:a16="http://schemas.microsoft.com/office/drawing/2014/main" id="{E4EA0F1D-92FF-88C6-36EE-291573314544}"/>
              </a:ext>
            </a:extLst>
          </p:cNvPr>
          <p:cNvSpPr/>
          <p:nvPr/>
        </p:nvSpPr>
        <p:spPr>
          <a:xfrm>
            <a:off x="574284" y="395114"/>
            <a:ext cx="10809513" cy="38244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354108"/>
            <a:ext cx="1080951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5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202063" y="119656"/>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260542" y="3649712"/>
            <a:ext cx="627484" cy="962563"/>
          </a:xfrm>
          <a:prstGeom prst="rect">
            <a:avLst/>
          </a:prstGeom>
        </p:spPr>
      </p:pic>
      <p:pic>
        <p:nvPicPr>
          <p:cNvPr id="8" name="Picture 7">
            <a:extLst>
              <a:ext uri="{FF2B5EF4-FFF2-40B4-BE49-F238E27FC236}">
                <a16:creationId xmlns:a16="http://schemas.microsoft.com/office/drawing/2014/main" id="{832C8F43-1EEC-1B26-9B7D-0113FF6F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565" y="1885368"/>
            <a:ext cx="4984869" cy="4757610"/>
          </a:xfrm>
          <a:prstGeom prst="rect">
            <a:avLst/>
          </a:prstGeom>
        </p:spPr>
      </p:pic>
    </p:spTree>
    <p:extLst>
      <p:ext uri="{BB962C8B-B14F-4D97-AF65-F5344CB8AC3E}">
        <p14:creationId xmlns:p14="http://schemas.microsoft.com/office/powerpoint/2010/main" val="29394826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275940"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lưng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đồi</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tím</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lịm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351654"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nâu</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sậm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1275940"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hải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quân</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868225"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lái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tàu</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8" name="圆角矩形 3">
            <a:extLst>
              <a:ext uri="{FF2B5EF4-FFF2-40B4-BE49-F238E27FC236}">
                <a16:creationId xmlns:a16="http://schemas.microsoft.com/office/drawing/2014/main" id="{5906C79E-E4CF-DDB7-0221-B523B2681CEB}"/>
              </a:ext>
            </a:extLst>
          </p:cNvPr>
          <p:cNvSpPr/>
          <p:nvPr/>
        </p:nvSpPr>
        <p:spPr>
          <a:xfrm>
            <a:off x="8351654"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vũ</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trụ</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圆角矩形 3">
            <a:extLst>
              <a:ext uri="{FF2B5EF4-FFF2-40B4-BE49-F238E27FC236}">
                <a16:creationId xmlns:a16="http://schemas.microsoft.com/office/drawing/2014/main" id="{750504DB-102F-1DA8-418A-166431646D7E}"/>
              </a:ext>
            </a:extLst>
          </p:cNvPr>
          <p:cNvSpPr/>
          <p:nvPr/>
        </p:nvSpPr>
        <p:spPr>
          <a:xfrm>
            <a:off x="2745511"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nấp</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10" name="圆角矩形 3">
            <a:extLst>
              <a:ext uri="{FF2B5EF4-FFF2-40B4-BE49-F238E27FC236}">
                <a16:creationId xmlns:a16="http://schemas.microsoft.com/office/drawing/2014/main" id="{B1A9713F-81DA-3F7A-33C0-DDAC9C724075}"/>
              </a:ext>
            </a:extLst>
          </p:cNvPr>
          <p:cNvSpPr/>
          <p:nvPr/>
        </p:nvSpPr>
        <p:spPr>
          <a:xfrm>
            <a:off x="6305139"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lửng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lơ</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409457" y="607979"/>
            <a:ext cx="7791363" cy="1024217"/>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1561618" y="5554541"/>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Bù</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nhìn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673843" y="5318867"/>
            <a:ext cx="7479827" cy="1200329"/>
          </a:xfrm>
          <a:prstGeom prst="rect">
            <a:avLst/>
          </a:prstGeom>
          <a:noFill/>
        </p:spPr>
        <p:txBody>
          <a:bodyPr wrap="square">
            <a:spAutoFit/>
          </a:bodyPr>
          <a:lstStyle/>
          <a:p>
            <a:pPr algn="ct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Vật</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giả</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hình</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người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thường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được</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làm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bằng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rơm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dùng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để</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dọa</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thú</a:t>
            </a:r>
            <a:endParaRPr lang="en-US" i="1" dirty="0">
              <a:solidFill>
                <a:srgbClr val="117B4A"/>
              </a:solidFill>
            </a:endParaRPr>
          </a:p>
        </p:txBody>
      </p:sp>
      <p:pic>
        <p:nvPicPr>
          <p:cNvPr id="5" name="Picture 4">
            <a:extLst>
              <a:ext uri="{FF2B5EF4-FFF2-40B4-BE49-F238E27FC236}">
                <a16:creationId xmlns:a16="http://schemas.microsoft.com/office/drawing/2014/main" id="{C31186A0-A961-4705-8A15-CC74CF0DBFFA}"/>
              </a:ext>
            </a:extLst>
          </p:cNvPr>
          <p:cNvPicPr>
            <a:picLocks noChangeAspect="1"/>
          </p:cNvPicPr>
          <p:nvPr/>
        </p:nvPicPr>
        <p:blipFill rotWithShape="1">
          <a:blip r:embed="rId2"/>
          <a:srcRect l="22161" t="5966" r="22805"/>
          <a:stretch/>
        </p:blipFill>
        <p:spPr>
          <a:xfrm>
            <a:off x="2355619" y="1268671"/>
            <a:ext cx="3564099" cy="4061790"/>
          </a:xfrm>
          <a:prstGeom prst="rect">
            <a:avLst/>
          </a:prstGeom>
        </p:spPr>
      </p:pic>
      <p:pic>
        <p:nvPicPr>
          <p:cNvPr id="6" name="Picture 5">
            <a:extLst>
              <a:ext uri="{FF2B5EF4-FFF2-40B4-BE49-F238E27FC236}">
                <a16:creationId xmlns:a16="http://schemas.microsoft.com/office/drawing/2014/main" id="{BAD6B815-7413-C7FB-6A28-CEEE89F3465B}"/>
              </a:ext>
            </a:extLst>
          </p:cNvPr>
          <p:cNvPicPr>
            <a:picLocks noChangeAspect="1"/>
          </p:cNvPicPr>
          <p:nvPr/>
        </p:nvPicPr>
        <p:blipFill rotWithShape="1">
          <a:blip r:embed="rId3"/>
          <a:srcRect l="9796" t="6444" r="30982"/>
          <a:stretch/>
        </p:blipFill>
        <p:spPr>
          <a:xfrm>
            <a:off x="6103751" y="1268671"/>
            <a:ext cx="3856383" cy="4058844"/>
          </a:xfrm>
          <a:prstGeom prst="rect">
            <a:avLst/>
          </a:prstGeom>
        </p:spPr>
      </p:pic>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4"/>
          <a:stretch>
            <a:fillRect/>
          </a:stretch>
        </p:blipFill>
        <p:spPr>
          <a:xfrm>
            <a:off x="2617730" y="162410"/>
            <a:ext cx="7791363" cy="1201016"/>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474939" y="5545758"/>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Bèo</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tây</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587164" y="5371639"/>
            <a:ext cx="9392801" cy="1077218"/>
          </a:xfrm>
          <a:prstGeom prst="rect">
            <a:avLst/>
          </a:prstGeom>
          <a:noFill/>
        </p:spPr>
        <p:txBody>
          <a:bodyPr wrap="square">
            <a:spAutoFit/>
          </a:bodyPr>
          <a:lstStyle/>
          <a:p>
            <a:pPr algn="ctr"/>
            <a:r>
              <a:rPr lang="en-US" altLang="zh-CN" sz="3200" dirty="0">
                <a:solidFill>
                  <a:srgbClr val="117B4A"/>
                </a:solidFill>
                <a:latin typeface="Cambria" panose="02040503050406030204" pitchFamily="18" charset="0"/>
                <a:ea typeface="思源黑体 CN Bold" panose="020B0800000000000000"/>
              </a:rPr>
              <a:t>C</a:t>
            </a: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òn được gọi là lục bình, lộc bình, hay bèo Nhật Bản là một loài thực vật thủy sinh, thân thảo, ...</a:t>
            </a:r>
            <a:endParaRPr lang="en-US" sz="1600" i="1" dirty="0">
              <a:solidFill>
                <a:srgbClr val="117B4A"/>
              </a:solidFill>
            </a:endParaRPr>
          </a:p>
        </p:txBody>
      </p:sp>
      <p:pic>
        <p:nvPicPr>
          <p:cNvPr id="5" name="Picture 4">
            <a:extLst>
              <a:ext uri="{FF2B5EF4-FFF2-40B4-BE49-F238E27FC236}">
                <a16:creationId xmlns:a16="http://schemas.microsoft.com/office/drawing/2014/main" id="{82B46592-7A7D-D823-983D-F472C9F6937D}"/>
              </a:ext>
            </a:extLst>
          </p:cNvPr>
          <p:cNvPicPr>
            <a:picLocks noChangeAspect="1"/>
          </p:cNvPicPr>
          <p:nvPr/>
        </p:nvPicPr>
        <p:blipFill>
          <a:blip r:embed="rId2"/>
          <a:stretch>
            <a:fillRect/>
          </a:stretch>
        </p:blipFill>
        <p:spPr>
          <a:xfrm>
            <a:off x="647216" y="1637549"/>
            <a:ext cx="5621061" cy="3520482"/>
          </a:xfrm>
          <a:prstGeom prst="rect">
            <a:avLst/>
          </a:prstGeom>
        </p:spPr>
      </p:pic>
      <p:pic>
        <p:nvPicPr>
          <p:cNvPr id="7" name="Picture 6">
            <a:extLst>
              <a:ext uri="{FF2B5EF4-FFF2-40B4-BE49-F238E27FC236}">
                <a16:creationId xmlns:a16="http://schemas.microsoft.com/office/drawing/2014/main" id="{9C8FB545-4220-622F-25E0-674265C7BA17}"/>
              </a:ext>
            </a:extLst>
          </p:cNvPr>
          <p:cNvPicPr>
            <a:picLocks noChangeAspect="1"/>
          </p:cNvPicPr>
          <p:nvPr/>
        </p:nvPicPr>
        <p:blipFill>
          <a:blip r:embed="rId3"/>
          <a:stretch>
            <a:fillRect/>
          </a:stretch>
        </p:blipFill>
        <p:spPr>
          <a:xfrm>
            <a:off x="6481936" y="1637549"/>
            <a:ext cx="4693975" cy="3520482"/>
          </a:xfrm>
          <a:prstGeom prst="rect">
            <a:avLst/>
          </a:prstGeom>
        </p:spPr>
      </p:pic>
      <p:pic>
        <p:nvPicPr>
          <p:cNvPr id="6" name="Picture 5">
            <a:extLst>
              <a:ext uri="{FF2B5EF4-FFF2-40B4-BE49-F238E27FC236}">
                <a16:creationId xmlns:a16="http://schemas.microsoft.com/office/drawing/2014/main" id="{95434EB4-0101-0BC4-7158-D33D26E472E5}"/>
              </a:ext>
            </a:extLst>
          </p:cNvPr>
          <p:cNvPicPr>
            <a:picLocks noChangeAspect="1"/>
          </p:cNvPicPr>
          <p:nvPr/>
        </p:nvPicPr>
        <p:blipFill>
          <a:blip r:embed="rId4"/>
          <a:stretch>
            <a:fillRect/>
          </a:stretch>
        </p:blipFill>
        <p:spPr>
          <a:xfrm>
            <a:off x="2372595" y="269747"/>
            <a:ext cx="7791363" cy="1201016"/>
          </a:xfrm>
          <a:prstGeom prst="rect">
            <a:avLst/>
          </a:prstGeom>
        </p:spPr>
      </p:pic>
    </p:spTree>
    <p:extLst>
      <p:ext uri="{BB962C8B-B14F-4D97-AF65-F5344CB8AC3E}">
        <p14:creationId xmlns:p14="http://schemas.microsoft.com/office/powerpoint/2010/main" val="2047390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007507" y="1621972"/>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r>
              <a:rPr lang="vi-VN" altLang="zh-CN" sz="3200" dirty="0">
                <a:solidFill>
                  <a:schemeClr val="tx1"/>
                </a:solidFill>
                <a:latin typeface="Cambria" panose="02040503050406030204" pitchFamily="18" charset="0"/>
                <a:ea typeface="思源黑体 CN Bold" panose="020B0800000000000000"/>
              </a:rPr>
              <a:t>Những vườn rau xanh mướt, với rất nhiều bù nhìn làm bằng rơm vàng óng hoặc nâu sậm, gắn thêm các mảnh áo mưa bay phấp phới.</a:t>
            </a:r>
          </a:p>
        </p:txBody>
      </p:sp>
      <p:sp>
        <p:nvSpPr>
          <p:cNvPr id="11" name="圆角矩形 3">
            <a:extLst>
              <a:ext uri="{FF2B5EF4-FFF2-40B4-BE49-F238E27FC236}">
                <a16:creationId xmlns:a16="http://schemas.microsoft.com/office/drawing/2014/main" id="{8DFB1011-9EF7-2B80-3615-9CCB226CDB9E}"/>
              </a:ext>
            </a:extLst>
          </p:cNvPr>
          <p:cNvSpPr/>
          <p:nvPr/>
        </p:nvSpPr>
        <p:spPr>
          <a:xfrm>
            <a:off x="1116365" y="3925105"/>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3200" dirty="0">
                <a:solidFill>
                  <a:schemeClr val="tx1"/>
                </a:solidFill>
                <a:latin typeface="Cambria" panose="02040503050406030204" pitchFamily="18" charset="0"/>
                <a:ea typeface="思源黑体 CN Bold" panose="020B0800000000000000"/>
              </a:rPr>
              <a:t>Cứ thế, chúng tớ thay đổi ước mơ liên tục, cho đến khi những tia nắng cuối ngày nấp sau lưng đồi hoặc đi ngủ từ lúc nào không hay.</a:t>
            </a:r>
          </a:p>
        </p:txBody>
      </p:sp>
      <p:cxnSp>
        <p:nvCxnSpPr>
          <p:cNvPr id="13" name="Straight Connector 12">
            <a:extLst>
              <a:ext uri="{FF2B5EF4-FFF2-40B4-BE49-F238E27FC236}">
                <a16:creationId xmlns:a16="http://schemas.microsoft.com/office/drawing/2014/main" id="{99FF5589-D268-88DA-7288-DB5E11E28EA0}"/>
              </a:ext>
            </a:extLst>
          </p:cNvPr>
          <p:cNvCxnSpPr/>
          <p:nvPr/>
        </p:nvCxnSpPr>
        <p:spPr>
          <a:xfrm flipH="1">
            <a:off x="68580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6F5ACE-2F22-6D47-FD23-2A3595CD1A83}"/>
              </a:ext>
            </a:extLst>
          </p:cNvPr>
          <p:cNvCxnSpPr/>
          <p:nvPr/>
        </p:nvCxnSpPr>
        <p:spPr>
          <a:xfrm flipH="1">
            <a:off x="108966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BDBBD-5888-10FD-978B-B808F58E80B8}"/>
              </a:ext>
            </a:extLst>
          </p:cNvPr>
          <p:cNvCxnSpPr>
            <a:cxnSpLocks/>
          </p:cNvCxnSpPr>
          <p:nvPr/>
        </p:nvCxnSpPr>
        <p:spPr>
          <a:xfrm flipH="1">
            <a:off x="5638800" y="235131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7ECCF4-80E0-6919-CF9E-E431AB2E7C32}"/>
              </a:ext>
            </a:extLst>
          </p:cNvPr>
          <p:cNvCxnSpPr>
            <a:cxnSpLocks/>
          </p:cNvCxnSpPr>
          <p:nvPr/>
        </p:nvCxnSpPr>
        <p:spPr>
          <a:xfrm flipH="1">
            <a:off x="8281017" y="2397579"/>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7C7FE6-1C5C-2FFA-63E8-03693B860B34}"/>
              </a:ext>
            </a:extLst>
          </p:cNvPr>
          <p:cNvCxnSpPr>
            <a:cxnSpLocks/>
          </p:cNvCxnSpPr>
          <p:nvPr/>
        </p:nvCxnSpPr>
        <p:spPr>
          <a:xfrm flipH="1">
            <a:off x="3758583" y="28357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468770-8D0E-DBE6-56D0-2DBDFBFF97AB}"/>
              </a:ext>
            </a:extLst>
          </p:cNvPr>
          <p:cNvCxnSpPr>
            <a:cxnSpLocks/>
          </p:cNvCxnSpPr>
          <p:nvPr/>
        </p:nvCxnSpPr>
        <p:spPr>
          <a:xfrm flipH="1">
            <a:off x="6400800" y="288199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FB1695-5CBB-0193-FE59-EFD8C2AB9973}"/>
              </a:ext>
            </a:extLst>
          </p:cNvPr>
          <p:cNvCxnSpPr>
            <a:cxnSpLocks/>
          </p:cNvCxnSpPr>
          <p:nvPr/>
        </p:nvCxnSpPr>
        <p:spPr>
          <a:xfrm flipH="1">
            <a:off x="2710543"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1389BE-F7A4-BBFA-C250-6DF5AB4FD75E}"/>
              </a:ext>
            </a:extLst>
          </p:cNvPr>
          <p:cNvCxnSpPr>
            <a:cxnSpLocks/>
          </p:cNvCxnSpPr>
          <p:nvPr/>
        </p:nvCxnSpPr>
        <p:spPr>
          <a:xfrm flipH="1">
            <a:off x="8784771"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63918D-BA90-9923-1F02-E066D91032AF}"/>
              </a:ext>
            </a:extLst>
          </p:cNvPr>
          <p:cNvCxnSpPr>
            <a:cxnSpLocks/>
          </p:cNvCxnSpPr>
          <p:nvPr/>
        </p:nvCxnSpPr>
        <p:spPr>
          <a:xfrm flipH="1">
            <a:off x="8850085" y="461826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36A60B-E6BB-B98A-E7D3-FD474B7B4893}"/>
              </a:ext>
            </a:extLst>
          </p:cNvPr>
          <p:cNvCxnSpPr>
            <a:cxnSpLocks/>
          </p:cNvCxnSpPr>
          <p:nvPr/>
        </p:nvCxnSpPr>
        <p:spPr>
          <a:xfrm flipH="1">
            <a:off x="5148942"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22C3F3-95FF-006C-2450-0BFD47B3689E}"/>
              </a:ext>
            </a:extLst>
          </p:cNvPr>
          <p:cNvCxnSpPr>
            <a:cxnSpLocks/>
          </p:cNvCxnSpPr>
          <p:nvPr/>
        </p:nvCxnSpPr>
        <p:spPr>
          <a:xfrm flipH="1">
            <a:off x="5279571"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8C09DA-A395-0081-DA06-178D4580F095}"/>
              </a:ext>
            </a:extLst>
          </p:cNvPr>
          <p:cNvCxnSpPr>
            <a:cxnSpLocks/>
          </p:cNvCxnSpPr>
          <p:nvPr/>
        </p:nvCxnSpPr>
        <p:spPr>
          <a:xfrm flipH="1">
            <a:off x="6520545" y="291505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2309176" y="385158"/>
            <a:ext cx="7791363" cy="1024217"/>
          </a:xfrm>
          <a:prstGeom prst="rect">
            <a:avLst/>
          </a:prstGeom>
        </p:spPr>
      </p:pic>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597373" y="391893"/>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6CD5C3C6-B6FB-15DC-D529-160DA076D6DA}"/>
              </a:ext>
            </a:extLst>
          </p:cNvPr>
          <p:cNvSpPr txBox="1"/>
          <p:nvPr/>
        </p:nvSpPr>
        <p:spPr>
          <a:xfrm>
            <a:off x="2365270" y="39189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269651AC-187A-A3F5-D1AB-088DB52362A2}"/>
              </a:ext>
            </a:extLst>
          </p:cNvPr>
          <p:cNvSpPr/>
          <p:nvPr/>
        </p:nvSpPr>
        <p:spPr>
          <a:xfrm>
            <a:off x="1441686" y="1422400"/>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80CB6BF1-4745-26AB-046C-EB5A48156E20}"/>
              </a:ext>
            </a:extLst>
          </p:cNvPr>
          <p:cNvSpPr/>
          <p:nvPr/>
        </p:nvSpPr>
        <p:spPr>
          <a:xfrm>
            <a:off x="6400800" y="1422399"/>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838200" y="3111500"/>
            <a:ext cx="3759200" cy="2489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rPr>
              <a:t>Thế</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nào</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là</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bối</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cảnh</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diễn</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ra</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câu</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chuyện</a:t>
            </a:r>
            <a:r>
              <a:rPr lang="en-US" sz="4000" b="1" dirty="0">
                <a:solidFill>
                  <a:schemeClr val="tx1"/>
                </a:solidFill>
                <a:latin typeface="Cambria" panose="02040503050406030204" pitchFamily="18" charset="0"/>
              </a:rPr>
              <a:t>?</a:t>
            </a:r>
          </a:p>
        </p:txBody>
      </p:sp>
      <p:sp>
        <p:nvSpPr>
          <p:cNvPr id="7" name="TextBox 6">
            <a:extLst>
              <a:ext uri="{FF2B5EF4-FFF2-40B4-BE49-F238E27FC236}">
                <a16:creationId xmlns:a16="http://schemas.microsoft.com/office/drawing/2014/main" id="{05388697-5E67-D0E0-F824-7FA9418231D8}"/>
              </a:ext>
            </a:extLst>
          </p:cNvPr>
          <p:cNvSpPr txBox="1"/>
          <p:nvPr/>
        </p:nvSpPr>
        <p:spPr>
          <a:xfrm>
            <a:off x="5838484" y="3111500"/>
            <a:ext cx="5216630" cy="2862322"/>
          </a:xfrm>
          <a:prstGeom prst="rect">
            <a:avLst/>
          </a:prstGeom>
          <a:noFill/>
        </p:spPr>
        <p:txBody>
          <a:bodyPr wrap="square">
            <a:spAutoFit/>
          </a:bodyPr>
          <a:lstStyle/>
          <a:p>
            <a:pPr algn="just"/>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Bối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là</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hoàn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xung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quanh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nhân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vật</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trong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như</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thời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gian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địa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điểm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lang="en-US" altLang="zh-CN" sz="3600" b="1" dirty="0">
                <a:solidFill>
                  <a:srgbClr val="00B0F0"/>
                </a:solidFill>
                <a:latin typeface="Cambria" panose="02040503050406030204" pitchFamily="18" charset="0"/>
                <a:ea typeface="思源黑体 CN Bold" panose="020B0800000000000000"/>
              </a:rPr>
              <a:t>d</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iễn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ra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a:t>
            </a:r>
            <a:endParaRPr lang="en-US" b="1" i="1" dirty="0">
              <a:solidFill>
                <a:srgbClr val="00B0F0"/>
              </a:solidFill>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chiều</a:t>
            </a:r>
            <a:endParaRPr lang="en-US" b="1" i="1" dirty="0">
              <a:solidFill>
                <a:srgbClr val="117B4A"/>
              </a:solidFill>
            </a:endParaRPr>
          </a:p>
        </p:txBody>
      </p:sp>
      <p:sp>
        <p:nvSpPr>
          <p:cNvPr id="9" name="TextBox 8">
            <a:extLst>
              <a:ext uri="{FF2B5EF4-FFF2-40B4-BE49-F238E27FC236}">
                <a16:creationId xmlns:a16="http://schemas.microsoft.com/office/drawing/2014/main"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đồi</a:t>
            </a:r>
            <a:endParaRPr lang="en-US" b="1" i="1" dirty="0">
              <a:solidFill>
                <a:srgbClr val="117B4A"/>
              </a:solidFill>
            </a:endParaRPr>
          </a:p>
        </p:txBody>
      </p:sp>
      <p:grpSp>
        <p:nvGrpSpPr>
          <p:cNvPr id="6" name="Group 5">
            <a:extLst>
              <a:ext uri="{FF2B5EF4-FFF2-40B4-BE49-F238E27FC236}">
                <a16:creationId xmlns:a16="http://schemas.microsoft.com/office/drawing/2014/main"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1177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sp>
        <p:nvSpPr>
          <p:cNvPr id="7" name="圆角矩形 3">
            <a:extLst>
              <a:ext uri="{FF2B5EF4-FFF2-40B4-BE49-F238E27FC236}">
                <a16:creationId xmlns:a16="http://schemas.microsoft.com/office/drawing/2014/main" id="{81C97820-F73B-ACD5-D06E-71EACEB33E0D}"/>
              </a:ext>
            </a:extLst>
          </p:cNvPr>
          <p:cNvSpPr/>
          <p:nvPr/>
        </p:nvSpPr>
        <p:spPr>
          <a:xfrm>
            <a:off x="1254084" y="1222348"/>
            <a:ext cx="10486812" cy="502793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58882" y="1428084"/>
            <a:ext cx="9677401" cy="4154984"/>
          </a:xfrm>
          <a:prstGeom prst="rect">
            <a:avLst/>
          </a:prstGeom>
          <a:noFill/>
        </p:spPr>
        <p:txBody>
          <a:bodyPr wrap="square" rtlCol="0">
            <a:spAutoFit/>
          </a:bodyPr>
          <a:lstStyle/>
          <a:p>
            <a:pPr marL="342900" indent="-342900" algn="just">
              <a:buFontTx/>
              <a:buChar char="-"/>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vi-VN" sz="2400" dirty="0">
                <a:latin typeface="Times New Roman" panose="02020603050405020304" pitchFamily="18" charset="0"/>
                <a:cs typeface="Times New Roman" panose="02020603050405020304" pitchFamily="18" charset="0"/>
              </a:rPr>
              <a:t>Hiểu điều tác giả muốn nói qua câu chuyện: Ai cũng có ước mơ và ước mơ nào cũng rất đẹp. Có ước mơ, chia sẻ ước mơ và nuôi dưỡng ước mơ đó là cách để chúng ta cố gắng  phấn đấu cho một tương lai tốt đẹp hơn.</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a:latin typeface="Times New Roman" panose="02020603050405020304" pitchFamily="18" charset="0"/>
                <a:cs typeface="Times New Roman" panose="02020603050405020304" pitchFamily="18" charset="0"/>
              </a:rPr>
              <a:t>Biết </a:t>
            </a:r>
            <a:r>
              <a:rPr lang="vi-VN" sz="2400" dirty="0">
                <a:latin typeface="Times New Roman" panose="02020603050405020304" pitchFamily="18" charset="0"/>
                <a:cs typeface="Times New Roman" panose="02020603050405020304" pitchFamily="18" charset="0"/>
              </a:rPr>
              <a:t>hình thành và nuôi dưỡng ước mơ, tôn trọng ước mơ của mình và của người khác, nỗ lực trong hành trình thực hiện ước mơ của mình.</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4975" y="4283309"/>
            <a:ext cx="1887833" cy="1895844"/>
          </a:xfrm>
          <a:prstGeom prst="rect">
            <a:avLst/>
          </a:prstGeom>
        </p:spPr>
      </p:pic>
      <p:pic>
        <p:nvPicPr>
          <p:cNvPr id="6" name="Picture 5">
            <a:extLst>
              <a:ext uri="{FF2B5EF4-FFF2-40B4-BE49-F238E27FC236}">
                <a16:creationId xmlns:a16="http://schemas.microsoft.com/office/drawing/2014/main" id="{8391A9DA-3D86-AC14-03F7-3F080A4BAD48}"/>
              </a:ext>
            </a:extLst>
          </p:cNvPr>
          <p:cNvPicPr>
            <a:picLocks noChangeAspect="1"/>
          </p:cNvPicPr>
          <p:nvPr/>
        </p:nvPicPr>
        <p:blipFill>
          <a:blip r:embed="rId8"/>
          <a:stretch>
            <a:fillRect/>
          </a:stretch>
        </p:blipFill>
        <p:spPr>
          <a:xfrm>
            <a:off x="4254652" y="466710"/>
            <a:ext cx="4285859" cy="88399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E26CC85-D49A-B0AC-DB55-3D301FDB1194}"/>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736BED0E-B41F-B00F-88D5-3B3676000B27}"/>
              </a:ext>
            </a:extLst>
          </p:cNvPr>
          <p:cNvSpPr txBox="1"/>
          <p:nvPr/>
        </p:nvSpPr>
        <p:spPr>
          <a:xfrm>
            <a:off x="2550800" y="351064"/>
            <a:ext cx="8567773" cy="1200329"/>
          </a:xfrm>
          <a:prstGeom prst="rect">
            <a:avLst/>
          </a:prstGeom>
          <a:noFill/>
        </p:spPr>
        <p:txBody>
          <a:bodyPr wrap="square">
            <a:spAutoFit/>
          </a:bodyPr>
          <a:lstStyle/>
          <a:p>
            <a:pPr algn="ctr"/>
            <a:r>
              <a:rPr kumimoji="0" lang="vi-VN"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cảm nhận như thế nào khi quan sát ngôi làng và bầu trời? </a:t>
            </a:r>
            <a:endParaRPr lang="en-US" i="1" dirty="0">
              <a:solidFill>
                <a:srgbClr val="117B4A"/>
              </a:solidFill>
            </a:endParaRPr>
          </a:p>
        </p:txBody>
      </p:sp>
      <p:sp>
        <p:nvSpPr>
          <p:cNvPr id="4" name="TextBox 3">
            <a:extLst>
              <a:ext uri="{FF2B5EF4-FFF2-40B4-BE49-F238E27FC236}">
                <a16:creationId xmlns:a16="http://schemas.microsoft.com/office/drawing/2014/main" id="{BC2226CD-5DEF-6CF5-764C-F820400B6B00}"/>
              </a:ext>
            </a:extLst>
          </p:cNvPr>
          <p:cNvSpPr txBox="1"/>
          <p:nvPr/>
        </p:nvSpPr>
        <p:spPr>
          <a:xfrm>
            <a:off x="676643" y="2421802"/>
            <a:ext cx="5023117" cy="3170099"/>
          </a:xfrm>
          <a:prstGeom prst="rect">
            <a:avLst/>
          </a:prstGeom>
          <a:noFill/>
        </p:spPr>
        <p:txBody>
          <a:bodyPr wrap="square">
            <a:spAutoFit/>
          </a:bodyPr>
          <a:lstStyle/>
          <a:p>
            <a:pPr algn="just"/>
            <a:r>
              <a:rPr kumimoji="0" lang="en-US"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Khi quan sát ngôi làng và bầu trời, các bạn nhỏ cảm nhận khó có bức tranh nào đẹp hơn.</a:t>
            </a:r>
            <a:endParaRPr lang="en-US" sz="2000" b="1" i="1" dirty="0">
              <a:solidFill>
                <a:srgbClr val="117B4A"/>
              </a:solidFill>
            </a:endParaRPr>
          </a:p>
        </p:txBody>
      </p:sp>
      <p:pic>
        <p:nvPicPr>
          <p:cNvPr id="6" name="Picture 5">
            <a:extLst>
              <a:ext uri="{FF2B5EF4-FFF2-40B4-BE49-F238E27FC236}">
                <a16:creationId xmlns:a16="http://schemas.microsoft.com/office/drawing/2014/main" id="{C3195ADC-D074-0D6E-9C2B-E2EB72BB9DC9}"/>
              </a:ext>
            </a:extLst>
          </p:cNvPr>
          <p:cNvPicPr>
            <a:picLocks noChangeAspect="1"/>
          </p:cNvPicPr>
          <p:nvPr/>
        </p:nvPicPr>
        <p:blipFill>
          <a:blip r:embed="rId2"/>
          <a:stretch>
            <a:fillRect/>
          </a:stretch>
        </p:blipFill>
        <p:spPr>
          <a:xfrm>
            <a:off x="5992275" y="2421802"/>
            <a:ext cx="5376102" cy="3583172"/>
          </a:xfrm>
          <a:prstGeom prst="rect">
            <a:avLst/>
          </a:prstGeom>
        </p:spPr>
      </p:pic>
    </p:spTree>
    <p:extLst>
      <p:ext uri="{BB962C8B-B14F-4D97-AF65-F5344CB8AC3E}">
        <p14:creationId xmlns:p14="http://schemas.microsoft.com/office/powerpoint/2010/main" val="5915449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0E62A6-CEEC-2F3E-F985-66DE93AB9D72}"/>
              </a:ext>
            </a:extLst>
          </p:cNvPr>
          <p:cNvGrpSpPr/>
          <p:nvPr/>
        </p:nvGrpSpPr>
        <p:grpSpPr>
          <a:xfrm>
            <a:off x="1329338" y="1842865"/>
            <a:ext cx="9789235" cy="3547726"/>
            <a:chOff x="1262296" y="1765005"/>
            <a:chExt cx="9789235" cy="3547726"/>
          </a:xfrm>
        </p:grpSpPr>
        <p:pic>
          <p:nvPicPr>
            <p:cNvPr id="6" name="Picture 5">
              <a:extLst>
                <a:ext uri="{FF2B5EF4-FFF2-40B4-BE49-F238E27FC236}">
                  <a16:creationId xmlns:a16="http://schemas.microsoft.com/office/drawing/2014/main" id="{D7089AE9-3BF0-3EC4-38EB-24894DF78EF7}"/>
                </a:ext>
              </a:extLst>
            </p:cNvPr>
            <p:cNvPicPr>
              <a:picLocks noChangeAspect="1"/>
            </p:cNvPicPr>
            <p:nvPr/>
          </p:nvPicPr>
          <p:blipFill>
            <a:blip r:embed="rId2"/>
            <a:stretch>
              <a:fillRect/>
            </a:stretch>
          </p:blipFill>
          <p:spPr>
            <a:xfrm>
              <a:off x="1262296" y="1775828"/>
              <a:ext cx="9789235" cy="3536903"/>
            </a:xfrm>
            <a:prstGeom prst="rect">
              <a:avLst/>
            </a:prstGeom>
          </p:spPr>
        </p:pic>
        <p:sp>
          <p:nvSpPr>
            <p:cNvPr id="7" name="Rectangle 6">
              <a:extLst>
                <a:ext uri="{FF2B5EF4-FFF2-40B4-BE49-F238E27FC236}">
                  <a16:creationId xmlns:a16="http://schemas.microsoft.com/office/drawing/2014/main" id="{D9FE7E0E-9CC3-98EC-FC1B-87F28CB13605}"/>
                </a:ext>
              </a:extLst>
            </p:cNvPr>
            <p:cNvSpPr/>
            <p:nvPr/>
          </p:nvSpPr>
          <p:spPr>
            <a:xfrm>
              <a:off x="8516679" y="1765005"/>
              <a:ext cx="2424223" cy="15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1140469" y="5312731"/>
            <a:ext cx="10441930" cy="1077218"/>
          </a:xfrm>
          <a:prstGeom prst="rect">
            <a:avLst/>
          </a:prstGeom>
          <a:noFill/>
        </p:spPr>
        <p:txBody>
          <a:bodyPr wrap="square">
            <a:spAutoFit/>
          </a:bodyPr>
          <a:lstStyle/>
          <a:p>
            <a:pPr algn="ctr"/>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mơ ước rất nhiều điều: làm cô giáo, chú bộ đội, y tá, lái xe, phi công, lái tàu vũ trụ, họa sĩ…</a:t>
            </a:r>
          </a:p>
        </p:txBody>
      </p:sp>
    </p:spTree>
    <p:extLst>
      <p:ext uri="{BB962C8B-B14F-4D97-AF65-F5344CB8AC3E}">
        <p14:creationId xmlns:p14="http://schemas.microsoft.com/office/powerpoint/2010/main" val="3885326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5959317" y="2260275"/>
            <a:ext cx="4412974" cy="3785652"/>
          </a:xfrm>
          <a:prstGeom prst="rect">
            <a:avLst/>
          </a:prstGeom>
          <a:noFill/>
        </p:spPr>
        <p:txBody>
          <a:bodyPr wrap="square">
            <a:spAutoFit/>
          </a:bodyPr>
          <a:lstStyle/>
          <a:p>
            <a:pPr algn="ct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ước mơ trở thành ca sĩ vì em rất thích hát, em muốn mang tiếng hát của mình đến với mọi người.</a:t>
            </a:r>
          </a:p>
        </p:txBody>
      </p:sp>
      <p:pic>
        <p:nvPicPr>
          <p:cNvPr id="6" name="Picture 5">
            <a:extLst>
              <a:ext uri="{FF2B5EF4-FFF2-40B4-BE49-F238E27FC236}">
                <a16:creationId xmlns:a16="http://schemas.microsoft.com/office/drawing/2014/main" id="{63953928-FBC4-5486-5029-F59526EC6A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5814" y="2516428"/>
            <a:ext cx="3102714" cy="3894787"/>
          </a:xfrm>
          <a:prstGeom prst="rect">
            <a:avLst/>
          </a:prstGeom>
        </p:spPr>
      </p:pic>
    </p:spTree>
    <p:extLst>
      <p:ext uri="{BB962C8B-B14F-4D97-AF65-F5344CB8AC3E}">
        <p14:creationId xmlns:p14="http://schemas.microsoft.com/office/powerpoint/2010/main" val="17415782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FF182-7D86-E11A-92F0-34B79311E771}"/>
              </a:ext>
            </a:extLst>
          </p:cNvPr>
          <p:cNvPicPr>
            <a:picLocks noChangeAspect="1"/>
          </p:cNvPicPr>
          <p:nvPr/>
        </p:nvPicPr>
        <p:blipFill>
          <a:blip r:embed="rId2"/>
          <a:stretch>
            <a:fillRect/>
          </a:stretch>
        </p:blipFill>
        <p:spPr>
          <a:xfrm>
            <a:off x="6621402" y="1654455"/>
            <a:ext cx="4893955" cy="4852481"/>
          </a:xfrm>
          <a:prstGeom prst="rect">
            <a:avLst/>
          </a:prstGeom>
        </p:spPr>
      </p:pic>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Nêu cảm nghĩ của em về hình ảnh bạn nhỏ mơ mình và các bạn bám vào những quả bóng ước mơ bay lên trời xanh. </a:t>
            </a:r>
            <a:endParaRPr lang="en-US" sz="1600" i="1" dirty="0">
              <a:solidFill>
                <a:srgbClr val="117B4A"/>
              </a:solidFill>
            </a:endParaRPr>
          </a:p>
        </p:txBody>
      </p:sp>
      <p:sp>
        <p:nvSpPr>
          <p:cNvPr id="4" name="TextBox 3">
            <a:extLst>
              <a:ext uri="{FF2B5EF4-FFF2-40B4-BE49-F238E27FC236}">
                <a16:creationId xmlns:a16="http://schemas.microsoft.com/office/drawing/2014/main" id="{CA525D84-B52B-C785-CA38-2678F2C1E0F0}"/>
              </a:ext>
            </a:extLst>
          </p:cNvPr>
          <p:cNvSpPr txBox="1"/>
          <p:nvPr/>
        </p:nvSpPr>
        <p:spPr>
          <a:xfrm>
            <a:off x="676643" y="2175311"/>
            <a:ext cx="5896435" cy="4031873"/>
          </a:xfrm>
          <a:prstGeom prst="rect">
            <a:avLst/>
          </a:prstGeom>
          <a:noFill/>
        </p:spPr>
        <p:txBody>
          <a:bodyPr wrap="square">
            <a:spAutoFit/>
          </a:bodyPr>
          <a:lstStyle/>
          <a:p>
            <a:pPr algn="just"/>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Em cảm thấy hình ảnh bạn nhỏ mơ mình và các bạn bám vào những quả bóng ước mơ bay lên trời xanh rất đẹp, các bạn rất hồn nhiên, ngây thơ, thỏa sức bay lên, sáng tạo với những niềm ước mơ của mình. </a:t>
            </a:r>
          </a:p>
        </p:txBody>
      </p:sp>
    </p:spTree>
    <p:extLst>
      <p:ext uri="{BB962C8B-B14F-4D97-AF65-F5344CB8AC3E}">
        <p14:creationId xmlns:p14="http://schemas.microsoft.com/office/powerpoint/2010/main" val="36901002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rPr>
              <a:t> 5:</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525351"/>
            <a:ext cx="85677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Nếu tham gia vào câu chuyện của các bạn nhỏ, em sẽ kể những gì về ước mơ của mình. </a:t>
            </a:r>
            <a:endParaRPr kumimoji="0" lang="en-US" sz="1600" b="0" i="1" u="none" strike="noStrike" kern="1200" cap="none" spc="0" normalizeH="0" baseline="0" noProof="0" dirty="0">
              <a:ln>
                <a:noFill/>
              </a:ln>
              <a:solidFill>
                <a:srgbClr val="117B4A"/>
              </a:solidFill>
              <a:effectLst/>
              <a:uLnTx/>
              <a:uFillTx/>
              <a:ea typeface="+mn-ea"/>
              <a:cs typeface="+mn-cs"/>
            </a:endParaRPr>
          </a:p>
        </p:txBody>
      </p:sp>
      <p:pic>
        <p:nvPicPr>
          <p:cNvPr id="6" name="Picture 5">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286" y="1850834"/>
            <a:ext cx="4659072" cy="4750426"/>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grpSp>
        <p:nvGrpSpPr>
          <p:cNvPr id="6" name="Group 5">
            <a:extLst>
              <a:ext uri="{FF2B5EF4-FFF2-40B4-BE49-F238E27FC236}">
                <a16:creationId xmlns:a16="http://schemas.microsoft.com/office/drawing/2014/main" id="{2669566A-F030-6753-15AC-AACF89705811}"/>
              </a:ext>
            </a:extLst>
          </p:cNvPr>
          <p:cNvGrpSpPr/>
          <p:nvPr/>
        </p:nvGrpSpPr>
        <p:grpSpPr>
          <a:xfrm>
            <a:off x="1254084" y="1123442"/>
            <a:ext cx="10493828" cy="3576782"/>
            <a:chOff x="1254084" y="1123442"/>
            <a:chExt cx="10493828" cy="3576782"/>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3576782"/>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37617" y="1149211"/>
              <a:ext cx="9677401" cy="34778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nuôi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dưỡng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gắng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phấn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tương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29845" y="4580819"/>
            <a:ext cx="2146083" cy="2155190"/>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8"/>
          <a:stretch>
            <a:fillRect/>
          </a:stretch>
        </p:blipFill>
        <p:spPr>
          <a:xfrm>
            <a:off x="4239186" y="451356"/>
            <a:ext cx="4523624" cy="987638"/>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55F8D39C-1A55-A41D-523E-D4ED9CF99185}"/>
              </a:ext>
            </a:extLst>
          </p:cNvPr>
          <p:cNvPicPr>
            <a:picLocks noChangeAspect="1"/>
          </p:cNvPicPr>
          <p:nvPr/>
        </p:nvPicPr>
        <p:blipFill>
          <a:blip r:embed="rId6"/>
          <a:stretch>
            <a:fillRect/>
          </a:stretch>
        </p:blipFill>
        <p:spPr>
          <a:xfrm>
            <a:off x="-1905" y="1589807"/>
            <a:ext cx="4457700" cy="4476616"/>
          </a:xfrm>
          <a:prstGeom prst="rect">
            <a:avLst/>
          </a:prstGeom>
        </p:spPr>
      </p:pic>
      <p:pic>
        <p:nvPicPr>
          <p:cNvPr id="6" name="Picture 5">
            <a:extLst>
              <a:ext uri="{FF2B5EF4-FFF2-40B4-BE49-F238E27FC236}">
                <a16:creationId xmlns:a16="http://schemas.microsoft.com/office/drawing/2014/main" id="{DC43FFF3-24A1-8CE5-8D19-4F9977728BC7}"/>
              </a:ext>
            </a:extLst>
          </p:cNvPr>
          <p:cNvPicPr>
            <a:picLocks noChangeAspect="1"/>
          </p:cNvPicPr>
          <p:nvPr/>
        </p:nvPicPr>
        <p:blipFill>
          <a:blip r:embed="rId7"/>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485EDD-12A0-F9F0-3244-0DB26BA532DD}"/>
              </a:ext>
            </a:extLst>
          </p:cNvPr>
          <p:cNvSpPr/>
          <p:nvPr/>
        </p:nvSpPr>
        <p:spPr>
          <a:xfrm>
            <a:off x="629068" y="1350393"/>
            <a:ext cx="11014250" cy="1768448"/>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Rectangle 5">
            <a:extLst>
              <a:ext uri="{FF2B5EF4-FFF2-40B4-BE49-F238E27FC236}">
                <a16:creationId xmlns:a16="http://schemas.microsoft.com/office/drawing/2014/main" id="{5AD2E696-38F0-58E2-C6A4-ECD251498992}"/>
              </a:ext>
            </a:extLst>
          </p:cNvPr>
          <p:cNvSpPr/>
          <p:nvPr/>
        </p:nvSpPr>
        <p:spPr>
          <a:xfrm>
            <a:off x="588875" y="3187004"/>
            <a:ext cx="11014250" cy="223011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530372" y="908596"/>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41475" y="2705722"/>
            <a:ext cx="627484" cy="962563"/>
          </a:xfrm>
          <a:prstGeom prst="rect">
            <a:avLst/>
          </a:prstGeom>
        </p:spPr>
      </p:pic>
      <p:pic>
        <p:nvPicPr>
          <p:cNvPr id="8" name="Picture 7">
            <a:extLst>
              <a:ext uri="{FF2B5EF4-FFF2-40B4-BE49-F238E27FC236}">
                <a16:creationId xmlns:a16="http://schemas.microsoft.com/office/drawing/2014/main" id="{5C0D04ED-A30A-71BB-C213-7F52BEAE0F4A}"/>
              </a:ext>
            </a:extLst>
          </p:cNvPr>
          <p:cNvPicPr>
            <a:picLocks noChangeAspect="1"/>
          </p:cNvPicPr>
          <p:nvPr/>
        </p:nvPicPr>
        <p:blipFill>
          <a:blip r:embed="rId4"/>
          <a:stretch>
            <a:fillRect/>
          </a:stretch>
        </p:blipFill>
        <p:spPr>
          <a:xfrm>
            <a:off x="2297234" y="210048"/>
            <a:ext cx="7791363" cy="920576"/>
          </a:xfrm>
          <a:prstGeom prst="rect">
            <a:avLst/>
          </a:prstGeom>
        </p:spPr>
      </p:pic>
    </p:spTree>
    <p:extLst>
      <p:ext uri="{BB962C8B-B14F-4D97-AF65-F5344CB8AC3E}">
        <p14:creationId xmlns:p14="http://schemas.microsoft.com/office/powerpoint/2010/main" val="1161674374"/>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A0F1D-92FF-88C6-36EE-291573314544}"/>
              </a:ext>
            </a:extLst>
          </p:cNvPr>
          <p:cNvSpPr/>
          <p:nvPr/>
        </p:nvSpPr>
        <p:spPr>
          <a:xfrm>
            <a:off x="691243" y="617198"/>
            <a:ext cx="10809513" cy="321122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7A4FC5A3-95D5-540E-489E-0EF4985196DC}"/>
              </a:ext>
            </a:extLst>
          </p:cNvPr>
          <p:cNvSpPr/>
          <p:nvPr/>
        </p:nvSpPr>
        <p:spPr>
          <a:xfrm>
            <a:off x="691243" y="3828422"/>
            <a:ext cx="10809513" cy="1768510"/>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617199"/>
            <a:ext cx="10809513"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3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377501" y="260479"/>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377500" y="3222577"/>
            <a:ext cx="627484" cy="962563"/>
          </a:xfrm>
          <a:prstGeom prst="rect">
            <a:avLst/>
          </a:prstGeom>
        </p:spPr>
      </p:pic>
    </p:spTree>
    <p:extLst>
      <p:ext uri="{BB962C8B-B14F-4D97-AF65-F5344CB8AC3E}">
        <p14:creationId xmlns:p14="http://schemas.microsoft.com/office/powerpoint/2010/main" val="3030526734"/>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7585"/>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sp>
        <p:nvSpPr>
          <p:cNvPr id="4" name="圆角矩形 3"/>
          <p:cNvSpPr/>
          <p:nvPr/>
        </p:nvSpPr>
        <p:spPr>
          <a:xfrm>
            <a:off x="539300" y="2563834"/>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5846796" y="2660601"/>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6"/>
          <a:stretch>
            <a:fillRect/>
          </a:stretch>
        </p:blipFill>
        <p:spPr>
          <a:xfrm>
            <a:off x="8210785" y="215425"/>
            <a:ext cx="3596952" cy="3231160"/>
          </a:xfrm>
          <a:prstGeom prst="rect">
            <a:avLst/>
          </a:prstGeom>
        </p:spPr>
      </p:pic>
      <p:pic>
        <p:nvPicPr>
          <p:cNvPr id="3" name="Picture 2">
            <a:extLst>
              <a:ext uri="{FF2B5EF4-FFF2-40B4-BE49-F238E27FC236}">
                <a16:creationId xmlns:a16="http://schemas.microsoft.com/office/drawing/2014/main" id="{464C67A8-7627-3545-500D-F4202DB834D8}"/>
              </a:ext>
            </a:extLst>
          </p:cNvPr>
          <p:cNvPicPr>
            <a:picLocks noChangeAspect="1"/>
          </p:cNvPicPr>
          <p:nvPr/>
        </p:nvPicPr>
        <p:blipFill>
          <a:blip r:embed="rId7"/>
          <a:stretch>
            <a:fillRect/>
          </a:stretch>
        </p:blipFill>
        <p:spPr>
          <a:xfrm>
            <a:off x="1817268" y="1183297"/>
            <a:ext cx="7791363" cy="1707028"/>
          </a:xfrm>
          <a:prstGeom prst="rect">
            <a:avLst/>
          </a:prstGeom>
        </p:spPr>
      </p:pic>
    </p:spTree>
    <p:extLst>
      <p:ext uri="{BB962C8B-B14F-4D97-AF65-F5344CB8AC3E}">
        <p14:creationId xmlns:p14="http://schemas.microsoft.com/office/powerpoint/2010/main" val="378245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8" name="Picture 7">
            <a:extLst>
              <a:ext uri="{FF2B5EF4-FFF2-40B4-BE49-F238E27FC236}">
                <a16:creationId xmlns:a16="http://schemas.microsoft.com/office/drawing/2014/main" id="{0937C806-41F2-43CF-BD9B-9D7E337FEFD6}"/>
              </a:ext>
            </a:extLst>
          </p:cNvPr>
          <p:cNvPicPr>
            <a:picLocks noChangeAspect="1"/>
          </p:cNvPicPr>
          <p:nvPr/>
        </p:nvPicPr>
        <p:blipFill>
          <a:blip r:embed="rId7"/>
          <a:stretch>
            <a:fillRect/>
          </a:stretch>
        </p:blipFill>
        <p:spPr>
          <a:xfrm>
            <a:off x="48629" y="1269150"/>
            <a:ext cx="4480842" cy="4499856"/>
          </a:xfrm>
          <a:prstGeom prst="rect">
            <a:avLst/>
          </a:prstGeom>
        </p:spPr>
      </p:pic>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8"/>
          <a:stretch>
            <a:fillRect/>
          </a:stretch>
        </p:blipFill>
        <p:spPr>
          <a:xfrm>
            <a:off x="3373623" y="1891822"/>
            <a:ext cx="8577815" cy="27007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47307"/>
            <a:ext cx="12193270" cy="502793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7"/>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8"/>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9"/>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10"/>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6B41B-324B-78AB-4645-84482A033B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1443" y="1029145"/>
            <a:ext cx="4408053" cy="5533357"/>
          </a:xfrm>
          <a:prstGeom prst="rect">
            <a:avLst/>
          </a:prstGeom>
        </p:spPr>
      </p:pic>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4359349" y="584790"/>
            <a:ext cx="4827181" cy="1127052"/>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Ước</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của</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bạn</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là</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gì</a:t>
            </a:r>
            <a:r>
              <a:rPr lang="en-US" sz="3600" dirty="0">
                <a:solidFill>
                  <a:schemeClr val="tx1"/>
                </a:solidFill>
                <a:latin typeface="Cambria" panose="02040503050406030204" pitchFamily="18" charset="0"/>
              </a:rPr>
              <a:t>?</a:t>
            </a: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3"/>
          <a:stretch>
            <a:fillRect/>
          </a:stretch>
        </p:blipFill>
        <p:spPr>
          <a:xfrm>
            <a:off x="5112595" y="2156197"/>
            <a:ext cx="5998984" cy="3487214"/>
          </a:xfrm>
          <a:prstGeom prst="rect">
            <a:avLst/>
          </a:prstGeom>
        </p:spPr>
      </p:pic>
    </p:spTree>
    <p:extLst>
      <p:ext uri="{BB962C8B-B14F-4D97-AF65-F5344CB8AC3E}">
        <p14:creationId xmlns:p14="http://schemas.microsoft.com/office/powerpoint/2010/main" val="1617918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9387B-6D6D-6C72-84BE-8B378767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86165"/>
            <a:ext cx="5273747" cy="6285670"/>
          </a:xfrm>
          <a:prstGeom prst="rect">
            <a:avLst/>
          </a:prstGeom>
        </p:spPr>
      </p:pic>
      <p:pic>
        <p:nvPicPr>
          <p:cNvPr id="3" name="Picture 2">
            <a:extLst>
              <a:ext uri="{FF2B5EF4-FFF2-40B4-BE49-F238E27FC236}">
                <a16:creationId xmlns:a16="http://schemas.microsoft.com/office/drawing/2014/main" id="{A4F44D0C-3912-5B55-DDAE-450E9F7F20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670" y="2206256"/>
            <a:ext cx="3473528" cy="4360263"/>
          </a:xfrm>
          <a:prstGeom prst="rect">
            <a:avLst/>
          </a:prstGeom>
        </p:spPr>
      </p:pic>
      <p:sp>
        <p:nvSpPr>
          <p:cNvPr id="4" name="Speech Bubble: Rectangle with Corners Rounded 3">
            <a:extLst>
              <a:ext uri="{FF2B5EF4-FFF2-40B4-BE49-F238E27FC236}">
                <a16:creationId xmlns:a16="http://schemas.microsoft.com/office/drawing/2014/main" id="{A506930C-A0F9-C2CD-6DA0-CBA05DE04C0B}"/>
              </a:ext>
            </a:extLst>
          </p:cNvPr>
          <p:cNvSpPr/>
          <p:nvPr/>
        </p:nvSpPr>
        <p:spPr>
          <a:xfrm>
            <a:off x="2029161" y="641970"/>
            <a:ext cx="3242929" cy="1564286"/>
          </a:xfrm>
          <a:prstGeom prst="wedgeRoundRectCallout">
            <a:avLst>
              <a:gd name="adj1" fmla="val -35698"/>
              <a:gd name="adj2" fmla="val 78034"/>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Hãy</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cùng</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khám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phá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chủ</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điểm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mới</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nhé</a:t>
            </a:r>
            <a:r>
              <a:rPr lang="en-US" sz="36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41223173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F6CB7FBD-AF4C-73EB-E6DC-203AD7141AC9}"/>
              </a:ext>
            </a:extLst>
          </p:cNvPr>
          <p:cNvPicPr>
            <a:picLocks noChangeAspect="1"/>
          </p:cNvPicPr>
          <p:nvPr/>
        </p:nvPicPr>
        <p:blipFill>
          <a:blip r:embed="rId7"/>
          <a:stretch>
            <a:fillRect/>
          </a:stretch>
        </p:blipFill>
        <p:spPr>
          <a:xfrm>
            <a:off x="109531" y="1179072"/>
            <a:ext cx="4480842" cy="4499856"/>
          </a:xfrm>
          <a:prstGeom prst="rect">
            <a:avLst/>
          </a:prstGeom>
        </p:spPr>
      </p:pic>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8"/>
          <a:stretch>
            <a:fillRect/>
          </a:stretch>
        </p:blipFill>
        <p:spPr>
          <a:xfrm>
            <a:off x="3212128" y="1831327"/>
            <a:ext cx="8779001" cy="2688569"/>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739CF6-731B-691C-B321-F89185DF351A}"/>
              </a:ext>
            </a:extLst>
          </p:cNvPr>
          <p:cNvGrpSpPr/>
          <p:nvPr/>
        </p:nvGrpSpPr>
        <p:grpSpPr>
          <a:xfrm>
            <a:off x="434162" y="2052083"/>
            <a:ext cx="11323676" cy="4418714"/>
            <a:chOff x="434162" y="2052083"/>
            <a:chExt cx="11323676" cy="4418714"/>
          </a:xfrm>
        </p:grpSpPr>
        <p:pic>
          <p:nvPicPr>
            <p:cNvPr id="2" name="Picture 1">
              <a:extLst>
                <a:ext uri="{FF2B5EF4-FFF2-40B4-BE49-F238E27FC236}">
                  <a16:creationId xmlns:a16="http://schemas.microsoft.com/office/drawing/2014/main" id="{6C46D71E-52AF-C5C4-479E-AED7F803054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5" name="Freeform: Shape 4">
              <a:extLst>
                <a:ext uri="{FF2B5EF4-FFF2-40B4-BE49-F238E27FC236}">
                  <a16:creationId xmlns:a16="http://schemas.microsoft.com/office/drawing/2014/main" id="{45F3AD88-CC0A-F56F-2CE6-BE51CA7C4043}"/>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with Corners Rounded 6">
            <a:extLst>
              <a:ext uri="{FF2B5EF4-FFF2-40B4-BE49-F238E27FC236}">
                <a16:creationId xmlns:a16="http://schemas.microsoft.com/office/drawing/2014/main" id="{3B841AF2-9A17-0C6A-57F8-582396815A8E}"/>
              </a:ext>
            </a:extLst>
          </p:cNvPr>
          <p:cNvSpPr/>
          <p:nvPr/>
        </p:nvSpPr>
        <p:spPr>
          <a:xfrm>
            <a:off x="1520456" y="584790"/>
            <a:ext cx="9016409" cy="1127052"/>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Thử</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đoán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xem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các</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bạn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nhỏ</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trong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tranh</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đang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làm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gì</a:t>
            </a:r>
            <a:r>
              <a:rPr lang="en-US" sz="3600" b="1" dirty="0">
                <a:solidFill>
                  <a:schemeClr val="tx1"/>
                </a:solidFill>
                <a:latin typeface="Cambria" panose="02040503050406030204" pitchFamily="18" charset="0"/>
              </a:rPr>
              <a:t>?</a:t>
            </a:r>
          </a:p>
        </p:txBody>
      </p:sp>
    </p:spTree>
    <p:extLst>
      <p:ext uri="{BB962C8B-B14F-4D97-AF65-F5344CB8AC3E}">
        <p14:creationId xmlns:p14="http://schemas.microsoft.com/office/powerpoint/2010/main" val="26026105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algn="just"/>
            <a:r>
              <a:rPr lang="en-US" sz="2600" dirty="0">
                <a:latin typeface="Cambria" panose="02040503050406030204" pitchFamily="18" charset="0"/>
              </a:rPr>
              <a:t>     </a:t>
            </a:r>
            <a:r>
              <a:rPr lang="vi-VN" sz="2600" dirty="0">
                <a:latin typeface="Cambria" panose="02040503050406030204" pitchFamily="18" charset="0"/>
              </a:rPr>
              <a:t>Đuổi bắt nhau chán, chúng tớ nằm lăn ra bãi cỏ ở lưng đồi. Từ đây nhìn xuống làng, thật khó có bức tranh nào đẹp hơn. Những mái nhà cao thấp, nhấp nhô. Những rặng dừa cao</a:t>
            </a:r>
            <a:r>
              <a:rPr lang="en-US" sz="2600" dirty="0">
                <a:latin typeface="Cambria" panose="02040503050406030204" pitchFamily="18" charset="0"/>
              </a:rPr>
              <a:t> </a:t>
            </a:r>
            <a:r>
              <a:rPr lang="vi-VN" sz="2600" dirty="0">
                <a:latin typeface="Cambria" panose="02040503050406030204" pitchFamily="18"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algn="just"/>
            <a:r>
              <a:rPr lang="en-US" sz="2600" dirty="0">
                <a:latin typeface="Cambria" panose="02040503050406030204" pitchFamily="18" charset="0"/>
              </a:rPr>
              <a:t>     </a:t>
            </a:r>
            <a:r>
              <a:rPr lang="vi-VN" sz="2600" dirty="0">
                <a:latin typeface="Cambria" panose="02040503050406030204" pitchFamily="18" charset="0"/>
              </a:rPr>
              <a:t>Nhìn xuống rồi lại nhìn lên. Trời cao vời vợi. Và xanh thăm thẳm.</a:t>
            </a:r>
          </a:p>
          <a:p>
            <a:pPr algn="just"/>
            <a:r>
              <a:rPr lang="en-US" sz="2600" dirty="0">
                <a:latin typeface="Cambria" panose="02040503050406030204" pitchFamily="18" charset="0"/>
              </a:rPr>
              <a:t>     </a:t>
            </a:r>
            <a:r>
              <a:rPr lang="vi-VN" sz="2600" dirty="0">
                <a:latin typeface="Cambria" panose="02040503050406030204" pitchFamily="18" charset="0"/>
              </a:rPr>
              <a:t>Điệp chỉ tay:</a:t>
            </a:r>
          </a:p>
          <a:p>
            <a:pPr algn="just"/>
            <a:r>
              <a:rPr lang="en-US" sz="2600" dirty="0">
                <a:latin typeface="Cambria" panose="02040503050406030204" pitchFamily="18" charset="0"/>
              </a:rPr>
              <a:t>     </a:t>
            </a:r>
            <a:r>
              <a:rPr lang="vi-VN" sz="2600" dirty="0">
                <a:latin typeface="Cambria" panose="02040503050406030204" pitchFamily="18" charset="0"/>
              </a:rPr>
              <a:t>– Ước gì tớ được bay như đám mây kia.</a:t>
            </a:r>
          </a:p>
          <a:p>
            <a:pPr algn="just"/>
            <a:r>
              <a:rPr lang="en-US" sz="2600" dirty="0">
                <a:latin typeface="Cambria" panose="02040503050406030204" pitchFamily="18" charset="0"/>
              </a:rPr>
              <a:t>     </a:t>
            </a:r>
            <a:r>
              <a:rPr lang="vi-VN" sz="2600" dirty="0">
                <a:latin typeface="Cambria" panose="02040503050406030204" pitchFamily="18" charset="0"/>
              </a:rPr>
              <a:t>– Cậu ngủ mơ à? – Lê cười.</a:t>
            </a:r>
          </a:p>
          <a:p>
            <a:pPr algn="just"/>
            <a:r>
              <a:rPr lang="en-US" sz="2600" dirty="0">
                <a:latin typeface="Cambria" panose="02040503050406030204" pitchFamily="18" charset="0"/>
              </a:rPr>
              <a:t>     </a:t>
            </a:r>
            <a:r>
              <a:rPr lang="vi-VN" sz="2600" dirty="0">
                <a:latin typeface="Cambria" panose="02040503050406030204" pitchFamily="18" charset="0"/>
              </a:rPr>
              <a:t>– Đấy không phải ngủ mơ mà là ước mơ. Ước mơ thì không cần ngủ, mở mắt và mơ thôi.</a:t>
            </a:r>
          </a:p>
        </p:txBody>
      </p:sp>
      <p:pic>
        <p:nvPicPr>
          <p:cNvPr id="4" name="Picture 3">
            <a:extLst>
              <a:ext uri="{FF2B5EF4-FFF2-40B4-BE49-F238E27FC236}">
                <a16:creationId xmlns:a16="http://schemas.microsoft.com/office/drawing/2014/main" id="{AAB7F852-1885-41AD-0533-248B0A7F666A}"/>
              </a:ext>
            </a:extLst>
          </p:cNvPr>
          <p:cNvPicPr>
            <a:picLocks noChangeAspect="1"/>
          </p:cNvPicPr>
          <p:nvPr/>
        </p:nvPicPr>
        <p:blipFill>
          <a:blip r:embed="rId2"/>
          <a:stretch>
            <a:fillRect/>
          </a:stretch>
        </p:blipFill>
        <p:spPr>
          <a:xfrm>
            <a:off x="2508790" y="341558"/>
            <a:ext cx="7791363" cy="920576"/>
          </a:xfrm>
          <a:prstGeom prst="rect">
            <a:avLst/>
          </a:prstGeom>
        </p:spPr>
      </p:pic>
    </p:spTree>
    <p:extLst>
      <p:ext uri="{BB962C8B-B14F-4D97-AF65-F5344CB8AC3E}">
        <p14:creationId xmlns:p14="http://schemas.microsoft.com/office/powerpoint/2010/main" val="9396461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7063D-F75F-927C-A9E0-7D7769599372}"/>
              </a:ext>
            </a:extLst>
          </p:cNvPr>
          <p:cNvSpPr txBox="1"/>
          <p:nvPr/>
        </p:nvSpPr>
        <p:spPr>
          <a:xfrm>
            <a:off x="691243" y="376039"/>
            <a:ext cx="10809513" cy="624786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algn="just"/>
            <a:r>
              <a:rPr lang="en-US" sz="2500" dirty="0">
                <a:latin typeface="Cambria" panose="02040503050406030204" pitchFamily="18" charset="0"/>
              </a:rPr>
              <a:t>     </a:t>
            </a:r>
            <a:r>
              <a:rPr lang="vi-VN" sz="2500" dirty="0">
                <a:latin typeface="Cambria" panose="02040503050406030204" pitchFamily="18" charset="0"/>
              </a:rPr>
              <a:t>– Thôi, tớ không làm bộ đội hải quân nữa, tớ cũng làm phi công lái máy bay giống Thành. – Văn bảo.</a:t>
            </a:r>
          </a:p>
          <a:p>
            <a:pPr algn="just"/>
            <a:r>
              <a:rPr lang="en-US" sz="2500" dirty="0">
                <a:latin typeface="Cambria" panose="02040503050406030204" pitchFamily="18" charset="0"/>
              </a:rPr>
              <a:t>     </a:t>
            </a:r>
            <a:r>
              <a:rPr lang="vi-VN" sz="2500" dirty="0">
                <a:latin typeface="Cambria" panose="02040503050406030204" pitchFamily="18" charset="0"/>
              </a:rPr>
              <a:t>– Tớ cũng không lái xe nữa, tớ lái tàu vũ trụ. – Lê nói.</a:t>
            </a:r>
          </a:p>
          <a:p>
            <a:pPr algn="just"/>
            <a:r>
              <a:rPr lang="en-US" sz="2500" dirty="0">
                <a:latin typeface="Cambria" panose="02040503050406030204" pitchFamily="18" charset="0"/>
              </a:rPr>
              <a:t>     </a:t>
            </a:r>
            <a:r>
              <a:rPr lang="vi-VN" sz="2500" dirty="0">
                <a:latin typeface="Cambria" panose="02040503050406030204" pitchFamily="18" charset="0"/>
              </a:rPr>
              <a:t>– Tớ làm hoạ sĩ, vẽ tất cả các thứ mà mọi người mơ. – Tuyết lập tức từ bỏ ước mơ làm cô giáo.</a:t>
            </a:r>
          </a:p>
          <a:p>
            <a:pPr algn="just"/>
            <a:r>
              <a:rPr lang="en-US" sz="2500" dirty="0">
                <a:latin typeface="Cambria" panose="02040503050406030204" pitchFamily="18" charset="0"/>
              </a:rPr>
              <a:t>     </a:t>
            </a:r>
            <a:r>
              <a:rPr lang="vi-VN" sz="2500" dirty="0">
                <a:latin typeface="Cambria" panose="02040503050406030204" pitchFamily="18" charset="0"/>
              </a:rPr>
              <a:t>Cứ thế, chúng tớ thay đổi ước mơ liên tục, cho đến khi những tia nắng cuối ngày nấp sau lưng đồi hoặc đi ngủ từ lúc nào không hay.</a:t>
            </a:r>
          </a:p>
          <a:p>
            <a:pPr algn="just"/>
            <a:r>
              <a:rPr lang="vi-VN" sz="2500" dirty="0">
                <a:latin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 </a:t>
            </a:r>
          </a:p>
          <a:p>
            <a:pPr algn="r"/>
            <a:r>
              <a:rPr lang="vi-VN" sz="2500" dirty="0">
                <a:latin typeface="Cambria" panose="02040503050406030204" pitchFamily="18" charset="0"/>
              </a:rPr>
              <a:t>(Theo </a:t>
            </a:r>
            <a:r>
              <a:rPr lang="vi-VN" sz="2500" i="1" dirty="0">
                <a:latin typeface="Cambria" panose="02040503050406030204" pitchFamily="18" charset="0"/>
              </a:rPr>
              <a:t>Văn Thành Lê</a:t>
            </a:r>
            <a:r>
              <a:rPr lang="vi-VN" sz="2500" dirty="0">
                <a:latin typeface="Cambria" panose="02040503050406030204" pitchFamily="18" charset="0"/>
              </a:rPr>
              <a:t>)</a:t>
            </a:r>
          </a:p>
        </p:txBody>
      </p:sp>
    </p:spTree>
    <p:extLst>
      <p:ext uri="{BB962C8B-B14F-4D97-AF65-F5344CB8AC3E}">
        <p14:creationId xmlns:p14="http://schemas.microsoft.com/office/powerpoint/2010/main" val="14436744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1424</Words>
  <Application>Microsoft Macintosh PowerPoint</Application>
  <PresentationFormat>Widescreen</PresentationFormat>
  <Paragraphs>106</Paragraphs>
  <Slides>30</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Cambria</vt:lpstr>
      <vt:lpstr>Times New Roman</vt:lpstr>
      <vt:lpstr>SVN-Ready</vt:lpstr>
      <vt:lpstr>Calibri</vt:lpstr>
      <vt:lpstr>SVN-Newton</vt:lpstr>
      <vt:lpstr>Arial</vt:lpstr>
      <vt:lpstr>思源黑体 CN Bold</vt:lpstr>
      <vt:lpstr>Calibri Light</vt:lpstr>
      <vt:lpstr>#9Slide07 HoneyCream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Microsoft Office User</cp:lastModifiedBy>
  <cp:revision>22</cp:revision>
  <dcterms:created xsi:type="dcterms:W3CDTF">2023-07-26T09:27:20Z</dcterms:created>
  <dcterms:modified xsi:type="dcterms:W3CDTF">2023-11-29T01:37:42Z</dcterms:modified>
</cp:coreProperties>
</file>