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audio2.wav" ContentType="audio/x-wav"/>
  <Override PartName="/ppt/media/audio3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1" r:id="rId2"/>
    <p:sldId id="261" r:id="rId3"/>
    <p:sldId id="289" r:id="rId4"/>
    <p:sldId id="288" r:id="rId5"/>
    <p:sldId id="290" r:id="rId6"/>
    <p:sldId id="292" r:id="rId7"/>
    <p:sldId id="277" r:id="rId8"/>
    <p:sldId id="294" r:id="rId9"/>
    <p:sldId id="295" r:id="rId10"/>
    <p:sldId id="267" r:id="rId11"/>
    <p:sldId id="296" r:id="rId12"/>
    <p:sldId id="299" r:id="rId13"/>
    <p:sldId id="298" r:id="rId14"/>
    <p:sldId id="272" r:id="rId15"/>
    <p:sldId id="297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D65"/>
    <a:srgbClr val="6600CC"/>
    <a:srgbClr val="006666"/>
    <a:srgbClr val="336600"/>
    <a:srgbClr val="004C72"/>
    <a:srgbClr val="990000"/>
    <a:srgbClr val="E8E8E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9AB9A-4F29-4FBC-B072-282331441CF9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DF41-18EE-4924-B937-73BE5E675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DF41-18EE-4924-B937-73BE5E6759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247D5-404B-4487-8D45-F06DDC633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26C6-F289-410E-8E52-BE2F6BDBA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BC410-5BA3-46CB-B03F-D28AC7386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AFE95-F93E-4D8C-A77A-3C942CAF8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A514F-5C7C-4614-AFC3-BAD68758A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4D999-6745-4747-BBE5-7AFF86F7B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52230-2053-4122-A63D-8A4A50620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BDB0-DCCB-4700-87C7-8A78EE62E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12279-2DA6-4990-B950-6C3B5A15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77AD-63CA-4DE3-925A-3BEF23B9A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4951-C795-4A7A-BD78-0D8D777F6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hecker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C92486-FC9F-4980-AF32-FEF986A38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/>
    <p:sndAc>
      <p:stSnd>
        <p:snd r:embed="rId13" name="click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362201" y="4343400"/>
            <a:ext cx="6324599" cy="741747"/>
          </a:xfrm>
          <a:prstGeom prst="wedgeRectCallout">
            <a:avLst>
              <a:gd name="adj1" fmla="val -56166"/>
              <a:gd name="adj2" fmla="val -30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4600" y="4423049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</a:rPr>
              <a:t>Tìm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trạng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trong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sau</a:t>
            </a:r>
            <a:r>
              <a:rPr lang="en-US" sz="3200" b="1" dirty="0">
                <a:solidFill>
                  <a:srgbClr val="990000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6358890" y="-42335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224789" y="2618773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269231" y="280152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5169814"/>
            <a:ext cx="8077199" cy="1002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5350727"/>
            <a:ext cx="769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6"/>
                </a:solidFill>
              </a:rPr>
              <a:t>Tôi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hạn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chế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ăn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đồ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ngọt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để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không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bị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béo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phì</a:t>
            </a:r>
            <a:r>
              <a:rPr lang="en-US" sz="2800" b="1" dirty="0">
                <a:solidFill>
                  <a:schemeClr val="accent6"/>
                </a:solidFill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94910" y="5843467"/>
            <a:ext cx="3322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48591" y="295960"/>
            <a:ext cx="6324599" cy="1300620"/>
          </a:xfrm>
          <a:prstGeom prst="wedgeRectCallout">
            <a:avLst>
              <a:gd name="adj1" fmla="val 53955"/>
              <a:gd name="adj2" fmla="val 40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0990" y="382096"/>
            <a:ext cx="61721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</a:rPr>
              <a:t>Trạng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trong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bên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dưới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bổ</a:t>
            </a:r>
            <a:r>
              <a:rPr lang="en-US" sz="3200" b="1" dirty="0">
                <a:solidFill>
                  <a:srgbClr val="990000"/>
                </a:solidFill>
              </a:rPr>
              <a:t> sung ý </a:t>
            </a:r>
            <a:r>
              <a:rPr lang="en-US" sz="3200" b="1" dirty="0" err="1">
                <a:solidFill>
                  <a:srgbClr val="990000"/>
                </a:solidFill>
              </a:rPr>
              <a:t>nghĩa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gì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30604" y="1682716"/>
            <a:ext cx="4598672" cy="9360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37283" y="1872809"/>
            <a:ext cx="42329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6"/>
                </a:solidFill>
              </a:rPr>
              <a:t>Trạng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ngữ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chỉ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mục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đích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21808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13" grpId="0"/>
      <p:bldP spid="16" grpId="0" animBg="1"/>
      <p:bldP spid="17" grpId="0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140340"/>
            <a:ext cx="743712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mỗi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nhóm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</a:rPr>
              <a:t>bài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tập</a:t>
            </a:r>
            <a:r>
              <a:rPr lang="en-US" sz="3200" b="1" dirty="0">
                <a:solidFill>
                  <a:schemeClr val="tx1"/>
                </a:solidFill>
              </a:rPr>
              <a:t> 1, </a:t>
            </a:r>
            <a:r>
              <a:rPr lang="en-US" sz="3200" b="1" dirty="0" err="1">
                <a:solidFill>
                  <a:schemeClr val="tx1"/>
                </a:solidFill>
              </a:rPr>
              <a:t>chọn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vi-VN" sz="3200" b="1" dirty="0">
                <a:solidFill>
                  <a:schemeClr val="tx1"/>
                </a:solidFill>
              </a:rPr>
              <a:t>đ</a:t>
            </a:r>
            <a:r>
              <a:rPr lang="en-US" sz="3200" b="1" dirty="0" err="1">
                <a:solidFill>
                  <a:schemeClr val="tx1"/>
                </a:solidFill>
              </a:rPr>
              <a:t>ặt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câu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với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vi-VN" sz="3200" b="1" dirty="0">
                <a:solidFill>
                  <a:schemeClr val="tx1"/>
                </a:solidFill>
              </a:rPr>
              <a:t>đ</a:t>
            </a:r>
            <a:r>
              <a:rPr lang="en-US" sz="3200" b="1" dirty="0">
                <a:solidFill>
                  <a:schemeClr val="tx1"/>
                </a:solidFill>
              </a:rPr>
              <a:t>ó.</a:t>
            </a:r>
          </a:p>
        </p:txBody>
      </p:sp>
      <p:sp>
        <p:nvSpPr>
          <p:cNvPr id="3" name="Oval 2"/>
          <p:cNvSpPr/>
          <p:nvPr/>
        </p:nvSpPr>
        <p:spPr>
          <a:xfrm>
            <a:off x="152400" y="253819"/>
            <a:ext cx="914400" cy="8502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286" y="2133600"/>
            <a:ext cx="8416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054996" y="2779911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19" y="1379513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M: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19" y="3333927"/>
            <a:ext cx="8416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ạ!”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0" y="3934088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919" y="4534252"/>
            <a:ext cx="886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038600" y="5180583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919" y="5457578"/>
            <a:ext cx="886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Ai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63062" y="6070779"/>
            <a:ext cx="1288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 PNG Images, Thi Clipart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05" b="65799" l="13871" r="84839">
                        <a14:backgroundMark x1="18387" y1="49071" x2="26774" y2="51301"/>
                        <a14:backgroundMark x1="81613" y1="50186" x2="79677" y2="49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1592">
            <a:off x="-623778" y="-694876"/>
            <a:ext cx="368819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42661" y="76200"/>
            <a:ext cx="65401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070C0"/>
                </a:solidFill>
              </a:rPr>
              <a:t>CUỘC THI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TRẠNG NGUYÊN CƯỜI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81200"/>
            <a:ext cx="7543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/>
              <a:t>Thi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miêu</a:t>
            </a:r>
            <a:r>
              <a:rPr lang="en-US" sz="3200" b="1" dirty="0"/>
              <a:t> </a:t>
            </a:r>
            <a:r>
              <a:rPr lang="en-US" sz="3200" b="1" dirty="0" err="1"/>
              <a:t>tả</a:t>
            </a:r>
            <a:r>
              <a:rPr lang="en-US" sz="3200" b="1" dirty="0"/>
              <a:t> </a:t>
            </a:r>
            <a:r>
              <a:rPr lang="en-US" sz="3200" b="1" dirty="0" err="1"/>
              <a:t>tiếng</a:t>
            </a:r>
            <a:r>
              <a:rPr lang="en-US" sz="3200" b="1" dirty="0"/>
              <a:t> c</a:t>
            </a:r>
            <a:r>
              <a:rPr lang="vi-VN" sz="3200" b="1" dirty="0"/>
              <a:t>ư</a:t>
            </a:r>
            <a:r>
              <a:rPr lang="en-US" sz="3200" b="1" dirty="0" err="1"/>
              <a:t>ời</a:t>
            </a:r>
            <a:endParaRPr lang="en-US" sz="3200" b="1" dirty="0"/>
          </a:p>
          <a:p>
            <a:pPr algn="just">
              <a:spcBef>
                <a:spcPct val="50000"/>
              </a:spcBef>
            </a:pPr>
            <a:r>
              <a:rPr lang="en-US" sz="2800" b="1" dirty="0"/>
              <a:t>* Chia </a:t>
            </a:r>
            <a:r>
              <a:rPr lang="en-US" sz="2800" b="1" dirty="0" err="1"/>
              <a:t>lớp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2 </a:t>
            </a:r>
            <a:r>
              <a:rPr lang="en-US" sz="2800" b="1" dirty="0" err="1"/>
              <a:t>đội</a:t>
            </a:r>
            <a:r>
              <a:rPr lang="en-US" sz="2800" b="1" dirty="0"/>
              <a:t> Nam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Nữ</a:t>
            </a:r>
            <a:endParaRPr lang="en-US" sz="2800" b="1" dirty="0"/>
          </a:p>
          <a:p>
            <a:pPr algn="just">
              <a:spcBef>
                <a:spcPct val="50000"/>
              </a:spcBef>
            </a:pPr>
            <a:r>
              <a:rPr lang="en-US" sz="2800" b="1" dirty="0"/>
              <a:t>*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lượt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đội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nói</a:t>
            </a:r>
            <a:r>
              <a:rPr lang="en-US" sz="2800" b="1" dirty="0"/>
              <a:t> 1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miêu</a:t>
            </a:r>
            <a:r>
              <a:rPr lang="en-US" sz="2800" b="1" dirty="0"/>
              <a:t> </a:t>
            </a:r>
            <a:r>
              <a:rPr lang="en-US" sz="2800" b="1" dirty="0" err="1"/>
              <a:t>tả</a:t>
            </a:r>
            <a:r>
              <a:rPr lang="en-US" sz="2800" b="1" dirty="0"/>
              <a:t> </a:t>
            </a:r>
            <a:r>
              <a:rPr lang="en-US" sz="2800" b="1" dirty="0" err="1"/>
              <a:t>tiếng</a:t>
            </a:r>
            <a:r>
              <a:rPr lang="en-US" sz="2800" b="1" dirty="0"/>
              <a:t> c</a:t>
            </a:r>
            <a:r>
              <a:rPr lang="vi-VN" sz="2800" b="1" dirty="0"/>
              <a:t>ư</a:t>
            </a:r>
            <a:r>
              <a:rPr lang="en-US" sz="2800" b="1" dirty="0" err="1"/>
              <a:t>ời</a:t>
            </a:r>
            <a:r>
              <a:rPr lang="en-US" sz="2800" b="1" dirty="0"/>
              <a:t> (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lặp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)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/>
              <a:t>*</a:t>
            </a:r>
            <a:r>
              <a:rPr lang="en-US" sz="2800" b="1" dirty="0" err="1"/>
              <a:t>Đội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tìm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nhiều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 </a:t>
            </a:r>
            <a:r>
              <a:rPr lang="en-US" sz="2800" b="1" dirty="0" err="1"/>
              <a:t>thì</a:t>
            </a:r>
            <a:r>
              <a:rPr lang="en-US" sz="2800" b="1" dirty="0"/>
              <a:t> </a:t>
            </a:r>
            <a:r>
              <a:rPr lang="en-US" sz="2800" b="1" dirty="0" err="1"/>
              <a:t>đội</a:t>
            </a:r>
            <a:r>
              <a:rPr lang="en-US" sz="2800" b="1" dirty="0"/>
              <a:t> </a:t>
            </a:r>
            <a:r>
              <a:rPr lang="en-US" sz="2800" b="1" dirty="0" err="1"/>
              <a:t>đó</a:t>
            </a:r>
            <a:r>
              <a:rPr lang="en-US" sz="2800" b="1" dirty="0"/>
              <a:t> </a:t>
            </a:r>
            <a:r>
              <a:rPr lang="en-US" sz="2800" b="1" dirty="0" err="1"/>
              <a:t>giành</a:t>
            </a:r>
            <a:r>
              <a:rPr lang="en-US" sz="2800" b="1" dirty="0"/>
              <a:t>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chiến</a:t>
            </a:r>
            <a:r>
              <a:rPr lang="en-US" sz="2800" b="1" dirty="0"/>
              <a:t> </a:t>
            </a:r>
            <a:r>
              <a:rPr lang="en-US" sz="2800" b="1" dirty="0" err="1"/>
              <a:t>thắng</a:t>
            </a:r>
            <a:endParaRPr lang="en-US" sz="2800" b="1" dirty="0"/>
          </a:p>
          <a:p>
            <a:pPr algn="just">
              <a:spcBef>
                <a:spcPct val="50000"/>
              </a:spcBef>
            </a:pPr>
            <a:r>
              <a:rPr lang="en-US" sz="2800" b="1" dirty="0">
                <a:sym typeface="Wingdings" panose="05000000000000000000" pitchFamily="2" charset="2"/>
              </a:rPr>
              <a:t>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đến</a:t>
            </a:r>
            <a:r>
              <a:rPr lang="en-US" sz="2800" b="1" dirty="0"/>
              <a:t> </a:t>
            </a:r>
            <a:r>
              <a:rPr lang="en-US" sz="2800" b="1" dirty="0" err="1"/>
              <a:t>lượt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giơ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cô</a:t>
            </a:r>
            <a:r>
              <a:rPr lang="en-US" sz="2800" b="1" dirty="0"/>
              <a:t> </a:t>
            </a:r>
            <a:r>
              <a:rPr lang="en-US" sz="2800" b="1" dirty="0" err="1"/>
              <a:t>giáo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nhé</a:t>
            </a:r>
            <a:r>
              <a:rPr lang="en-US" sz="2800" b="1" dirty="0"/>
              <a:t>! </a:t>
            </a: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lượt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5 </a:t>
            </a:r>
            <a:r>
              <a:rPr lang="en-US" sz="2800" b="1" dirty="0" err="1"/>
              <a:t>giây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trả</a:t>
            </a:r>
            <a:r>
              <a:rPr lang="en-US" sz="2800" b="1" dirty="0"/>
              <a:t> </a:t>
            </a:r>
            <a:r>
              <a:rPr lang="en-US" sz="2800" b="1" dirty="0" err="1"/>
              <a:t>lời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370901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ức lan toả của nụ cười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94303" y="5873328"/>
            <a:ext cx="3867290" cy="8509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34622" y="6055238"/>
            <a:ext cx="1965923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BOY</a:t>
            </a:r>
          </a:p>
        </p:txBody>
      </p:sp>
      <p:sp>
        <p:nvSpPr>
          <p:cNvPr id="7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064366" y="5872144"/>
            <a:ext cx="850937" cy="8509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117865" y="5872144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5050197" y="5894749"/>
            <a:ext cx="3801380" cy="850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5084836" y="6077844"/>
            <a:ext cx="2042867" cy="4847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GIRL</a:t>
            </a:r>
          </a:p>
        </p:txBody>
      </p:sp>
      <p:sp>
        <p:nvSpPr>
          <p:cNvPr id="21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8040959" y="5897666"/>
            <a:ext cx="850937" cy="850937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7094458" y="5897666"/>
            <a:ext cx="982699" cy="850937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1" name="Heart 30">
            <a:hlinkClick r:id="rId6" action="ppaction://hlinksldjump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3810001" y="5811451"/>
            <a:ext cx="1418698" cy="972322"/>
          </a:xfrm>
          <a:prstGeom prst="hear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4A...</a:t>
            </a:r>
            <a:endParaRPr lang="en-US" sz="28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376550" y="304800"/>
            <a:ext cx="3570529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BOY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5165622" y="304800"/>
            <a:ext cx="3570529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GIRL</a:t>
            </a:r>
          </a:p>
        </p:txBody>
      </p:sp>
    </p:spTree>
    <p:extLst>
      <p:ext uri="{BB962C8B-B14F-4D97-AF65-F5344CB8AC3E}">
        <p14:creationId xmlns:p14="http://schemas.microsoft.com/office/powerpoint/2010/main" val="2372231456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hi hi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08492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ha </a:t>
            </a:r>
            <a:r>
              <a:rPr lang="en-US" sz="2400" b="1" dirty="0" err="1">
                <a:solidFill>
                  <a:schemeClr val="tx1"/>
                </a:solidFill>
              </a:rPr>
              <a:t>ha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71978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hê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5464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he </a:t>
            </a:r>
            <a:r>
              <a:rPr lang="en-US" sz="2400" b="1" dirty="0" err="1">
                <a:solidFill>
                  <a:schemeClr val="tx1"/>
                </a:solidFill>
              </a:rPr>
              <a:t>he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1506" y="2032478"/>
            <a:ext cx="2365692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khanh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khách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5798" y="2005002"/>
            <a:ext cx="1828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sằng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sặc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16827" y="198693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khoái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chí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5455" y="1986937"/>
            <a:ext cx="191091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khúc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98950" y="1066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hì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hì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2943204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rúc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0427" y="2943204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giòn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giã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9254" y="2943204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giòn</a:t>
            </a:r>
            <a:r>
              <a:rPr lang="en-US" sz="2400" b="1" dirty="0">
                <a:solidFill>
                  <a:schemeClr val="tx1"/>
                </a:solidFill>
              </a:rPr>
              <a:t> tan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59972" y="295708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ra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rả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3669" y="3794028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hô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hố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69991" y="3767821"/>
            <a:ext cx="230765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khùng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khục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27573" y="3767821"/>
            <a:ext cx="2008663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toang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93798" y="473280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tủm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tỉm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12495" y="4732803"/>
            <a:ext cx="152296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ha </a:t>
            </a:r>
            <a:r>
              <a:rPr lang="en-US" sz="2400" b="1" dirty="0" err="1">
                <a:solidFill>
                  <a:schemeClr val="tx1"/>
                </a:solidFill>
              </a:rPr>
              <a:t>hả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45449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133600" y="5943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0" y="1173658"/>
            <a:ext cx="8425543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0" y="3276600"/>
            <a:ext cx="928188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504" grpId="0"/>
      <p:bldP spid="205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6200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5400" b="1" kern="10" spc="-5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Trò chơi : Ai nhanh mắt</a:t>
            </a:r>
            <a:endParaRPr lang="en-US" sz="5400" b="1" kern="10" spc="-5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57400" y="4724400"/>
            <a:ext cx="5181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cs typeface="Arial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ời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12870536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599" y="5786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599" y="15692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599" y="2550998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599" y="35504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9599" y="4617243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9599" y="5538081"/>
            <a:ext cx="2505075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khục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724400" y="242163"/>
            <a:ext cx="3962400" cy="830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740166" y="1153319"/>
            <a:ext cx="3946634" cy="1200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740166" y="2446361"/>
            <a:ext cx="3962400" cy="8302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……., 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724400" y="3410767"/>
            <a:ext cx="39624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…………, nom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724400" y="4351224"/>
            <a:ext cx="3954517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40166" y="5305425"/>
            <a:ext cx="39624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114675" y="578643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72651" y="38967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33499" y="16002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343400" y="1499054"/>
            <a:ext cx="438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133499" y="25749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372651" y="2521063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33499" y="354965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343400" y="37179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140074" y="5538081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343400" y="4473601"/>
            <a:ext cx="320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140074" y="4586287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343400" y="5715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410174" y="853280"/>
            <a:ext cx="1076099" cy="18649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439890" y="723079"/>
            <a:ext cx="1046383" cy="1155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457575" y="1775504"/>
            <a:ext cx="1028698" cy="10598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3458251" y="3820912"/>
            <a:ext cx="1028022" cy="119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430307" y="4878273"/>
            <a:ext cx="942344" cy="1055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3457575" y="4795637"/>
            <a:ext cx="1028698" cy="9812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80" grpId="0"/>
      <p:bldP spid="15381" grpId="0"/>
      <p:bldP spid="15382" grpId="0"/>
      <p:bldP spid="15383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 animBg="1"/>
      <p:bldP spid="15394" grpId="0" animBg="1"/>
      <p:bldP spid="15395" grpId="0" animBg="1"/>
      <p:bldP spid="15396" grpId="0" animBg="1"/>
      <p:bldP spid="15398" grpId="0" animBg="1"/>
      <p:bldP spid="153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895600" y="4343400"/>
            <a:ext cx="5791200" cy="1828800"/>
          </a:xfrm>
          <a:prstGeom prst="wedgeRectCallout">
            <a:avLst>
              <a:gd name="adj1" fmla="val -59780"/>
              <a:gd name="adj2" fmla="val -4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796540" y="4596080"/>
            <a:ext cx="5981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130D65"/>
                </a:solidFill>
              </a:rPr>
              <a:t>Trạng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ngữ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chỉ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mục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đích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130D65"/>
                </a:solidFill>
              </a:rPr>
              <a:t>trả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lời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cho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các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câu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hỏi</a:t>
            </a:r>
            <a:r>
              <a:rPr lang="en-US" sz="3200" b="1" dirty="0">
                <a:solidFill>
                  <a:srgbClr val="130D65"/>
                </a:solidFill>
              </a:rPr>
              <a:t> </a:t>
            </a:r>
            <a:r>
              <a:rPr lang="en-US" sz="3200" b="1" dirty="0" err="1">
                <a:solidFill>
                  <a:srgbClr val="130D65"/>
                </a:solidFill>
              </a:rPr>
              <a:t>nào</a:t>
            </a:r>
            <a:r>
              <a:rPr lang="en-US" sz="3200" b="1" dirty="0">
                <a:solidFill>
                  <a:srgbClr val="130D65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6263640" y="-345312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/>
        </p:blipFill>
        <p:spPr bwMode="auto">
          <a:xfrm>
            <a:off x="381000" y="2667000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45946" y="108440"/>
            <a:ext cx="4541520" cy="2823307"/>
          </a:xfrm>
          <a:prstGeom prst="cloudCallout">
            <a:avLst>
              <a:gd name="adj1" fmla="val 57500"/>
              <a:gd name="adj2" fmla="val 252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1775251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69771" y="1137553"/>
            <a:ext cx="468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Nhằm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57500" y="533400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gì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297181" y="28694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2</a:t>
            </a: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34340" y="609599"/>
            <a:ext cx="7261860" cy="1981201"/>
          </a:xfrm>
          <a:prstGeom prst="cloudCallout">
            <a:avLst>
              <a:gd name="adj1" fmla="val 35679"/>
              <a:gd name="adj2" fmla="val 715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82980" y="1000034"/>
            <a:ext cx="5882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27279D"/>
                </a:solidFill>
              </a:rPr>
              <a:t>Đặt</a:t>
            </a:r>
            <a:r>
              <a:rPr lang="en-US" sz="3600" b="1" dirty="0">
                <a:solidFill>
                  <a:srgbClr val="27279D"/>
                </a:solidFill>
              </a:rPr>
              <a:t> 1 </a:t>
            </a:r>
            <a:r>
              <a:rPr lang="en-US" sz="3600" b="1" dirty="0" err="1">
                <a:solidFill>
                  <a:srgbClr val="27279D"/>
                </a:solidFill>
              </a:rPr>
              <a:t>câu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có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trạng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ngữ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chỉ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en-US" sz="3600" b="1" dirty="0" err="1">
                <a:solidFill>
                  <a:srgbClr val="27279D"/>
                </a:solidFill>
              </a:rPr>
              <a:t>mục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  <a:r>
              <a:rPr lang="vi-VN" sz="3600" b="1" dirty="0">
                <a:solidFill>
                  <a:srgbClr val="27279D"/>
                </a:solidFill>
              </a:rPr>
              <a:t>đ</a:t>
            </a:r>
            <a:r>
              <a:rPr lang="en-US" sz="3600" b="1" dirty="0" err="1">
                <a:solidFill>
                  <a:srgbClr val="27279D"/>
                </a:solidFill>
              </a:rPr>
              <a:t>ích</a:t>
            </a:r>
            <a:r>
              <a:rPr lang="en-US" sz="3600" b="1" dirty="0">
                <a:solidFill>
                  <a:srgbClr val="27279D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" y="3200400"/>
            <a:ext cx="6294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M: </a:t>
            </a:r>
            <a:r>
              <a:rPr lang="en-US" sz="3200" i="1" dirty="0" err="1"/>
              <a:t>Để</a:t>
            </a:r>
            <a:r>
              <a:rPr lang="en-US" sz="3200" i="1" dirty="0"/>
              <a:t> </a:t>
            </a:r>
            <a:r>
              <a:rPr lang="en-US" sz="3200" i="1" dirty="0" err="1"/>
              <a:t>có</a:t>
            </a:r>
            <a:r>
              <a:rPr lang="en-US" sz="3200" i="1" dirty="0"/>
              <a:t> </a:t>
            </a:r>
            <a:r>
              <a:rPr lang="en-US" sz="3200" i="1" dirty="0" err="1"/>
              <a:t>một</a:t>
            </a:r>
            <a:r>
              <a:rPr lang="en-US" sz="3200" i="1" dirty="0"/>
              <a:t> </a:t>
            </a:r>
            <a:r>
              <a:rPr lang="en-US" sz="3200" i="1" dirty="0" err="1"/>
              <a:t>cơ</a:t>
            </a:r>
            <a:r>
              <a:rPr lang="en-US" sz="3200" i="1" dirty="0"/>
              <a:t> </a:t>
            </a:r>
            <a:r>
              <a:rPr lang="en-US" sz="3200" i="1" dirty="0" err="1"/>
              <a:t>thể</a:t>
            </a:r>
            <a:r>
              <a:rPr lang="en-US" sz="3200" i="1" dirty="0"/>
              <a:t> </a:t>
            </a:r>
            <a:r>
              <a:rPr lang="en-US" sz="3200" i="1" dirty="0" err="1"/>
              <a:t>khỏe</a:t>
            </a:r>
            <a:r>
              <a:rPr lang="en-US" sz="3200" i="1" dirty="0"/>
              <a:t> </a:t>
            </a:r>
            <a:r>
              <a:rPr lang="en-US" sz="3200" i="1" dirty="0" err="1"/>
              <a:t>mạnh</a:t>
            </a:r>
            <a:r>
              <a:rPr lang="en-US" sz="3200" i="1" dirty="0"/>
              <a:t>, </a:t>
            </a:r>
            <a:r>
              <a:rPr lang="en-US" sz="3200" i="1" dirty="0" err="1"/>
              <a:t>tôi</a:t>
            </a:r>
            <a:r>
              <a:rPr lang="en-US" sz="3200" i="1" dirty="0"/>
              <a:t> </a:t>
            </a:r>
            <a:r>
              <a:rPr lang="en-US" sz="3200" i="1" dirty="0" err="1"/>
              <a:t>tập</a:t>
            </a:r>
            <a:r>
              <a:rPr lang="en-US" sz="3200" i="1" dirty="0"/>
              <a:t> </a:t>
            </a:r>
            <a:r>
              <a:rPr lang="en-US" sz="3200" i="1" dirty="0" err="1"/>
              <a:t>thể</a:t>
            </a:r>
            <a:r>
              <a:rPr lang="en-US" sz="3200" i="1" dirty="0"/>
              <a:t> </a:t>
            </a:r>
            <a:r>
              <a:rPr lang="en-US" sz="3200" i="1" dirty="0" err="1"/>
              <a:t>dục</a:t>
            </a:r>
            <a:r>
              <a:rPr lang="en-US" sz="3200" i="1" dirty="0"/>
              <a:t> </a:t>
            </a:r>
            <a:r>
              <a:rPr lang="en-US" sz="3200" i="1" dirty="0" err="1"/>
              <a:t>hàng</a:t>
            </a:r>
            <a:r>
              <a:rPr lang="en-US" sz="3200" i="1" dirty="0"/>
              <a:t> </a:t>
            </a:r>
            <a:r>
              <a:rPr lang="en-US" sz="3200" i="1" dirty="0" err="1"/>
              <a:t>ngày</a:t>
            </a:r>
            <a:r>
              <a:rPr lang="en-US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735480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1483548"/>
            <a:ext cx="73914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</a:rPr>
              <a:t>Thêm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chủ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, </a:t>
            </a:r>
            <a:r>
              <a:rPr lang="en-US" sz="3200" b="1" dirty="0" err="1">
                <a:solidFill>
                  <a:srgbClr val="990000"/>
                </a:solidFill>
              </a:rPr>
              <a:t>vị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vào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chỗ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trống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vi-VN" sz="3200" b="1" dirty="0">
                <a:solidFill>
                  <a:srgbClr val="990000"/>
                </a:solidFill>
              </a:rPr>
              <a:t>đ</a:t>
            </a:r>
            <a:r>
              <a:rPr lang="en-US" sz="3200" b="1" dirty="0">
                <a:solidFill>
                  <a:srgbClr val="990000"/>
                </a:solidFill>
              </a:rPr>
              <a:t>ể </a:t>
            </a:r>
            <a:r>
              <a:rPr lang="en-US" sz="3200" b="1" dirty="0" err="1">
                <a:solidFill>
                  <a:srgbClr val="990000"/>
                </a:solidFill>
              </a:rPr>
              <a:t>có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hoàn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chỉnh</a:t>
            </a:r>
            <a:r>
              <a:rPr lang="en-US" sz="3200" b="1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79120" y="2924384"/>
            <a:ext cx="78790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" y="3158074"/>
            <a:ext cx="7894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tương</a:t>
            </a:r>
            <a:r>
              <a:rPr lang="en-US" sz="2800" b="1" dirty="0"/>
              <a:t> </a:t>
            </a:r>
            <a:r>
              <a:rPr lang="en-US" sz="2800" b="1" dirty="0" err="1"/>
              <a:t>lai</a:t>
            </a:r>
            <a:r>
              <a:rPr lang="en-US" sz="2800" b="1" dirty="0"/>
              <a:t> </a:t>
            </a:r>
            <a:r>
              <a:rPr lang="en-US" sz="2800" b="1" dirty="0" err="1"/>
              <a:t>tốt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hơn</a:t>
            </a:r>
            <a:r>
              <a:rPr lang="en-US" sz="2800" b="1" dirty="0"/>
              <a:t>,………………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120" y="4278602"/>
            <a:ext cx="8260080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" y="4512292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chúng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chỉ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giờ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1483548"/>
            <a:ext cx="7391400" cy="10772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</a:rPr>
              <a:t>Thêm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trạng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chỉ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mục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đích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vào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chỗ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trống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vi-VN" sz="3200" b="1" dirty="0">
                <a:solidFill>
                  <a:srgbClr val="990000"/>
                </a:solidFill>
              </a:rPr>
              <a:t>đ</a:t>
            </a:r>
            <a:r>
              <a:rPr lang="en-US" sz="3200" b="1" dirty="0">
                <a:solidFill>
                  <a:srgbClr val="990000"/>
                </a:solidFill>
              </a:rPr>
              <a:t>ể </a:t>
            </a:r>
            <a:r>
              <a:rPr lang="en-US" sz="3200" b="1" dirty="0" err="1">
                <a:solidFill>
                  <a:srgbClr val="990000"/>
                </a:solidFill>
              </a:rPr>
              <a:t>có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hoàn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chỉnh</a:t>
            </a:r>
            <a:r>
              <a:rPr lang="en-US" sz="3200" b="1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5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2819400"/>
            <a:ext cx="8260080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" y="3097553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đuối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nước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4152900"/>
            <a:ext cx="84124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38659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kỹ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tham</a:t>
            </a:r>
            <a:r>
              <a:rPr lang="en-US" sz="2800" b="1" dirty="0"/>
              <a:t> </a:t>
            </a:r>
            <a:r>
              <a:rPr lang="en-US" sz="2800" b="1" dirty="0" err="1"/>
              <a:t>gia</a:t>
            </a:r>
            <a:r>
              <a:rPr lang="en-US" sz="2800" b="1" dirty="0"/>
              <a:t> </a:t>
            </a:r>
            <a:r>
              <a:rPr lang="en-US" sz="2800" b="1" dirty="0" err="1"/>
              <a:t>khóa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bơi</a:t>
            </a:r>
            <a:r>
              <a:rPr lang="en-US" sz="2800" b="1" dirty="0"/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" y="3142015"/>
            <a:ext cx="590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/>
              <a:t>……………………………………...,</a:t>
            </a:r>
          </a:p>
        </p:txBody>
      </p:sp>
    </p:spTree>
    <p:extLst>
      <p:ext uri="{BB962C8B-B14F-4D97-AF65-F5344CB8AC3E}">
        <p14:creationId xmlns:p14="http://schemas.microsoft.com/office/powerpoint/2010/main" val="2069259202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BE35-6AA3-744E-A09D-BD883BF9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2FFCC-ADD4-DB42-8BF4-9E02E212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B2147F59-D7ED-054F-AF09-0BF3B7268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/>
        </p:blipFill>
        <p:spPr>
          <a:xfrm>
            <a:off x="15" y="0"/>
            <a:ext cx="9143985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A97B9A2-9CBB-D04D-8136-102DB06A86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6992757" cy="4884103"/>
          </a:xfrm>
          <a:prstGeom prst="rect">
            <a:avLst/>
          </a:prstGeom>
        </p:spPr>
      </p:pic>
      <p:pic>
        <p:nvPicPr>
          <p:cNvPr id="6" name="PA_图片 11">
            <a:extLst>
              <a:ext uri="{FF2B5EF4-FFF2-40B4-BE49-F238E27FC236}">
                <a16:creationId xmlns:a16="http://schemas.microsoft.com/office/drawing/2014/main" id="{692BAB64-4D75-9F4B-A090-4FB50A136C7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48" y="-98089"/>
            <a:ext cx="3781052" cy="37810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3AF140-611D-A04E-95A5-8DBC90844C9F}"/>
              </a:ext>
            </a:extLst>
          </p:cNvPr>
          <p:cNvSpPr txBox="1">
            <a:spLocks/>
          </p:cNvSpPr>
          <p:nvPr/>
        </p:nvSpPr>
        <p:spPr>
          <a:xfrm>
            <a:off x="1779034" y="4153582"/>
            <a:ext cx="3967018" cy="6286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34706F-58A6-B244-8A24-7D0AD0A89DC1}"/>
              </a:ext>
            </a:extLst>
          </p:cNvPr>
          <p:cNvSpPr txBox="1">
            <a:spLocks/>
          </p:cNvSpPr>
          <p:nvPr/>
        </p:nvSpPr>
        <p:spPr>
          <a:xfrm>
            <a:off x="1789817" y="4770129"/>
            <a:ext cx="3967018" cy="110392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18562"/>
      </p:ext>
    </p:extLst>
  </p:cSld>
  <p:clrMapOvr>
    <a:masterClrMapping/>
  </p:clrMapOvr>
  <p:transition>
    <p:checker/>
    <p:sndAc>
      <p:stSnd>
        <p:snd r:embed="rId3" name="click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" y="124599"/>
            <a:ext cx="762000" cy="68517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060" y="175584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C0066"/>
                </a:solidFill>
              </a:rPr>
              <a:t>Cho </a:t>
            </a:r>
            <a:r>
              <a:rPr lang="en-US" sz="2800" b="1" dirty="0" err="1">
                <a:solidFill>
                  <a:srgbClr val="CC0066"/>
                </a:solidFill>
              </a:rPr>
              <a:t>một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số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từ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phức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chứa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tiếng</a:t>
            </a:r>
            <a:r>
              <a:rPr lang="en-US" sz="2800" b="1" dirty="0">
                <a:solidFill>
                  <a:srgbClr val="CC0066"/>
                </a:solidFill>
              </a:rPr>
              <a:t> “</a:t>
            </a:r>
            <a:r>
              <a:rPr lang="en-US" sz="2800" b="1" dirty="0" err="1">
                <a:solidFill>
                  <a:srgbClr val="CC0066"/>
                </a:solidFill>
              </a:rPr>
              <a:t>vui</a:t>
            </a:r>
            <a:r>
              <a:rPr lang="en-US" sz="2800" b="1" dirty="0">
                <a:solidFill>
                  <a:srgbClr val="CC0066"/>
                </a:solidFill>
              </a:rPr>
              <a:t>” </a:t>
            </a:r>
            <a:r>
              <a:rPr lang="en-US" sz="2800" b="1" dirty="0" err="1">
                <a:solidFill>
                  <a:srgbClr val="CC0066"/>
                </a:solidFill>
              </a:rPr>
              <a:t>như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sau</a:t>
            </a:r>
            <a:r>
              <a:rPr lang="en-US" sz="2800" b="1" dirty="0">
                <a:solidFill>
                  <a:srgbClr val="CC0066"/>
                </a:solidFill>
              </a:rPr>
              <a:t>:</a:t>
            </a:r>
            <a:endParaRPr lang="en-US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157480" y="14478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22780" y="146879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lòng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00780" y="146879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góp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29580" y="150020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mừng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32980" y="1531621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nhộn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3308" y="2233591"/>
            <a:ext cx="1828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sướng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8008" y="2233591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7458" y="225002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thú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18008" y="225002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2083" y="2991338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90883" y="2992856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95883" y="299761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vẻ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24683" y="301486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338" y="4011656"/>
            <a:ext cx="823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C0066"/>
                </a:solidFill>
              </a:rPr>
              <a:t>Sắp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xếp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vào</a:t>
            </a:r>
            <a:r>
              <a:rPr lang="en-US" sz="2800" b="1" dirty="0">
                <a:solidFill>
                  <a:srgbClr val="CC0066"/>
                </a:solidFill>
              </a:rPr>
              <a:t> 4 </a:t>
            </a:r>
            <a:r>
              <a:rPr lang="en-US" sz="2800" b="1" dirty="0" err="1">
                <a:solidFill>
                  <a:srgbClr val="CC0066"/>
                </a:solidFill>
              </a:rPr>
              <a:t>nhóm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sau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theo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nghĩa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tương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ứng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173974" y="4711390"/>
            <a:ext cx="2077243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0991" y="4959301"/>
            <a:ext cx="21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HOẠT ĐỘNG</a:t>
            </a:r>
          </a:p>
        </p:txBody>
      </p:sp>
      <p:sp>
        <p:nvSpPr>
          <p:cNvPr id="37" name="Oval 36"/>
          <p:cNvSpPr/>
          <p:nvPr/>
        </p:nvSpPr>
        <p:spPr>
          <a:xfrm>
            <a:off x="2345946" y="4711390"/>
            <a:ext cx="2092483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76888" y="4959302"/>
            <a:ext cx="18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CẢM GIÁC</a:t>
            </a:r>
          </a:p>
        </p:txBody>
      </p:sp>
      <p:sp>
        <p:nvSpPr>
          <p:cNvPr id="39" name="Oval 38"/>
          <p:cNvSpPr/>
          <p:nvPr/>
        </p:nvSpPr>
        <p:spPr>
          <a:xfrm>
            <a:off x="4533344" y="4699668"/>
            <a:ext cx="2179295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37452" y="4959302"/>
            <a:ext cx="18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TÍNH TÌNH</a:t>
            </a:r>
          </a:p>
        </p:txBody>
      </p:sp>
      <p:sp>
        <p:nvSpPr>
          <p:cNvPr id="41" name="Oval 40"/>
          <p:cNvSpPr/>
          <p:nvPr/>
        </p:nvSpPr>
        <p:spPr>
          <a:xfrm>
            <a:off x="6846209" y="4695483"/>
            <a:ext cx="2163171" cy="13877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46209" y="4874654"/>
            <a:ext cx="219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TỪ VỪA CHỈ TÍNH TÌNH VỪA CHỈ CẢM GIÁC</a:t>
            </a:r>
          </a:p>
        </p:txBody>
      </p:sp>
    </p:spTree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548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80" y="210982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chơi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8180" y="23197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lòng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6180" y="23197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góp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54980" y="26338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mừng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58380" y="29480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nhộn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8708" y="996773"/>
            <a:ext cx="1828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sướng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33408" y="996773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thích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82858" y="101320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thú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43408" y="101320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tính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7483" y="175452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mua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6283" y="1756038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tươi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21283" y="176079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vẻ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0083" y="177804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83" y="2502108"/>
            <a:ext cx="2077243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04" y="2631702"/>
            <a:ext cx="21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HOẠT ĐỘNG</a:t>
            </a:r>
          </a:p>
        </p:txBody>
      </p:sp>
      <p:sp>
        <p:nvSpPr>
          <p:cNvPr id="21" name="Oval 20"/>
          <p:cNvSpPr/>
          <p:nvPr/>
        </p:nvSpPr>
        <p:spPr>
          <a:xfrm>
            <a:off x="2240355" y="2502108"/>
            <a:ext cx="2092483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70463" y="2638522"/>
            <a:ext cx="18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CẢM GIÁC</a:t>
            </a:r>
          </a:p>
        </p:txBody>
      </p:sp>
      <p:sp>
        <p:nvSpPr>
          <p:cNvPr id="23" name="Oval 22"/>
          <p:cNvSpPr/>
          <p:nvPr/>
        </p:nvSpPr>
        <p:spPr>
          <a:xfrm>
            <a:off x="4427753" y="2490386"/>
            <a:ext cx="2179295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32249" y="2631702"/>
            <a:ext cx="18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TÍNH TÌNH</a:t>
            </a:r>
          </a:p>
        </p:txBody>
      </p:sp>
      <p:sp>
        <p:nvSpPr>
          <p:cNvPr id="25" name="Oval 24"/>
          <p:cNvSpPr/>
          <p:nvPr/>
        </p:nvSpPr>
        <p:spPr>
          <a:xfrm>
            <a:off x="6740618" y="2486201"/>
            <a:ext cx="2163171" cy="12516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40618" y="2610122"/>
            <a:ext cx="219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TỪ VỪA CHỈ TÍNH TÌNH VỪA CHỈ CẢM GIÁC</a:t>
            </a:r>
          </a:p>
        </p:txBody>
      </p:sp>
    </p:spTree>
    <p:extLst>
      <p:ext uri="{BB962C8B-B14F-4D97-AF65-F5344CB8AC3E}">
        <p14:creationId xmlns:p14="http://schemas.microsoft.com/office/powerpoint/2010/main" val="3987038110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0747 0.5247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7605 0.410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3889 0.4078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33784 0.2988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5364 0.6106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8038 0.6106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3408 0.6949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78E-17 L -0.28368 0.6025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3923 0.6768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28924 0.7634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3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695 0.477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29844 0.4773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5382 0.0074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ấu trúc I think: Cách dùng và bài tập có đáp á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/>
          <a:stretch/>
        </p:blipFill>
        <p:spPr bwMode="auto">
          <a:xfrm>
            <a:off x="3628" y="0"/>
            <a:ext cx="9182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2590800" y="-762000"/>
            <a:ext cx="6096000" cy="3581400"/>
          </a:xfrm>
          <a:prstGeom prst="cloudCallout">
            <a:avLst>
              <a:gd name="adj1" fmla="val -23928"/>
              <a:gd name="adj2" fmla="val 503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76600" y="151537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/>
              <a:t>Ngoài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,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chứa</a:t>
            </a:r>
            <a:r>
              <a:rPr lang="en-US" sz="3600" dirty="0"/>
              <a:t> </a:t>
            </a:r>
            <a:r>
              <a:rPr lang="en-US" sz="3600" dirty="0" err="1"/>
              <a:t>tiếng</a:t>
            </a:r>
            <a:r>
              <a:rPr lang="en-US" sz="3600" dirty="0"/>
              <a:t> “</a:t>
            </a:r>
            <a:r>
              <a:rPr lang="en-US" sz="3600" dirty="0" err="1"/>
              <a:t>vui</a:t>
            </a:r>
            <a:r>
              <a:rPr lang="en-US" sz="3600" dirty="0"/>
              <a:t>” </a:t>
            </a:r>
            <a:r>
              <a:rPr lang="en-US" sz="3600" dirty="0" err="1"/>
              <a:t>mà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2681" y="28194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tai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195" y="35814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mắt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195" y="43915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ca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7195" y="51535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miệng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7514" y="431009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sướng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681" y="59155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cười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2819400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thầm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3564747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thú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0" y="5041619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tươi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7514" y="5763165"/>
            <a:ext cx="1676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buồn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vui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91648"/>
      </p:ext>
    </p:extLst>
  </p:cSld>
  <p:clrMapOvr>
    <a:masterClrMapping/>
  </p:clrMapOvr>
  <p:transition>
    <p:check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730</Words>
  <Application>Microsoft Office PowerPoint</Application>
  <PresentationFormat>On-screen Show (4:3)</PresentationFormat>
  <Paragraphs>164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My Hà</cp:lastModifiedBy>
  <cp:revision>91</cp:revision>
  <dcterms:created xsi:type="dcterms:W3CDTF">2001-01-01T02:12:52Z</dcterms:created>
  <dcterms:modified xsi:type="dcterms:W3CDTF">2022-05-15T11:26:49Z</dcterms:modified>
</cp:coreProperties>
</file>