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1" r:id="rId2"/>
    <p:sldId id="526" r:id="rId3"/>
    <p:sldId id="263" r:id="rId4"/>
    <p:sldId id="290" r:id="rId5"/>
    <p:sldId id="495" r:id="rId6"/>
    <p:sldId id="527" r:id="rId7"/>
    <p:sldId id="498" r:id="rId8"/>
    <p:sldId id="520" r:id="rId9"/>
    <p:sldId id="302" r:id="rId10"/>
    <p:sldId id="309" r:id="rId11"/>
    <p:sldId id="411" r:id="rId12"/>
    <p:sldId id="312" r:id="rId13"/>
    <p:sldId id="314" r:id="rId14"/>
    <p:sldId id="321" r:id="rId15"/>
    <p:sldId id="483" r:id="rId16"/>
    <p:sldId id="523" r:id="rId17"/>
    <p:sldId id="513" r:id="rId18"/>
    <p:sldId id="514" r:id="rId19"/>
    <p:sldId id="516" r:id="rId20"/>
    <p:sldId id="517" r:id="rId21"/>
    <p:sldId id="518" r:id="rId22"/>
    <p:sldId id="519" r:id="rId23"/>
    <p:sldId id="522" r:id="rId24"/>
    <p:sldId id="367" r:id="rId25"/>
    <p:sldId id="376" r:id="rId26"/>
    <p:sldId id="500" r:id="rId27"/>
    <p:sldId id="505" r:id="rId28"/>
    <p:sldId id="502" r:id="rId29"/>
    <p:sldId id="506" r:id="rId30"/>
    <p:sldId id="507" r:id="rId31"/>
    <p:sldId id="510" r:id="rId32"/>
    <p:sldId id="511" r:id="rId33"/>
    <p:sldId id="492" r:id="rId34"/>
    <p:sldId id="307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A6"/>
    <a:srgbClr val="FC8D01"/>
    <a:srgbClr val="FF0000"/>
    <a:srgbClr val="0000FF"/>
    <a:srgbClr val="FF0066"/>
    <a:srgbClr val="0DFF19"/>
    <a:srgbClr val="FDF101"/>
    <a:srgbClr val="47FF50"/>
    <a:srgbClr val="01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4" autoAdjust="0"/>
    <p:restoredTop sz="94660"/>
  </p:normalViewPr>
  <p:slideViewPr>
    <p:cSldViewPr>
      <p:cViewPr varScale="1">
        <p:scale>
          <a:sx n="82" d="100"/>
          <a:sy n="82" d="100"/>
        </p:scale>
        <p:origin x="105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C2455-5B3D-4E1D-938A-134D8C864D56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E2DCE-B607-42C0-BB5C-DB961A89D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8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GV kết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luận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câu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trả lời 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Chuyển ảnh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2DCE-B607-42C0-BB5C-DB961A89D82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Bài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thơ nói lên niềm vui, niềm tự hào về một đất nước tự do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- 2 hs đọc lại.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2DCE-B607-42C0-BB5C-DB961A89D82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Bài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thơ nói lên niềm vui, niềm tự hào về một đất nước tự do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- 2 hs đọc lại.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2DCE-B607-42C0-BB5C-DB961A89D82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-1,2: tha thiết,bâng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khuâng</a:t>
            </a:r>
          </a:p>
          <a:p>
            <a:pPr>
              <a:buFontTx/>
              <a:buChar char="-"/>
            </a:pP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3,4: vui, tự hào</a:t>
            </a:r>
          </a:p>
          <a:p>
            <a:pPr>
              <a:buFontTx/>
              <a:buChar char="-"/>
            </a:pP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- 5: Trầm buồn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-1,2: tha thiết,bâng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khuâng</a:t>
            </a:r>
          </a:p>
          <a:p>
            <a:pPr>
              <a:buFontTx/>
              <a:buChar char="-"/>
            </a:pP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3,4: vui, tự hào</a:t>
            </a:r>
          </a:p>
          <a:p>
            <a:pPr>
              <a:buFontTx/>
              <a:buChar char="-"/>
            </a:pP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- 5: Trầm buồn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Củng</a:t>
            </a:r>
            <a:r>
              <a:rPr lang="en-US" sz="2400" baseline="0"/>
              <a:t> cố: </a:t>
            </a:r>
          </a:p>
          <a:p>
            <a:r>
              <a:rPr lang="en-US" sz="2400" baseline="0"/>
              <a:t>GDTT</a:t>
            </a:r>
          </a:p>
          <a:p>
            <a:r>
              <a:rPr lang="en-US" sz="2400" baseline="0"/>
              <a:t>NX tiết học</a:t>
            </a:r>
          </a:p>
          <a:p>
            <a:r>
              <a:rPr lang="en-US" sz="2400" baseline="0"/>
              <a:t>dd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2DCE-B607-42C0-BB5C-DB961A89D82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41072-E7F1-44DA-A5F5-CE4DB731EFBC}" type="slidenum">
              <a:rPr lang="en-US"/>
              <a:pPr/>
              <a:t>8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Giói</a:t>
            </a:r>
            <a:r>
              <a:rPr lang="en-US" baseline="0"/>
              <a:t> thiệu Nhà thơ Nguyễn Đình Thi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 hs mở</a:t>
            </a:r>
            <a:r>
              <a:rPr lang="en-US" baseline="0"/>
              <a:t> SGK – 1 hs đọc toàn bài –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lần 1: gv sửa cách phát âm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– tìm từ khó – hd đọc từ khó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– tìm câu khó – luyện đọc câu khó -  chuyển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Luyện đọc</a:t>
            </a:r>
            <a:r>
              <a:rPr lang="en-US" baseline="0"/>
              <a:t> Lần 2: Kêt hợp giải nghĩa từ- gv hỏi từ trong phần chú tích từng đoạn 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– Hỏi thêm từ khó -  chuyển luyện đọc nhóm 2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Luyện</a:t>
            </a:r>
            <a:r>
              <a:rPr lang="en-US" baseline="0"/>
              <a:t> đọc nhóm 2- 2 nhóm trình bày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GV đọc mẫu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- chuyển tìm hiểu bài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GV kết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luận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câu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trả lời 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Chuyển ảnh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2DCE-B607-42C0-BB5C-DB961A89D82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0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02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1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7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08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1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02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95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91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54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79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52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2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1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9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9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A408-0D7D-4A59-B182-214056091134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76" r:id="rId4"/>
    <p:sldLayoutId id="2147483675" r:id="rId5"/>
    <p:sldLayoutId id="2147483673" r:id="rId6"/>
    <p:sldLayoutId id="2147483672" r:id="rId7"/>
    <p:sldLayoutId id="2147483670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77" r:id="rId21"/>
    <p:sldLayoutId id="2147483671" r:id="rId22"/>
    <p:sldLayoutId id="2147483669" r:id="rId23"/>
    <p:sldLayoutId id="2147483668" r:id="rId24"/>
    <p:sldLayoutId id="2147483660" r:id="rId25"/>
    <p:sldLayoutId id="2147483656" r:id="rId26"/>
    <p:sldLayoutId id="2147483657" r:id="rId27"/>
    <p:sldLayoutId id="2147483658" r:id="rId28"/>
    <p:sldLayoutId id="2147483659" r:id="rId2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266.photobucket.com/albums/ii277/babybao_iloveu/Dividers/?action=view&amp;current=sunflowerfencelineshrt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hyperlink" Target="http://s266.photobucket.com/albums/ii277/babybao_iloveu/Dividers/?action=view&amp;current=sunflowerfencelineshrt.gi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14_th%C3%A1ng_1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i.wikipedia.org/wiki/Nam_%C4%90%E1%BB%8Bnh" TargetMode="External"/><Relationship Id="rId5" Type="http://schemas.openxmlformats.org/officeDocument/2006/relationships/hyperlink" Target="https://vi.wikipedia.org/wiki/Nam_Tr%E1%BB%B1c" TargetMode="External"/><Relationship Id="rId4" Type="http://schemas.openxmlformats.org/officeDocument/2006/relationships/hyperlink" Target="https://vi.wikipedia.org/wiki/194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266.photobucket.com/albums/ii277/babybao_iloveu/Dividers/?action=view&amp;current=sunflowerfencelineshrt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Hình nền pp dễ thương">
            <a:extLst>
              <a:ext uri="{FF2B5EF4-FFF2-40B4-BE49-F238E27FC236}">
                <a16:creationId xmlns:a16="http://schemas.microsoft.com/office/drawing/2014/main" id="{4D554E05-ACDB-43C4-8241-066C821FC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r="84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4AE6348-C98C-49A0-B37F-19D35CA567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71450" y="533400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/>
          </a:p>
          <a:p>
            <a:pPr marL="0" indent="0" algn="ctr">
              <a:buFontTx/>
              <a:buNone/>
            </a:pPr>
            <a:endParaRPr lang="en-US" alt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9533AAC-5C24-48B0-B5C7-8A67302AC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91032"/>
            <a:ext cx="9296400" cy="25237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 eaLnBrk="1" hangingPunct="1">
              <a:defRPr/>
            </a:pP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altLang="en-US" sz="5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117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Photobucke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599"/>
            <a:ext cx="9144000" cy="914401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0" y="609600"/>
            <a:ext cx="259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9812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743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3505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Từ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048794" y="4723606"/>
            <a:ext cx="304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57800" y="2667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4267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Câu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33400" y="1032856"/>
            <a:ext cx="79247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3"/>
          <p:cNvSpPr>
            <a:spLocks noChangeArrowheads="1"/>
          </p:cNvSpPr>
          <p:nvPr/>
        </p:nvSpPr>
        <p:spPr bwMode="auto">
          <a:xfrm>
            <a:off x="609600" y="990600"/>
            <a:ext cx="8001000" cy="4191000"/>
          </a:xfrm>
          <a:prstGeom prst="rect">
            <a:avLst/>
          </a:prstGeom>
          <a:solidFill>
            <a:schemeClr val="bg1"/>
          </a:solidFill>
          <a:ln w="11113">
            <a:noFill/>
            <a:miter lim="800000"/>
            <a:headEnd/>
            <a:tailEnd/>
          </a:ln>
        </p:spPr>
        <p:txBody>
          <a:bodyPr/>
          <a:lstStyle/>
          <a:p>
            <a:endParaRPr lang="en-US" sz="700" dirty="0">
              <a:latin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Hàng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cây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chắn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bão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dịu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dàng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hoa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loài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hoa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nở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…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Rù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rì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đôi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cánh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nối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liền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hoa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nơi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đâu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cũng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ra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ngọt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ngào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Chắt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vị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ngọt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mùi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hương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Lặng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thầm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thay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ong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bay</a:t>
            </a:r>
          </a:p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Men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đủ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say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hoa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đã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tàn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phai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ngày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	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67100" y="3657600"/>
            <a:ext cx="1143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756660" y="329946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590800" y="2819400"/>
            <a:ext cx="457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048000" y="2286000"/>
            <a:ext cx="457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055620" y="1828800"/>
            <a:ext cx="457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55721" y="1371600"/>
            <a:ext cx="457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352800" y="476250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781300" y="426720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0" y="609600"/>
            <a:ext cx="259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9812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667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048794" y="4723606"/>
            <a:ext cx="3048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7800" y="2667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3200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Từ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3810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Câu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6800" y="3352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Đẫm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3962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ruổi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0" y="4495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33400" y="1032856"/>
            <a:ext cx="79247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9180" y="508057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Men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9144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93" name="WordArt 5"/>
          <p:cNvSpPr>
            <a:spLocks noChangeArrowheads="1" noChangeShapeType="1" noTextEdit="1"/>
          </p:cNvSpPr>
          <p:nvPr/>
        </p:nvSpPr>
        <p:spPr bwMode="auto">
          <a:xfrm>
            <a:off x="941295" y="5279511"/>
            <a:ext cx="7261411" cy="739880"/>
          </a:xfrm>
          <a:prstGeom prst="rect">
            <a:avLst/>
          </a:prstGeom>
        </p:spPr>
        <p:txBody>
          <a:bodyPr vert="horz" lIns="91440" tIns="45720" rIns="91440" bIns="45720" rtlCol="0" fromWordArt="1" anchor="b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Luyện</a:t>
            </a:r>
            <a:r>
              <a:rPr lang="en-US" sz="3100" b="1" kern="120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đọc</a:t>
            </a:r>
            <a:r>
              <a:rPr lang="en-US" sz="3100" b="1" kern="120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nhóm</a:t>
            </a:r>
            <a:r>
              <a:rPr lang="en-US" sz="3100" b="1" kern="120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 2</a:t>
            </a:r>
          </a:p>
        </p:txBody>
      </p:sp>
      <p:pic>
        <p:nvPicPr>
          <p:cNvPr id="8" name="Content Placeholder 7" descr="Tập huấn cách thức hỗ trợ học sinh phát triển thói quen đọc sách trong nhà  trường | Tiểu Học Lê Thị Riêng">
            <a:extLst>
              <a:ext uri="{FF2B5EF4-FFF2-40B4-BE49-F238E27FC236}">
                <a16:creationId xmlns:a16="http://schemas.microsoft.com/office/drawing/2014/main" id="{AC58B035-D7A6-47D2-BEF3-13F1D40B66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l="7270" r="10904" b="1"/>
          <a:stretch/>
        </p:blipFill>
        <p:spPr bwMode="auto">
          <a:xfrm>
            <a:off x="1566115" y="579473"/>
            <a:ext cx="6011769" cy="4224493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0" y="609600"/>
            <a:ext cx="259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9812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0070C0"/>
              </a:solidFill>
            </a:endParaRPr>
          </a:p>
        </p:txBody>
      </p:sp>
      <p:pic>
        <p:nvPicPr>
          <p:cNvPr id="9" name="Picture 8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3400" y="1032856"/>
            <a:ext cx="79247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295617" y="461664"/>
            <a:ext cx="6477000" cy="2510135"/>
          </a:xfrm>
          <a:prstGeom prst="cloudCallout">
            <a:avLst>
              <a:gd name="adj1" fmla="val 44737"/>
              <a:gd name="adj2" fmla="val 31775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FF1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838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35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905217" y="808790"/>
            <a:ext cx="5257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/>
              <a:t>Câu</a:t>
            </a:r>
            <a:r>
              <a:rPr lang="en-US" altLang="en-US" sz="2800" u="sng" dirty="0"/>
              <a:t> 1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Đọc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thầm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khổ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thơ</a:t>
            </a:r>
            <a:r>
              <a:rPr lang="en-US" altLang="en-US" sz="2800" dirty="0"/>
              <a:t> 1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chi </a:t>
            </a:r>
            <a:r>
              <a:rPr lang="en-US" altLang="en-US" sz="2800" dirty="0" err="1"/>
              <a:t>tiết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khổ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đầu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nói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hành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bầy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ong</a:t>
            </a:r>
            <a:r>
              <a:rPr lang="en-US" altLang="en-US" sz="2800" dirty="0"/>
              <a:t> ?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07086" y="4309934"/>
            <a:ext cx="673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2800" b="1" dirty="0"/>
              <a:t>Bầy ong bay đến trọn đời, thời gian v</a:t>
            </a:r>
            <a:r>
              <a:rPr lang="en-US" sz="2800" b="1" dirty="0"/>
              <a:t>ô</a:t>
            </a:r>
            <a:r>
              <a:rPr lang="vi-VN" sz="2800" b="1" dirty="0"/>
              <a:t> tận. 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886200" y="4777086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/>
              <a:t>S</a:t>
            </a:r>
            <a:r>
              <a:rPr lang="vi-VN" sz="2800" dirty="0"/>
              <a:t>ự v</a:t>
            </a:r>
            <a:r>
              <a:rPr lang="en-US" sz="2800" dirty="0"/>
              <a:t>ô</a:t>
            </a:r>
            <a:r>
              <a:rPr lang="vi-VN" sz="2800" dirty="0"/>
              <a:t> tận của thời gian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07087" y="3200400"/>
            <a:ext cx="63028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2800" b="1" dirty="0"/>
              <a:t>Đôi cánh đẫm nắng trời, nẻo đường xa.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222594" y="4104620"/>
            <a:ext cx="533400" cy="859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797793" y="3723620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 err="1">
                <a:cs typeface="Times New Roman" pitchFamily="18" charset="0"/>
              </a:rPr>
              <a:t>Sự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vô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cùng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không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gian</a:t>
            </a:r>
            <a:r>
              <a:rPr lang="en-US" sz="2800" dirty="0">
                <a:cs typeface="Times New Roman" pitchFamily="18" charset="0"/>
              </a:rPr>
              <a:t>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222594" y="4995734"/>
            <a:ext cx="533400" cy="859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6" grpId="0"/>
      <p:bldP spid="18" grpId="0"/>
      <p:bldP spid="8" grpId="0" animBg="1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295617" y="461664"/>
            <a:ext cx="6477000" cy="2510135"/>
          </a:xfrm>
          <a:prstGeom prst="cloudCallout">
            <a:avLst>
              <a:gd name="adj1" fmla="val 44737"/>
              <a:gd name="adj2" fmla="val 31775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FF1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838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35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905217" y="808790"/>
            <a:ext cx="5257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/>
              <a:t>Câu</a:t>
            </a:r>
            <a:r>
              <a:rPr lang="en-US" altLang="en-US" sz="2800" u="sng" dirty="0"/>
              <a:t> 1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Đọc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thầm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khổ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thơ</a:t>
            </a:r>
            <a:r>
              <a:rPr lang="en-US" altLang="en-US" sz="2800" dirty="0"/>
              <a:t> 1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chi </a:t>
            </a:r>
            <a:r>
              <a:rPr lang="en-US" altLang="en-US" sz="2800" dirty="0" err="1"/>
              <a:t>tiết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khổ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đầu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nói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hành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bầy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ong</a:t>
            </a:r>
            <a:r>
              <a:rPr lang="en-US" altLang="en-US" sz="2800" dirty="0"/>
              <a:t> ?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59487" y="4028420"/>
            <a:ext cx="673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2800" b="1" dirty="0"/>
              <a:t>Bầy ong bay đến trọn đời, thời gian v</a:t>
            </a:r>
            <a:r>
              <a:rPr lang="en-US" sz="2800" b="1" dirty="0"/>
              <a:t>ô</a:t>
            </a:r>
            <a:r>
              <a:rPr lang="vi-VN" sz="2800" b="1" dirty="0"/>
              <a:t> tận. 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59488" y="3505200"/>
            <a:ext cx="63028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2800" b="1" dirty="0"/>
              <a:t>Đôi cánh đẫm nắng trời, nẻo đường xa. </a:t>
            </a:r>
          </a:p>
        </p:txBody>
      </p:sp>
    </p:spTree>
    <p:extLst>
      <p:ext uri="{BB962C8B-B14F-4D97-AF65-F5344CB8AC3E}">
        <p14:creationId xmlns:p14="http://schemas.microsoft.com/office/powerpoint/2010/main" val="3702117856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" y="1943570"/>
            <a:ext cx="7224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</a:rPr>
              <a:t>- </a:t>
            </a:r>
            <a:r>
              <a:rPr lang="en-US" altLang="en-US" sz="3200" dirty="0" err="1">
                <a:solidFill>
                  <a:srgbClr val="FF3300"/>
                </a:solidFill>
              </a:rPr>
              <a:t>Bầy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ong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đến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tìm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mật</a:t>
            </a:r>
            <a:r>
              <a:rPr lang="en-US" altLang="en-US" sz="3200" dirty="0">
                <a:solidFill>
                  <a:srgbClr val="FF3300"/>
                </a:solidFill>
              </a:rPr>
              <a:t> ở </a:t>
            </a:r>
            <a:r>
              <a:rPr lang="en-US" altLang="en-US" sz="3200" dirty="0" err="1">
                <a:solidFill>
                  <a:srgbClr val="FF3300"/>
                </a:solidFill>
              </a:rPr>
              <a:t>những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nơi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nào</a:t>
            </a:r>
            <a:r>
              <a:rPr lang="en-US" altLang="en-US" sz="3200" dirty="0">
                <a:solidFill>
                  <a:srgbClr val="FF3300"/>
                </a:solidFill>
              </a:rPr>
              <a:t> ? 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81001" y="2808982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/>
              <a:t>Bầy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tìm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mật</a:t>
            </a:r>
            <a:r>
              <a:rPr lang="en-US" altLang="en-US" sz="3200" dirty="0"/>
              <a:t> ở 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rừng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sâu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thăm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thẳm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bờ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sóng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tràn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quần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đảo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xa</a:t>
            </a:r>
            <a:r>
              <a:rPr lang="en-US" altLang="en-US" sz="3200" dirty="0"/>
              <a:t>.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609601" y="1029170"/>
            <a:ext cx="8153400" cy="4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2, 3 .</a:t>
            </a:r>
          </a:p>
        </p:txBody>
      </p:sp>
    </p:spTree>
    <p:extLst>
      <p:ext uri="{BB962C8B-B14F-4D97-AF65-F5344CB8AC3E}">
        <p14:creationId xmlns:p14="http://schemas.microsoft.com/office/powerpoint/2010/main" val="417490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58066" y="1050084"/>
            <a:ext cx="863917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    - </a:t>
            </a:r>
            <a:r>
              <a:rPr lang="en-US" altLang="en-US" sz="3200" dirty="0" err="1"/>
              <a:t>Những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đều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vẻ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đẹp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đặc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biệt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loài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    +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rừng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sâu</a:t>
            </a:r>
            <a:r>
              <a:rPr lang="en-US" altLang="en-US" sz="3200" dirty="0"/>
              <a:t>: </a:t>
            </a:r>
            <a:r>
              <a:rPr lang="en-US" altLang="en-US" sz="3200" dirty="0" err="1"/>
              <a:t>bập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bùng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chuối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trắng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màu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 ban.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    +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xa</a:t>
            </a:r>
            <a:r>
              <a:rPr lang="en-US" altLang="en-US" sz="3200" dirty="0"/>
              <a:t> : </a:t>
            </a:r>
            <a:r>
              <a:rPr lang="en-US" altLang="en-US" sz="3200" dirty="0" err="1"/>
              <a:t>hàng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cây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chắn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bão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dịu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dàng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mùa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    +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quần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đảo</a:t>
            </a:r>
            <a:r>
              <a:rPr lang="en-US" altLang="en-US" sz="3200" dirty="0"/>
              <a:t>: </a:t>
            </a:r>
            <a:r>
              <a:rPr lang="en-US" altLang="en-US" sz="3200" dirty="0" err="1"/>
              <a:t>loài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nở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không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tên</a:t>
            </a:r>
            <a:r>
              <a:rPr lang="en-US" altLang="en-US" sz="3200" dirty="0"/>
              <a:t>.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404396" y="457200"/>
            <a:ext cx="7210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</a:rPr>
              <a:t>- </a:t>
            </a:r>
            <a:r>
              <a:rPr lang="en-US" altLang="en-US" sz="3200" dirty="0" err="1">
                <a:solidFill>
                  <a:srgbClr val="FF3300"/>
                </a:solidFill>
              </a:rPr>
              <a:t>Nơi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ong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đến</a:t>
            </a:r>
            <a:r>
              <a:rPr lang="en-US" altLang="en-US" sz="3200" dirty="0">
                <a:solidFill>
                  <a:srgbClr val="FF33CC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có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vẻ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đẹp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gì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đặc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biệt</a:t>
            </a:r>
            <a:r>
              <a:rPr lang="en-US" altLang="en-US" sz="3200" dirty="0">
                <a:solidFill>
                  <a:srgbClr val="FF33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36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6"/>
          <p:cNvGrpSpPr>
            <a:grpSpLocks/>
          </p:cNvGrpSpPr>
          <p:nvPr/>
        </p:nvGrpSpPr>
        <p:grpSpPr bwMode="auto">
          <a:xfrm>
            <a:off x="4343400" y="994885"/>
            <a:ext cx="4648200" cy="3776686"/>
            <a:chOff x="0" y="-4735"/>
            <a:chExt cx="9144000" cy="7659858"/>
          </a:xfrm>
        </p:grpSpPr>
        <p:pic>
          <p:nvPicPr>
            <p:cNvPr id="9226" name="Picture 6" descr="Hình ảnh có liên qu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735"/>
              <a:ext cx="9144000" cy="652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Box 38"/>
            <p:cNvSpPr txBox="1">
              <a:spLocks noChangeArrowheads="1"/>
            </p:cNvSpPr>
            <p:nvPr/>
          </p:nvSpPr>
          <p:spPr bwMode="auto">
            <a:xfrm>
              <a:off x="2323475" y="6469085"/>
              <a:ext cx="4497049" cy="118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200" b="1" dirty="0" err="1"/>
                <a:t>Hoa</a:t>
              </a:r>
              <a:r>
                <a:rPr lang="en-US" sz="3200" b="1" dirty="0"/>
                <a:t> ban</a:t>
              </a:r>
            </a:p>
          </p:txBody>
        </p:sp>
      </p:grpSp>
      <p:grpSp>
        <p:nvGrpSpPr>
          <p:cNvPr id="9221" name="Group 2"/>
          <p:cNvGrpSpPr>
            <a:grpSpLocks/>
          </p:cNvGrpSpPr>
          <p:nvPr/>
        </p:nvGrpSpPr>
        <p:grpSpPr bwMode="auto">
          <a:xfrm>
            <a:off x="152400" y="914400"/>
            <a:ext cx="4114800" cy="3918727"/>
            <a:chOff x="0" y="1"/>
            <a:chExt cx="9131964" cy="7710501"/>
          </a:xfrm>
        </p:grpSpPr>
        <p:pic>
          <p:nvPicPr>
            <p:cNvPr id="9222" name="Picture 2" descr="Hình ảnh có liên qu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31964" cy="649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TextBox 1"/>
            <p:cNvSpPr txBox="1">
              <a:spLocks noChangeArrowheads="1"/>
            </p:cNvSpPr>
            <p:nvPr/>
          </p:nvSpPr>
          <p:spPr bwMode="auto">
            <a:xfrm>
              <a:off x="338221" y="6559897"/>
              <a:ext cx="8286410" cy="115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200" b="1" dirty="0" err="1"/>
                <a:t>Hoa</a:t>
              </a:r>
              <a:r>
                <a:rPr lang="en-US" sz="3200" b="1" dirty="0"/>
                <a:t> </a:t>
              </a:r>
              <a:r>
                <a:rPr lang="en-US" sz="3200" b="1" dirty="0" err="1"/>
                <a:t>chuối</a:t>
              </a:r>
              <a:r>
                <a:rPr lang="en-US" sz="3200" b="1" dirty="0"/>
                <a:t> </a:t>
              </a:r>
              <a:r>
                <a:rPr lang="en-US" sz="3200" b="1" dirty="0" err="1"/>
                <a:t>rừng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25947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3EB96FC2-728A-4616-9556-5A5356CE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id="{9DCC2057-A117-4B30-B8E4-05C2467D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slow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0+ hình ảnh hoạt hình học tập - hinhanhsieudep.net">
            <a:extLst>
              <a:ext uri="{FF2B5EF4-FFF2-40B4-BE49-F238E27FC236}">
                <a16:creationId xmlns:a16="http://schemas.microsoft.com/office/drawing/2014/main" id="{B304D6FD-68BC-41DA-82B4-A8CF88CE1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2" b="39149"/>
          <a:stretch/>
        </p:blipFill>
        <p:spPr bwMode="auto">
          <a:xfrm>
            <a:off x="-620455" y="381010"/>
            <a:ext cx="10327790" cy="41909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676400" y="3962400"/>
            <a:ext cx="5855030" cy="12192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err="1"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ngọt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ngào</a:t>
            </a:r>
            <a:r>
              <a:rPr lang="en-US" altLang="en-US" sz="2800" b="1" dirty="0">
                <a:cs typeface="Times New Roman" panose="02020603050405020304" pitchFamily="18" charset="0"/>
              </a:rPr>
              <a:t>”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34609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152400" y="2133600"/>
            <a:ext cx="8781125" cy="2971800"/>
          </a:xfrm>
          <a:prstGeom prst="cloudCallout">
            <a:avLst>
              <a:gd name="adj1" fmla="val -45149"/>
              <a:gd name="adj2" fmla="val -2163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FF19"/>
              </a:solidFill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894425" y="838200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/>
              <a:t>Câu</a:t>
            </a:r>
            <a:r>
              <a:rPr lang="en-US" altLang="en-US" sz="2800" b="1" dirty="0"/>
              <a:t> 3: </a:t>
            </a:r>
            <a:r>
              <a:rPr lang="en-US" altLang="en-US" sz="2800" b="1" dirty="0" err="1"/>
              <a:t>Em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hiểu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nghĩa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câu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thơ</a:t>
            </a:r>
            <a:r>
              <a:rPr lang="en-US" altLang="en-US" sz="2800" b="1" dirty="0"/>
              <a:t> “</a:t>
            </a:r>
            <a:r>
              <a:rPr lang="en-US" altLang="en-US" sz="2800" b="1" dirty="0" err="1"/>
              <a:t>Đất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đâu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cũng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tìm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ngọt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ngào</a:t>
            </a:r>
            <a:r>
              <a:rPr lang="en-US" altLang="en-US" sz="2800" b="1" dirty="0"/>
              <a:t>” </a:t>
            </a:r>
            <a:r>
              <a:rPr lang="en-US" altLang="en-US" sz="2800" b="1" dirty="0" err="1"/>
              <a:t>thế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? 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777536" y="2590800"/>
            <a:ext cx="790926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	</a:t>
            </a:r>
            <a:r>
              <a:rPr lang="en-US" altLang="en-US" sz="3200" dirty="0" err="1"/>
              <a:t>Câu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thơ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muốn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nói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bầy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chăm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chỉ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giỏi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giang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đến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nào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cũng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tìm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được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làm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mật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đem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hương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vị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ngọt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ngào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cuộc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đời</a:t>
            </a:r>
            <a:r>
              <a:rPr lang="en-US" alt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7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7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60395" y="294694"/>
            <a:ext cx="4549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/>
              <a:t>Cả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lớp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thầm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khổ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thơ</a:t>
            </a:r>
            <a:r>
              <a:rPr lang="en-US" altLang="en-US" sz="2800" b="1" dirty="0"/>
              <a:t> 4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71500" y="2667000"/>
            <a:ext cx="8001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- </a:t>
            </a:r>
            <a:r>
              <a:rPr lang="en-US" altLang="en-US" sz="2800" dirty="0" err="1"/>
              <a:t>Tác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ngợi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việc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loài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ý </a:t>
            </a:r>
            <a:r>
              <a:rPr lang="en-US" altLang="en-US" sz="2800" dirty="0" err="1"/>
              <a:t>nghĩa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thật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đẹp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đẽ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lớn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lao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Bầy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giọt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mật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con </a:t>
            </a:r>
            <a:r>
              <a:rPr lang="en-US" altLang="en-US" sz="2800" dirty="0" err="1"/>
              <a:t>người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thưởng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thức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mật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ong</a:t>
            </a:r>
            <a:r>
              <a:rPr lang="en-US" altLang="en-US" sz="2800" dirty="0"/>
              <a:t>, con </a:t>
            </a:r>
            <a:r>
              <a:rPr lang="en-US" altLang="en-US" sz="2800" dirty="0" err="1"/>
              <a:t>người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thấy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mùa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hoa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lại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mãi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phai</a:t>
            </a:r>
            <a:r>
              <a:rPr lang="en-US" altLang="en-US" sz="2800" dirty="0"/>
              <a:t>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9600" y="1143000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/>
              <a:t>Câu</a:t>
            </a:r>
            <a:r>
              <a:rPr lang="en-US" altLang="en-US" sz="2800" b="1" dirty="0"/>
              <a:t> 4: </a:t>
            </a:r>
            <a:r>
              <a:rPr lang="en-US" altLang="en-US" sz="2800" b="1" dirty="0" err="1">
                <a:solidFill>
                  <a:srgbClr val="FF3300"/>
                </a:solidFill>
              </a:rPr>
              <a:t>Hai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dòng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thơ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cuối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bài</a:t>
            </a:r>
            <a:r>
              <a:rPr lang="en-US" altLang="en-US" sz="2800" b="1" dirty="0">
                <a:solidFill>
                  <a:srgbClr val="FF3300"/>
                </a:solidFill>
              </a:rPr>
              <a:t>, </a:t>
            </a:r>
            <a:r>
              <a:rPr lang="en-US" altLang="en-US" sz="2800" b="1" dirty="0" err="1">
                <a:solidFill>
                  <a:srgbClr val="FF3300"/>
                </a:solidFill>
              </a:rPr>
              <a:t>tác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giả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muốn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nói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điều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gì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về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công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việc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của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loài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ong</a:t>
            </a:r>
            <a:r>
              <a:rPr lang="en-US" altLang="en-US" sz="2800" b="1" dirty="0">
                <a:solidFill>
                  <a:srgbClr val="FF33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434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1143000" y="1219200"/>
            <a:ext cx="7005961" cy="2356406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1828800"/>
            <a:ext cx="6239523" cy="1626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409075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1066800" y="1600200"/>
            <a:ext cx="7310761" cy="235640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1905000"/>
            <a:ext cx="64725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1" y="1143000"/>
            <a:ext cx="22044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kern="1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/>
                <a:cs typeface="Times New Roman"/>
              </a:rPr>
              <a:t>Nội</a:t>
            </a:r>
            <a:r>
              <a:rPr lang="en-US" sz="36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/>
                <a:cs typeface="Times New Roman"/>
              </a:rPr>
              <a:t> dung: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" name="Picture 10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752600"/>
            <a:ext cx="4876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01" y="2554001"/>
            <a:ext cx="7924800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6"/>
          <p:cNvSpPr>
            <a:spLocks noChangeArrowheads="1"/>
          </p:cNvSpPr>
          <p:nvPr/>
        </p:nvSpPr>
        <p:spPr bwMode="auto">
          <a:xfrm>
            <a:off x="2271713" y="949053"/>
            <a:ext cx="1981200" cy="4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50000"/>
              </a:spcBef>
            </a:pP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1524000" y="1450610"/>
            <a:ext cx="6858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 flipH="1">
            <a:off x="4838700" y="1531094"/>
            <a:ext cx="76200" cy="48291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 flipH="1">
            <a:off x="4054136" y="2014004"/>
            <a:ext cx="76200" cy="402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 flipH="1">
            <a:off x="3885830" y="2818247"/>
            <a:ext cx="76200" cy="402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9989" name="Line 53"/>
          <p:cNvSpPr>
            <a:spLocks noChangeShapeType="1"/>
          </p:cNvSpPr>
          <p:nvPr/>
        </p:nvSpPr>
        <p:spPr bwMode="auto">
          <a:xfrm flipH="1">
            <a:off x="4343400" y="3239974"/>
            <a:ext cx="76200" cy="48291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" name="Line 47"/>
          <p:cNvSpPr>
            <a:spLocks noChangeShapeType="1"/>
          </p:cNvSpPr>
          <p:nvPr/>
        </p:nvSpPr>
        <p:spPr bwMode="auto">
          <a:xfrm flipH="1">
            <a:off x="3996801" y="3708089"/>
            <a:ext cx="76200" cy="48291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95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83" grpId="0" animBg="1"/>
      <p:bldP spid="39987" grpId="0" animBg="1"/>
      <p:bldP spid="39988" grpId="0" animBg="1"/>
      <p:bldP spid="39989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1752600"/>
            <a:ext cx="4876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11223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7" name="Rectangle 89"/>
          <p:cNvSpPr>
            <a:spLocks noChangeArrowheads="1"/>
          </p:cNvSpPr>
          <p:nvPr/>
        </p:nvSpPr>
        <p:spPr bwMode="auto">
          <a:xfrm>
            <a:off x="1676400" y="7620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2858" name="Rectangle 90"/>
          <p:cNvSpPr>
            <a:spLocks noChangeArrowheads="1"/>
          </p:cNvSpPr>
          <p:nvPr/>
        </p:nvSpPr>
        <p:spPr bwMode="auto">
          <a:xfrm>
            <a:off x="1752600" y="2973663"/>
            <a:ext cx="7010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733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7" name="Rectangle 89"/>
          <p:cNvSpPr>
            <a:spLocks noChangeArrowheads="1"/>
          </p:cNvSpPr>
          <p:nvPr/>
        </p:nvSpPr>
        <p:spPr bwMode="auto">
          <a:xfrm>
            <a:off x="1676400" y="1437144"/>
            <a:ext cx="6781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05200" y="18704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15000" y="18704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0" y="23276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29200" y="230994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91631" y="277597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277597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31658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31658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6230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36230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56986" y="40040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0" y="4051444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77000" y="4008535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9600" y="70104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77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id="{C2FB4A7D-F6E4-4C9F-BB38-03334002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7620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>
            <a:extLst>
              <a:ext uri="{FF2B5EF4-FFF2-40B4-BE49-F238E27FC236}">
                <a16:creationId xmlns:a16="http://schemas.microsoft.com/office/drawing/2014/main" id="{A54EF835-A912-4033-A713-7716F9FE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9372600" cy="46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+mj-lt"/>
              </a:rPr>
              <a:t> Biết đọc diễn cảm bài thơ, ngắt nhịp đúng những câu thơ lục bát.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+mj-lt"/>
              </a:rPr>
              <a:t> Hiểu những phẩm chất đáng quý của bầy ong: Cần cù làm việc để góp ích cho đời.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 i="0" dirty="0">
                <a:solidFill>
                  <a:schemeClr val="bg1"/>
                </a:solidFill>
                <a:effectLst/>
                <a:latin typeface="+mj-lt"/>
              </a:rPr>
              <a:t>rả lời được các câu hỏi 1, 2, 3, 4 SGK.</a:t>
            </a:r>
          </a:p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vi-VN" b="1" i="0" dirty="0">
                <a:solidFill>
                  <a:schemeClr val="bg1"/>
                </a:solidFill>
                <a:effectLst/>
                <a:latin typeface="+mj-lt"/>
              </a:rPr>
              <a:t>Học thuộc hai khổ thơ cuối bài.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7" name="Rectangle 89"/>
          <p:cNvSpPr>
            <a:spLocks noChangeArrowheads="1"/>
          </p:cNvSpPr>
          <p:nvPr/>
        </p:nvSpPr>
        <p:spPr bwMode="auto">
          <a:xfrm>
            <a:off x="1676400" y="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2858" name="Rectangle 90"/>
          <p:cNvSpPr>
            <a:spLocks noChangeArrowheads="1"/>
          </p:cNvSpPr>
          <p:nvPr/>
        </p:nvSpPr>
        <p:spPr bwMode="auto">
          <a:xfrm>
            <a:off x="1752600" y="2897463"/>
            <a:ext cx="7010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05200" y="4333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15000" y="4333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8000" y="890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872797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91631" y="1338828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09800" y="1338828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95600" y="17287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81600" y="17287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67200" y="21859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48000" y="21859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56986" y="25669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86000" y="26143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77000" y="257139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11994" y="33289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67300" y="33289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22116" y="3778754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343400" y="37861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23426" y="423629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05236" y="423629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426194" y="462953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57465" y="46243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24013" y="5081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907438" y="5081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58666" y="5462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66900" y="5462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705600" y="5462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777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7" name="Rectangle 89"/>
          <p:cNvSpPr>
            <a:spLocks noChangeArrowheads="1"/>
          </p:cNvSpPr>
          <p:nvPr/>
        </p:nvSpPr>
        <p:spPr bwMode="auto">
          <a:xfrm>
            <a:off x="1676400" y="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2858" name="Rectangle 90"/>
          <p:cNvSpPr>
            <a:spLocks noChangeArrowheads="1"/>
          </p:cNvSpPr>
          <p:nvPr/>
        </p:nvSpPr>
        <p:spPr bwMode="auto">
          <a:xfrm>
            <a:off x="1752600" y="2897463"/>
            <a:ext cx="7010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77736" y="17287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67400" y="13188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57800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23786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49210" y="13188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46647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15000" y="43705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99608" y="43705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76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89"/>
          <p:cNvSpPr>
            <a:spLocks noChangeArrowheads="1"/>
          </p:cNvSpPr>
          <p:nvPr/>
        </p:nvSpPr>
        <p:spPr bwMode="auto">
          <a:xfrm>
            <a:off x="1676400" y="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795639" y="87501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43870" y="87501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35876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4921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7660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4320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09800" y="89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933983" y="175094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25989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3932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06671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53331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999913" y="176648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925105" y="267221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228208" y="2673217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35876" y="2696891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505200" y="2688753"/>
            <a:ext cx="710954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6968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438400" y="26887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867400" y="3381478"/>
            <a:ext cx="778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225989" y="3388876"/>
            <a:ext cx="504547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238348" y="3388876"/>
            <a:ext cx="689499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894338" y="3388876"/>
            <a:ext cx="235999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3132338" y="3388876"/>
            <a:ext cx="601462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933983" y="3762478"/>
            <a:ext cx="8478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304408" y="37780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287915" y="3811305"/>
            <a:ext cx="793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360938" y="3778014"/>
            <a:ext cx="689499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827538" y="37780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925105" y="469537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46768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793942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0727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63466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10126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567866" y="46924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733496" y="42362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163105" y="424994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565342" y="42362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593237" y="4236291"/>
            <a:ext cx="6946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059837" y="42281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585752" y="555144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933983" y="555144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225989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63932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06671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53331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999913" y="556698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613865" y="266433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254102" y="5073414"/>
            <a:ext cx="841898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66743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09482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56142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028026" y="50734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842465" y="37624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289613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70294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13033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59693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063537" y="21778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468340" y="37624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306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7" name="Rectangle 89"/>
          <p:cNvSpPr>
            <a:spLocks noChangeArrowheads="1"/>
          </p:cNvSpPr>
          <p:nvPr/>
        </p:nvSpPr>
        <p:spPr bwMode="auto">
          <a:xfrm>
            <a:off x="1676400" y="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2858" name="Rectangle 90"/>
          <p:cNvSpPr>
            <a:spLocks noChangeArrowheads="1"/>
          </p:cNvSpPr>
          <p:nvPr/>
        </p:nvSpPr>
        <p:spPr bwMode="auto">
          <a:xfrm>
            <a:off x="1752600" y="2897463"/>
            <a:ext cx="7010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77736" y="17287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67400" y="13188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57800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23786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49210" y="13188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46647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15000" y="43705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99608" y="43705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76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89"/>
          <p:cNvSpPr>
            <a:spLocks noChangeArrowheads="1"/>
          </p:cNvSpPr>
          <p:nvPr/>
        </p:nvSpPr>
        <p:spPr bwMode="auto">
          <a:xfrm>
            <a:off x="1676400" y="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795639" y="87501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43870" y="87501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35876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4921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7660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4320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09800" y="89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933983" y="175094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25989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3932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06671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53331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999913" y="176648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925105" y="267221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228208" y="2673217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35876" y="2696891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505200" y="2688753"/>
            <a:ext cx="710954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6968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438400" y="26887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867400" y="3381478"/>
            <a:ext cx="778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225989" y="3388876"/>
            <a:ext cx="504547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238348" y="3388876"/>
            <a:ext cx="689499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894338" y="3388876"/>
            <a:ext cx="235999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3132338" y="3388876"/>
            <a:ext cx="601462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933983" y="3762478"/>
            <a:ext cx="8478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304408" y="37780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287915" y="3811305"/>
            <a:ext cx="793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360938" y="3778014"/>
            <a:ext cx="689499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827538" y="37780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925105" y="469537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46768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793942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0727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63466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10126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567866" y="46924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733496" y="42362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163105" y="424994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565342" y="42362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593237" y="4236291"/>
            <a:ext cx="6946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059837" y="42281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585752" y="555144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933983" y="555144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225989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63932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06671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53331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999913" y="556698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613865" y="266433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254102" y="5073414"/>
            <a:ext cx="841898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66743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09482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56142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028026" y="50734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842465" y="37624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289613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70294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13033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59693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063537" y="21778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468340" y="37624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381435" y="507748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920536" y="46924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476131" y="337038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807346" y="175094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323730" y="13188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360720" y="43705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05000" y="5539608"/>
            <a:ext cx="8759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38400" y="42362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973802" y="379207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807346" y="265842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489447" y="21778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676400" y="90238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734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21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2918">
            <a:off x="2245515" y="3441000"/>
            <a:ext cx="241458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Photobucke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34001"/>
            <a:ext cx="9144000" cy="1524000"/>
          </a:xfrm>
          <a:prstGeom prst="rect">
            <a:avLst/>
          </a:prstGeom>
          <a:noFill/>
        </p:spPr>
      </p:pic>
      <p:pic>
        <p:nvPicPr>
          <p:cNvPr id="7" name="Picture 21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2918">
            <a:off x="188114" y="3593401"/>
            <a:ext cx="241458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9A3D491F-9EEB-4E5C-A54A-C910A3644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99170"/>
            <a:ext cx="5181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Tx/>
              <a:buNone/>
            </a:pP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hon </a:t>
            </a:r>
          </a:p>
        </p:txBody>
      </p:sp>
      <p:sp>
        <p:nvSpPr>
          <p:cNvPr id="9" name="WordArt 4">
            <a:extLst>
              <a:ext uri="{FF2B5EF4-FFF2-40B4-BE49-F238E27FC236}">
                <a16:creationId xmlns:a16="http://schemas.microsoft.com/office/drawing/2014/main" id="{F9D0DCF6-0961-4DE8-B56E-DDB8637EF2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1447799"/>
            <a:ext cx="200025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KẾT NỐI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7">
            <a:extLst>
              <a:ext uri="{FF2B5EF4-FFF2-40B4-BE49-F238E27FC236}">
                <a16:creationId xmlns:a16="http://schemas.microsoft.com/office/drawing/2014/main" id="{2CC327D6-6C46-43EC-ACAC-2C4DC037BA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6172200"/>
            <a:ext cx="26955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  <a:cs typeface="Times New Roman" panose="02020603050405020304" pitchFamily="18" charset="0"/>
              </a:rPr>
              <a:t>Giáo viên: Vũ Thị Thu Hương</a:t>
            </a:r>
            <a:endParaRPr lang="en-US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16387" name="WordArt 18">
            <a:extLst>
              <a:ext uri="{FF2B5EF4-FFF2-40B4-BE49-F238E27FC236}">
                <a16:creationId xmlns:a16="http://schemas.microsoft.com/office/drawing/2014/main" id="{C76799C6-FE41-482F-A5D9-9D3FBF4518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762000"/>
            <a:ext cx="7448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PHÒNG GD-ĐÔ THỊ VIỆT HƯNG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6388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C01070DD-E2F9-4D0F-AA4A-6610AED0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>
            <a:extLst>
              <a:ext uri="{FF2B5EF4-FFF2-40B4-BE49-F238E27FC236}">
                <a16:creationId xmlns:a16="http://schemas.microsoft.com/office/drawing/2014/main" id="{30DAF04B-2E76-4DF0-80F2-50E49CC25A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162800" cy="2286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cs typeface="Times New Roman" panose="02020603050405020304" pitchFamily="18" charset="0"/>
              </a:rPr>
              <a:t>QUÝ THẦY CÔ GIÁO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2954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04800" y="1468695"/>
            <a:ext cx="5029200" cy="1333500"/>
          </a:xfrm>
          <a:prstGeom prst="cloudCallout">
            <a:avLst>
              <a:gd name="adj1" fmla="val -16757"/>
              <a:gd name="adj2" fmla="val 823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1697295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276600" y="1697295"/>
            <a:ext cx="5715000" cy="1903155"/>
          </a:xfrm>
          <a:prstGeom prst="cloudCallout">
            <a:avLst>
              <a:gd name="adj1" fmla="val -13428"/>
              <a:gd name="adj2" fmla="val 600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93486" y="2076450"/>
            <a:ext cx="479298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spcBef>
                <a:spcPct val="20000"/>
              </a:spcBef>
            </a:pP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143000" y="3886200"/>
            <a:ext cx="784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hương</a:t>
            </a:r>
            <a:r>
              <a:rPr lang="en-US" sz="2800" dirty="0"/>
              <a:t> </a:t>
            </a:r>
            <a:r>
              <a:rPr lang="en-US" sz="2800" dirty="0" err="1"/>
              <a:t>thơm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quyến</a:t>
            </a:r>
            <a:r>
              <a:rPr lang="en-US" sz="2800" dirty="0"/>
              <a:t> </a:t>
            </a:r>
            <a:r>
              <a:rPr lang="en-US" sz="2800" dirty="0" err="1"/>
              <a:t>rũ</a:t>
            </a:r>
            <a:r>
              <a:rPr lang="en-US" sz="2800" dirty="0"/>
              <a:t>, </a:t>
            </a:r>
            <a:r>
              <a:rPr lang="en-US" sz="2800" dirty="0" err="1"/>
              <a:t>lan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,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thơm,cây</a:t>
            </a:r>
            <a:r>
              <a:rPr lang="en-US" sz="2400" dirty="0"/>
              <a:t> </a:t>
            </a:r>
            <a:r>
              <a:rPr lang="en-US" sz="2400" dirty="0" err="1"/>
              <a:t>cỏ</a:t>
            </a:r>
            <a:r>
              <a:rPr lang="en-US" sz="2400" dirty="0"/>
              <a:t> </a:t>
            </a:r>
            <a:r>
              <a:rPr lang="en-US" sz="2400" dirty="0" err="1"/>
              <a:t>thơm</a:t>
            </a:r>
            <a:r>
              <a:rPr lang="en-US" sz="2400" dirty="0"/>
              <a:t>,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thơm</a:t>
            </a:r>
            <a:r>
              <a:rPr lang="en-US" sz="2400" dirty="0"/>
              <a:t>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5240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04800" y="1697295"/>
            <a:ext cx="2667000" cy="1333500"/>
          </a:xfrm>
          <a:prstGeom prst="cloudCallout">
            <a:avLst>
              <a:gd name="adj1" fmla="val -16757"/>
              <a:gd name="adj2" fmla="val 823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1925895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/>
              <a:t>  </a:t>
            </a:r>
            <a:r>
              <a:rPr lang="en-US" altLang="en-US" sz="3200" dirty="0"/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276600" y="1925895"/>
            <a:ext cx="5105400" cy="1554861"/>
          </a:xfrm>
          <a:prstGeom prst="cloudCallout">
            <a:avLst>
              <a:gd name="adj1" fmla="val -13428"/>
              <a:gd name="adj2" fmla="val 600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93486" y="2305050"/>
            <a:ext cx="479298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spcBef>
                <a:spcPct val="20000"/>
              </a:spcBef>
            </a:pP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92766" y="3951288"/>
            <a:ext cx="605366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 err="1">
                <a:cs typeface="Times New Roman" pitchFamily="18" charset="0"/>
              </a:rPr>
              <a:t>Vẻ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đẹp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sự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sinh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sôi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rừng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thảo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quả</a:t>
            </a:r>
            <a:r>
              <a:rPr lang="en-US" sz="28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12467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3EB96FC2-728A-4616-9556-5A5356CE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id="{9DCC2057-A117-4B30-B8E4-05C2467D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FFC000"/>
                </a:solidFill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3377336"/>
      </p:ext>
    </p:extLst>
  </p:cSld>
  <p:clrMapOvr>
    <a:masterClrMapping/>
  </p:clrMapOvr>
  <p:transition spd="slow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839788" y="129112"/>
            <a:ext cx="7734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/>
              <a:t>Thứ tư ngày 29 tháng 11 năm 2017</a:t>
            </a:r>
          </a:p>
          <a:p>
            <a:pPr algn="ctr" eaLnBrk="1" hangingPunct="1"/>
            <a:r>
              <a:rPr lang="en-US" sz="2800"/>
              <a:t>Tập đọc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684463" y="1032893"/>
            <a:ext cx="4076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Hành trình của bầy ong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4737101" y="1495681"/>
            <a:ext cx="2424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Nguyễn Đức Mậu</a:t>
            </a:r>
          </a:p>
        </p:txBody>
      </p:sp>
      <p:pic>
        <p:nvPicPr>
          <p:cNvPr id="4101" name="Picture 5" descr="anh 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8"/>
            <a:ext cx="9144000" cy="684626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5" descr="anh 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8"/>
            <a:ext cx="9144000" cy="684626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8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533400" y="1032856"/>
            <a:ext cx="79247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4038600" y="1616075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000066"/>
                </a:solidFill>
                <a:latin typeface="Times New Roman" pitchFamily="18" charset="0"/>
              </a:rPr>
              <a:t>(</a:t>
            </a:r>
            <a:r>
              <a:rPr lang="en-US" sz="2000" b="1" i="1" dirty="0" err="1">
                <a:solidFill>
                  <a:srgbClr val="000066"/>
                </a:solidFill>
                <a:latin typeface="Times New Roman" pitchFamily="18" charset="0"/>
              </a:rPr>
              <a:t>trích</a:t>
            </a:r>
            <a:r>
              <a:rPr lang="en-US" sz="2000" b="1" i="1" dirty="0">
                <a:solidFill>
                  <a:srgbClr val="000066"/>
                </a:solidFill>
                <a:latin typeface="Times New Roman" pitchFamily="18" charset="0"/>
              </a:rPr>
              <a:t>)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</a:rPr>
              <a:t>            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</a:rPr>
              <a:t>Đức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</a:rPr>
              <a:t>Mậu</a:t>
            </a:r>
            <a:endParaRPr lang="en-US" sz="20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2513" y="536633"/>
            <a:ext cx="259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123" y="2286000"/>
            <a:ext cx="40462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Ông sinh 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3" tooltip="14 tháng 1"/>
              </a:rPr>
              <a:t>14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 tooltip="14 tháng 1"/>
              </a:rPr>
              <a:t>/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3" tooltip="14 tháng 1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4" tooltip="1948"/>
              </a:rPr>
              <a:t>1948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tại xã Nam Điền, huyện 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5" tooltip="Nam Trực"/>
              </a:rPr>
              <a:t>Nam Trực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tỉnh 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6" tooltip="Nam Định"/>
              </a:rPr>
              <a:t>Nam Định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Trong sự nghiệp sáng tác của mình, ông thường sử dụng các bút danh 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Nguyễn Đức Mậu, Hương Hải Hưng, Hà Nam Ninh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.Hiện ông nghỉ hưu và sống ở Hà Nội.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453064"/>
            <a:ext cx="4152900" cy="410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0123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0" y="609600"/>
            <a:ext cx="259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9812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33400" y="2895600"/>
            <a:ext cx="3657600" cy="1295400"/>
          </a:xfrm>
          <a:prstGeom prst="cloudCallout">
            <a:avLst>
              <a:gd name="adj1" fmla="val 32135"/>
              <a:gd name="adj2" fmla="val 765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32766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SGK: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Photobucke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599"/>
            <a:ext cx="9144000" cy="914401"/>
          </a:xfrm>
          <a:prstGeom prst="rect">
            <a:avLst/>
          </a:prstGeom>
          <a:noFill/>
        </p:spPr>
      </p:pic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3733800" y="3657600"/>
            <a:ext cx="493974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khổ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>
            <a:off x="4114800" y="3505200"/>
            <a:ext cx="4343515" cy="1066800"/>
          </a:xfrm>
          <a:prstGeom prst="wedgeRoundRectCallout">
            <a:avLst>
              <a:gd name="adj1" fmla="val -65065"/>
              <a:gd name="adj2" fmla="val 9413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33400" y="1032856"/>
            <a:ext cx="79247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3198150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</TotalTime>
  <Words>1719</Words>
  <Application>Microsoft Office PowerPoint</Application>
  <PresentationFormat>On-screen Show (4:3)</PresentationFormat>
  <Paragraphs>217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</vt:lpstr>
      <vt:lpstr>Tập đọc</vt:lpstr>
      <vt:lpstr>Tập đọc</vt:lpstr>
      <vt:lpstr>PowerPoint Presentation</vt:lpstr>
      <vt:lpstr>Tập đọc</vt:lpstr>
      <vt:lpstr>PowerPoint Presentation</vt:lpstr>
      <vt:lpstr>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277</cp:revision>
  <dcterms:created xsi:type="dcterms:W3CDTF">2015-03-03T23:00:32Z</dcterms:created>
  <dcterms:modified xsi:type="dcterms:W3CDTF">2021-11-24T01:58:53Z</dcterms:modified>
</cp:coreProperties>
</file>