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notesMasterIdLst>
    <p:notesMasterId r:id="rId11"/>
  </p:notesMasterIdLst>
  <p:sldIdLst>
    <p:sldId id="398" r:id="rId2"/>
    <p:sldId id="256" r:id="rId3"/>
    <p:sldId id="399" r:id="rId4"/>
    <p:sldId id="396" r:id="rId5"/>
    <p:sldId id="400" r:id="rId6"/>
    <p:sldId id="394" r:id="rId7"/>
    <p:sldId id="401" r:id="rId8"/>
    <p:sldId id="402" r:id="rId9"/>
    <p:sldId id="395" r:id="rId10"/>
  </p:sldIdLst>
  <p:sldSz cx="12192000" cy="6858000"/>
  <p:notesSz cx="6858000" cy="9144000"/>
  <p:custDataLst>
    <p:tags r:id="rId12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CC"/>
    <a:srgbClr val="FF0000"/>
    <a:srgbClr val="CCFF66"/>
    <a:srgbClr val="FFCC66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050" y="7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5BF096-06FA-494D-8A30-7276B741232F}" type="datetimeFigureOut">
              <a:rPr lang="en-US" smtClean="0"/>
              <a:t>03/05/2022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7614EB-5AF7-444B-A436-63138AD2F2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948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</a:ln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 wrap="square" numCol="1" anchorCtr="0" compatLnSpc="1"/>
          <a:lstStyle/>
          <a:p>
            <a:fld id="{98594739-B912-44DA-BB70-E748E2AC3F2A}" type="slidenum">
              <a:rPr lang="en-US" smtClean="0">
                <a:latin typeface="Arial" panose="020B0604020202020204" pitchFamily="34" charset="0"/>
                <a:cs typeface="Arial" panose="020B0604020202020204" pitchFamily="34" charset="0"/>
              </a:rPr>
              <a:t>1</a:t>
            </a:fld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7614EB-5AF7-444B-A436-63138AD2F2BD}" type="slidenum">
              <a:rPr lang="en-US" smtClean="0"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FD44C-86B4-446E-ABE5-CE699FA1A71E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0992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649F1-B1DC-4085-A60B-D91E25C58415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7230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2889CE-09FD-4CEB-B0C9-51A4FAD9384B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0888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5566E3-521B-47F8-991D-DC9653DB3167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922151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B2CFA-471B-45A2-9B3B-45AC12664883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3619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D60DC6-DA4B-41BE-B955-3A65066140F3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2243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95C21C-82E3-4623-8AB4-E3F2D34C986D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941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721727-9A9C-4529-B728-8624612FB284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21521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17E12-28AF-4D6C-8B85-94E294F29BF7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0726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8C4BA-32AD-4CEC-BC59-B1C917DD3F58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0274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32D54-511A-4406-8F58-C05BA9C564A2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6150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76E389-F005-44C7-9401-0A0113D3E796}" type="slidenum">
              <a:rPr lang="en-US" altLang="en-US" smtClean="0"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1855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78" name="TextBox 1"/>
          <p:cNvSpPr txBox="1">
            <a:spLocks noChangeArrowheads="1"/>
          </p:cNvSpPr>
          <p:nvPr/>
        </p:nvSpPr>
        <p:spPr bwMode="auto">
          <a:xfrm>
            <a:off x="1888776" y="944880"/>
            <a:ext cx="8393112" cy="76944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Luyện</a:t>
            </a:r>
            <a:r>
              <a:rPr lang="en-US" sz="4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sz="3600" b="1" dirty="0">
              <a:ln w="1905"/>
              <a:solidFill>
                <a:srgbClr val="00206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2017363" y="30480"/>
            <a:ext cx="8135938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Toán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2800" b="1" u="sng" dirty="0" err="1"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sz="2800" b="1" u="sng" dirty="0">
                <a:latin typeface="Times New Roman" pitchFamily="18" charset="0"/>
                <a:cs typeface="Times New Roman" pitchFamily="18" charset="0"/>
              </a:rPr>
              <a:t> 163</a:t>
            </a: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2" name="Text Box 24"/>
          <p:cNvSpPr txBox="1">
            <a:spLocks noChangeArrowheads="1"/>
          </p:cNvSpPr>
          <p:nvPr/>
        </p:nvSpPr>
        <p:spPr bwMode="auto">
          <a:xfrm>
            <a:off x="228600" y="188640"/>
            <a:ext cx="11582399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 algn="just">
              <a:lnSpc>
                <a:spcPct val="150000"/>
              </a:lnSpc>
            </a:pP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Bài 1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5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a)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120km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phút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b)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đạp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15km/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mất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cách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nhiêu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lô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  <a:p>
            <a:pPr marL="0" indent="0" algn="just">
              <a:lnSpc>
                <a:spcPct val="150000"/>
              </a:lnSpc>
            </a:pP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c)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bộ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5km/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ợc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6km.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</a:t>
            </a:r>
            <a:r>
              <a:rPr lang="vi-VN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đã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alt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143001"/>
            <a:ext cx="9982200" cy="4525963"/>
          </a:xfrm>
        </p:spPr>
        <p:txBody>
          <a:bodyPr/>
          <a:lstStyle/>
          <a:p>
            <a:pPr marL="0" indent="0">
              <a:buNone/>
            </a:pPr>
            <a:r>
              <a:rPr lang="vi-V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giải:</a:t>
            </a:r>
            <a:endParaRPr 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 dụng các công thức:</a:t>
            </a:r>
          </a:p>
          <a:p>
            <a:pPr marL="0" indent="0">
              <a:buNone/>
            </a:pP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 = s : t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 = v × t ;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 = s : v</a:t>
            </a:r>
          </a:p>
          <a:p>
            <a:pPr marL="0" indent="0">
              <a:buNone/>
            </a:pPr>
            <a:r>
              <a:rPr lang="vi-V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rong đó s là quãng đường, v là vận tốc và t là thời gian.</a:t>
            </a:r>
          </a:p>
          <a:p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1200" y="34978"/>
            <a:ext cx="8229600" cy="879423"/>
          </a:xfrm>
        </p:spPr>
        <p:txBody>
          <a:bodyPr/>
          <a:lstStyle/>
          <a:p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en-US" sz="3200">
                <a:latin typeface="Times New Roman" panose="02020603050405020304" pitchFamily="18" charset="0"/>
                <a:cs typeface="Times New Roman" panose="02020603050405020304" pitchFamily="18" charset="0"/>
              </a:rPr>
              <a:t>iải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762000"/>
            <a:ext cx="8623300" cy="6019800"/>
          </a:xfrm>
        </p:spPr>
        <p:txBody>
          <a:bodyPr/>
          <a:lstStyle/>
          <a:p>
            <a:pPr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Đổi 2 giờ 30 phút = 2,5 giờ</a:t>
            </a:r>
          </a:p>
          <a:p>
            <a:pPr>
              <a:buNone/>
            </a:pP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của 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120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2,5    =  48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(km/giờ)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b/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nửa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0,5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Quãng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đến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bến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vi-VN" alt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en-US" alt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  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  0,5  =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7,5 (km)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c/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người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bộ là: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  :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 = 1,2 </a:t>
            </a:r>
            <a:r>
              <a:rPr lang="en-US" b="1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None/>
            </a:pPr>
            <a:r>
              <a:rPr lang="vi-VN" alt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1,2 giờ = 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phút</a:t>
            </a:r>
          </a:p>
          <a:p>
            <a:pPr>
              <a:buNone/>
            </a:pPr>
            <a:r>
              <a:rPr lang="en-US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a) 48km/giờ; b) 7,5km; c)1 giờ 12 phút.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4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152400" y="-81527"/>
            <a:ext cx="11811000" cy="2677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indent="0">
              <a:lnSpc>
                <a:spcPct val="150000"/>
              </a:lnSpc>
            </a:pP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2: </a:t>
            </a:r>
            <a:b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Quãng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đ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ờng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dài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90km.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Hỏi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</a:t>
            </a:r>
            <a:r>
              <a:rPr lang="vi-VN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ư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ớc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bao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lâu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1,5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gấp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lần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alt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590800"/>
            <a:ext cx="9677400" cy="4114800"/>
          </a:xfrm>
        </p:spPr>
        <p:txBody>
          <a:bodyPr/>
          <a:lstStyle/>
          <a:p>
            <a:pPr marL="0" indent="0">
              <a:buNone/>
            </a:pPr>
            <a:r>
              <a:rPr lang="vi-VN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giải:</a:t>
            </a:r>
            <a:endParaRPr lang="vi-V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Áp dụng các công thức:</a:t>
            </a:r>
          </a:p>
          <a:p>
            <a:pPr marL="0" indent="0">
              <a:buNone/>
            </a:pP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v = s : t;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s = v × t ; 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 = s : v</a:t>
            </a:r>
          </a:p>
          <a:p>
            <a:pPr marL="0" indent="0">
              <a:buNone/>
            </a:pPr>
            <a:r>
              <a:rPr lang="vi-VN" alt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vi-VN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rong đó s là quãng đường, v là vận tốc và t là thời gian.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81200" y="33528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676400" y="381001"/>
            <a:ext cx="8839200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tabLst>
                <a:tab pos="179070" algn="l"/>
              </a:tabLst>
            </a:pPr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</a:t>
            </a:r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ôtô</a:t>
            </a:r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là:</a:t>
            </a:r>
          </a:p>
          <a:p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90 : 1,5   = 60 (km/ giờ)</a:t>
            </a:r>
          </a:p>
          <a:p>
            <a:pPr marL="342900" indent="-342900"/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 </a:t>
            </a:r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máy là:</a:t>
            </a:r>
            <a:endParaRPr lang="en-US" sz="3200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60 : 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  = </a:t>
            </a:r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(km/ giờ)</a:t>
            </a:r>
            <a:endParaRPr lang="en-US" sz="3200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máy đi quãng </a:t>
            </a:r>
            <a:r>
              <a:rPr lang="en-US" sz="3200" b="1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AB là:</a:t>
            </a:r>
            <a:endParaRPr lang="en-US" sz="3200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90 : 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   =  </a:t>
            </a:r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(giờ)</a:t>
            </a:r>
            <a:endParaRPr lang="en-US" sz="3200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</a:t>
            </a:r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đến</a:t>
            </a:r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trước </a:t>
            </a:r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máy</a:t>
            </a:r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một khoảng </a:t>
            </a:r>
            <a:r>
              <a:rPr lang="en-US" sz="3200" b="1" dirty="0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err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gian</a:t>
            </a:r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là:</a:t>
            </a:r>
            <a:endParaRPr lang="en-US" sz="3200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3   -  1,5  </a:t>
            </a:r>
            <a:r>
              <a:rPr lang="en-US" sz="3200" b="1" dirty="0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(giờ)</a:t>
            </a:r>
          </a:p>
          <a:p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1,5 giờ = 1 giờ 30 phút.</a:t>
            </a:r>
          </a:p>
          <a:p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Đáp số: 1 giờ 30 phút.</a:t>
            </a:r>
          </a:p>
          <a:p>
            <a:pPr marL="514350" indent="-514350"/>
            <a:endParaRPr lang="en-US" sz="3200" b="1" dirty="0">
              <a:solidFill>
                <a:srgbClr val="66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/>
            <a:r>
              <a:rPr lang="en-US" sz="3200" b="1">
                <a:solidFill>
                  <a:srgbClr val="66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</a:t>
            </a:r>
            <a:endParaRPr lang="en-US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/>
            <a:endParaRPr lang="en-US" sz="2800" dirty="0">
              <a:solidFill>
                <a:schemeClr val="accent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1" dur="2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4" dur="2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2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8600"/>
            <a:ext cx="11201400" cy="5486400"/>
          </a:xfrm>
        </p:spPr>
        <p:txBody>
          <a:bodyPr/>
          <a:lstStyle/>
          <a:p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Cách 2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Trên cùng một quãng đường, thời gian và vận tốc là hai đại lượng tỉ lệ nghịch với nhau. Vận tốc ô tô gấp 2 lần vận tốc xe máy thì thời gian xe máy đi từ A đến B gấp 2 lần thời gian ô tô đi từ A đến B.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tô đi từ A đến B mất 1,5 giờ thì xe máy đi từ A đến B hết số thời gian là: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× 2 = 3 (giờ)</a:t>
            </a:r>
          </a:p>
          <a:p>
            <a:pPr marL="0" indent="0">
              <a:buNone/>
            </a:pP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 tô đến B trước xe máy số thời gian là: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3 − 1,5 = 1,5 (giờ)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1,5 giờ = 1 giờ 30 phút.</a:t>
            </a:r>
          </a:p>
          <a:p>
            <a:pPr marL="0" indent="0">
              <a:buNone/>
            </a:pP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  <a:r>
              <a:rPr lang="vi-VN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 số: 1 giờ 30 phút.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 Box 24"/>
              <p:cNvSpPr txBox="1">
                <a:spLocks noGrp="1" noChangeArrowheads="1"/>
              </p:cNvSpPr>
              <p:nvPr>
                <p:ph idx="1"/>
              </p:nvPr>
            </p:nvSpPr>
            <p:spPr bwMode="auto">
              <a:xfrm>
                <a:off x="381000" y="228601"/>
                <a:ext cx="11430000" cy="23185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1pPr>
                <a:lvl2pPr marL="8001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2pPr>
                <a:lvl3pPr marL="12573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3pPr>
                <a:lvl4pPr marL="17145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4pPr>
                <a:lvl5pPr marL="2171700" indent="-342900"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5pPr>
                <a:lvl6pPr marL="26289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6pPr>
                <a:lvl7pPr marL="30861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7pPr>
                <a:lvl8pPr marL="35433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8pPr>
                <a:lvl9pPr marL="4000500" indent="-342900" fontAlgn="base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defRPr>
                </a:lvl9pPr>
              </a:lstStyle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Bài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3. Hai ô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xuất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phát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cùng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một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lúc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và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ng</a:t>
                </a:r>
                <a:r>
                  <a:rPr lang="vi-VN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ợc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chiều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sau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2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giờ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chúng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gặp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nhau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Quãng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đ</a:t>
                </a:r>
                <a:r>
                  <a:rPr lang="vi-VN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ư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ờng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AB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dài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180km.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Tìm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vận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tốc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của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mỗi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ô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biết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vận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tốc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ô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bằng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alt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𝟐</m:t>
                        </m:r>
                      </m:num>
                      <m:den>
                        <m:r>
                          <a:rPr lang="en-US" altLang="en-US" sz="2800" b="1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vận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tốc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ô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tô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đi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altLang="en-US" sz="2800" b="1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từ</a:t>
                </a:r>
                <a:r>
                  <a:rPr lang="en-US" altLang="en-US" sz="28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B.</a:t>
                </a:r>
              </a:p>
            </p:txBody>
          </p:sp>
        </mc:Choice>
        <mc:Fallback xmlns="">
          <p:sp>
            <p:nvSpPr>
              <p:cNvPr id="4" name="Text Box 2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381000" y="228601"/>
                <a:ext cx="11430000" cy="2318520"/>
              </a:xfrm>
              <a:prstGeom prst="rect">
                <a:avLst/>
              </a:prstGeom>
              <a:blipFill rotWithShape="1">
                <a:blip r:embed="rId2"/>
                <a:stretch>
                  <a:fillRect l="-1120" r="-1067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533400" y="2743200"/>
            <a:ext cx="11277600" cy="32316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spAutoFit/>
          </a:bodyPr>
          <a:lstStyle/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u="sng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GIẢI</a:t>
            </a:r>
            <a:endParaRPr lang="en-US" sz="3000" u="sng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79705" indent="-179705" eaLnBrk="0" hangingPunct="0">
              <a:lnSpc>
                <a:spcPct val="150000"/>
              </a:lnSpc>
              <a:buFontTx/>
              <a:buChar char="-"/>
            </a:pP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xe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xuất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lúc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chuyển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ngược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chiều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theo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thức</a:t>
            </a: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en-US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vi-V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 vận tốc = quãng đường AB : thời gian đi để gặp nhau.</a:t>
            </a:r>
          </a:p>
          <a:p>
            <a:pPr>
              <a:lnSpc>
                <a:spcPct val="150000"/>
              </a:lnSpc>
            </a:pPr>
            <a:r>
              <a:rPr lang="vi-VN" sz="3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Tìm vận tốc mỗi xe theo dạng toán tìm hai số khi biết tổng và tỉ số.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1676400" y="215443"/>
            <a:ext cx="8686800" cy="612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spAutoFit/>
          </a:bodyPr>
          <a:lstStyle/>
          <a:p>
            <a:pPr algn="ctr"/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180 : 2 = 90 (km/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giờ)</a:t>
            </a:r>
          </a:p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Ta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sơ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đồ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0" hangingPunct="0"/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eaLnBrk="0" hangingPunct="0"/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</a:p>
          <a:p>
            <a:pPr eaLnBrk="0" hangingPunct="0"/>
            <a:endParaRPr lang="en-US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90 : (2 + 3) x 2 = 36 (km/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Vận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90 – 36 = 54 (km/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eaLnBrk="0" hangingPunct="0"/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54km/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36 km/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giờ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grpSp>
        <p:nvGrpSpPr>
          <p:cNvPr id="6" name="Group 71"/>
          <p:cNvGrpSpPr/>
          <p:nvPr/>
        </p:nvGrpSpPr>
        <p:grpSpPr bwMode="auto">
          <a:xfrm>
            <a:off x="3778236" y="2549780"/>
            <a:ext cx="1944688" cy="230188"/>
            <a:chOff x="2744" y="2332"/>
            <a:chExt cx="1225" cy="145"/>
          </a:xfrm>
        </p:grpSpPr>
        <p:sp>
          <p:nvSpPr>
            <p:cNvPr id="7" name="Line 63"/>
            <p:cNvSpPr>
              <a:spLocks noChangeShapeType="1"/>
            </p:cNvSpPr>
            <p:nvPr/>
          </p:nvSpPr>
          <p:spPr bwMode="auto">
            <a:xfrm>
              <a:off x="3379" y="2332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8" name="Group 64"/>
            <p:cNvGrpSpPr/>
            <p:nvPr/>
          </p:nvGrpSpPr>
          <p:grpSpPr bwMode="auto">
            <a:xfrm>
              <a:off x="2744" y="2341"/>
              <a:ext cx="1225" cy="136"/>
              <a:chOff x="2744" y="2115"/>
              <a:chExt cx="1225" cy="136"/>
            </a:xfrm>
          </p:grpSpPr>
          <p:sp>
            <p:nvSpPr>
              <p:cNvPr id="9" name="Line 65"/>
              <p:cNvSpPr>
                <a:spLocks noChangeShapeType="1"/>
              </p:cNvSpPr>
              <p:nvPr/>
            </p:nvSpPr>
            <p:spPr bwMode="auto">
              <a:xfrm>
                <a:off x="3969" y="2115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2" name="Group 68"/>
              <p:cNvGrpSpPr/>
              <p:nvPr/>
            </p:nvGrpSpPr>
            <p:grpSpPr bwMode="auto">
              <a:xfrm>
                <a:off x="2744" y="2115"/>
                <a:ext cx="1225" cy="136"/>
                <a:chOff x="612" y="2360"/>
                <a:chExt cx="1225" cy="136"/>
              </a:xfrm>
            </p:grpSpPr>
            <p:sp>
              <p:nvSpPr>
                <p:cNvPr id="13" name="Line 69"/>
                <p:cNvSpPr>
                  <a:spLocks noChangeShapeType="1"/>
                </p:cNvSpPr>
                <p:nvPr/>
              </p:nvSpPr>
              <p:spPr bwMode="auto">
                <a:xfrm flipV="1">
                  <a:off x="612" y="2419"/>
                  <a:ext cx="1225" cy="13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" name="Line 70"/>
                <p:cNvSpPr>
                  <a:spLocks noChangeShapeType="1"/>
                </p:cNvSpPr>
                <p:nvPr/>
              </p:nvSpPr>
              <p:spPr bwMode="auto">
                <a:xfrm>
                  <a:off x="612" y="2360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5" name="Group 71"/>
          <p:cNvGrpSpPr/>
          <p:nvPr/>
        </p:nvGrpSpPr>
        <p:grpSpPr bwMode="auto">
          <a:xfrm>
            <a:off x="3778251" y="3027312"/>
            <a:ext cx="2879725" cy="230188"/>
            <a:chOff x="2744" y="2332"/>
            <a:chExt cx="1814" cy="145"/>
          </a:xfrm>
        </p:grpSpPr>
        <p:sp>
          <p:nvSpPr>
            <p:cNvPr id="16" name="Line 63"/>
            <p:cNvSpPr>
              <a:spLocks noChangeShapeType="1"/>
            </p:cNvSpPr>
            <p:nvPr/>
          </p:nvSpPr>
          <p:spPr bwMode="auto">
            <a:xfrm>
              <a:off x="3379" y="2332"/>
              <a:ext cx="0" cy="13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7" name="Group 64"/>
            <p:cNvGrpSpPr/>
            <p:nvPr/>
          </p:nvGrpSpPr>
          <p:grpSpPr bwMode="auto">
            <a:xfrm>
              <a:off x="2744" y="2341"/>
              <a:ext cx="1814" cy="136"/>
              <a:chOff x="2744" y="2115"/>
              <a:chExt cx="1814" cy="136"/>
            </a:xfrm>
          </p:grpSpPr>
          <p:sp>
            <p:nvSpPr>
              <p:cNvPr id="18" name="Line 65"/>
              <p:cNvSpPr>
                <a:spLocks noChangeShapeType="1"/>
              </p:cNvSpPr>
              <p:nvPr/>
            </p:nvSpPr>
            <p:spPr bwMode="auto">
              <a:xfrm>
                <a:off x="3969" y="2115"/>
                <a:ext cx="0" cy="136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9" name="Group 66"/>
              <p:cNvGrpSpPr/>
              <p:nvPr/>
            </p:nvGrpSpPr>
            <p:grpSpPr bwMode="auto">
              <a:xfrm>
                <a:off x="2744" y="2115"/>
                <a:ext cx="1814" cy="136"/>
                <a:chOff x="2744" y="2251"/>
                <a:chExt cx="1814" cy="136"/>
              </a:xfrm>
            </p:grpSpPr>
            <p:sp>
              <p:nvSpPr>
                <p:cNvPr id="20" name="Line 67"/>
                <p:cNvSpPr>
                  <a:spLocks noChangeShapeType="1"/>
                </p:cNvSpPr>
                <p:nvPr/>
              </p:nvSpPr>
              <p:spPr bwMode="auto">
                <a:xfrm>
                  <a:off x="4558" y="2251"/>
                  <a:ext cx="0" cy="136"/>
                </a:xfrm>
                <a:prstGeom prst="line">
                  <a:avLst/>
                </a:prstGeom>
                <a:noFill/>
                <a:ln w="28575">
                  <a:solidFill>
                    <a:schemeClr val="tx1"/>
                  </a:solidFill>
                  <a:rou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21" name="Group 68"/>
                <p:cNvGrpSpPr/>
                <p:nvPr/>
              </p:nvGrpSpPr>
              <p:grpSpPr bwMode="auto">
                <a:xfrm>
                  <a:off x="2744" y="2251"/>
                  <a:ext cx="1814" cy="136"/>
                  <a:chOff x="612" y="2360"/>
                  <a:chExt cx="1814" cy="136"/>
                </a:xfrm>
              </p:grpSpPr>
              <p:sp>
                <p:nvSpPr>
                  <p:cNvPr id="22" name="Line 69"/>
                  <p:cNvSpPr>
                    <a:spLocks noChangeShapeType="1"/>
                  </p:cNvSpPr>
                  <p:nvPr/>
                </p:nvSpPr>
                <p:spPr bwMode="auto">
                  <a:xfrm>
                    <a:off x="612" y="2432"/>
                    <a:ext cx="1814" cy="0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23" name="Line 70"/>
                  <p:cNvSpPr>
                    <a:spLocks noChangeShapeType="1"/>
                  </p:cNvSpPr>
                  <p:nvPr/>
                </p:nvSpPr>
                <p:spPr bwMode="auto">
                  <a:xfrm>
                    <a:off x="612" y="2360"/>
                    <a:ext cx="0" cy="136"/>
                  </a:xfrm>
                  <a:prstGeom prst="line">
                    <a:avLst/>
                  </a:prstGeom>
                  <a:noFill/>
                  <a:ln w="28575">
                    <a:solidFill>
                      <a:schemeClr val="tx1"/>
                    </a:solidFill>
                    <a:rou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</p:grpSp>
      </p:grpSp>
      <p:sp>
        <p:nvSpPr>
          <p:cNvPr id="24" name="AutoShape 76"/>
          <p:cNvSpPr/>
          <p:nvPr/>
        </p:nvSpPr>
        <p:spPr bwMode="auto">
          <a:xfrm rot="16200000">
            <a:off x="4571993" y="1517119"/>
            <a:ext cx="357176" cy="1944686"/>
          </a:xfrm>
          <a:prstGeom prst="rightBrace">
            <a:avLst>
              <a:gd name="adj1" fmla="val 21272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vi-VN" altLang="en-US"/>
          </a:p>
        </p:txBody>
      </p:sp>
      <p:sp>
        <p:nvSpPr>
          <p:cNvPr id="25" name="AutoShape 76"/>
          <p:cNvSpPr/>
          <p:nvPr/>
        </p:nvSpPr>
        <p:spPr bwMode="auto">
          <a:xfrm rot="10800000" flipH="1">
            <a:off x="6997908" y="2549781"/>
            <a:ext cx="180454" cy="698007"/>
          </a:xfrm>
          <a:prstGeom prst="rightBrace">
            <a:avLst>
              <a:gd name="adj1" fmla="val 21272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vi-VN" altLang="en-US"/>
          </a:p>
        </p:txBody>
      </p:sp>
      <p:sp>
        <p:nvSpPr>
          <p:cNvPr id="27" name="Text Box 77"/>
          <p:cNvSpPr txBox="1">
            <a:spLocks noChangeArrowheads="1"/>
          </p:cNvSpPr>
          <p:nvPr/>
        </p:nvSpPr>
        <p:spPr bwMode="auto">
          <a:xfrm>
            <a:off x="2786662" y="2317672"/>
            <a:ext cx="8699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p:sp>
        <p:nvSpPr>
          <p:cNvPr id="28" name="Text Box 77"/>
          <p:cNvSpPr txBox="1">
            <a:spLocks noChangeArrowheads="1"/>
          </p:cNvSpPr>
          <p:nvPr/>
        </p:nvSpPr>
        <p:spPr bwMode="auto">
          <a:xfrm>
            <a:off x="7180861" y="2632361"/>
            <a:ext cx="162095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90km/giờ</a:t>
            </a:r>
          </a:p>
        </p:txBody>
      </p:sp>
      <p:sp>
        <p:nvSpPr>
          <p:cNvPr id="29" name="Text Box 77"/>
          <p:cNvSpPr txBox="1">
            <a:spLocks noChangeArrowheads="1"/>
          </p:cNvSpPr>
          <p:nvPr/>
        </p:nvSpPr>
        <p:spPr bwMode="auto">
          <a:xfrm>
            <a:off x="2786662" y="2863195"/>
            <a:ext cx="86995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32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altLang="en-US" sz="24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</a:t>
            </a:r>
          </a:p>
        </p:txBody>
      </p:sp>
      <p:sp>
        <p:nvSpPr>
          <p:cNvPr id="30" name="Text Box 77"/>
          <p:cNvSpPr txBox="1">
            <a:spLocks noChangeArrowheads="1"/>
          </p:cNvSpPr>
          <p:nvPr/>
        </p:nvSpPr>
        <p:spPr bwMode="auto">
          <a:xfrm>
            <a:off x="4713302" y="3277820"/>
            <a:ext cx="14414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?km/giờ</a:t>
            </a:r>
          </a:p>
        </p:txBody>
      </p:sp>
      <p:sp>
        <p:nvSpPr>
          <p:cNvPr id="31" name="Text Box 77"/>
          <p:cNvSpPr txBox="1">
            <a:spLocks noChangeArrowheads="1"/>
          </p:cNvSpPr>
          <p:nvPr/>
        </p:nvSpPr>
        <p:spPr bwMode="auto">
          <a:xfrm>
            <a:off x="3992592" y="1992577"/>
            <a:ext cx="144142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2800" b="1">
                <a:solidFill>
                  <a:schemeClr val="hlin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?km/giờ</a:t>
            </a:r>
          </a:p>
        </p:txBody>
      </p:sp>
      <p:sp>
        <p:nvSpPr>
          <p:cNvPr id="34" name="AutoShape 76"/>
          <p:cNvSpPr/>
          <p:nvPr/>
        </p:nvSpPr>
        <p:spPr bwMode="auto">
          <a:xfrm rot="5400000">
            <a:off x="5145797" y="1944892"/>
            <a:ext cx="244720" cy="2843135"/>
          </a:xfrm>
          <a:prstGeom prst="rightBrace">
            <a:avLst>
              <a:gd name="adj1" fmla="val 21272"/>
              <a:gd name="adj2" fmla="val 50000"/>
            </a:avLst>
          </a:prstGeom>
          <a:noFill/>
          <a:ln w="28575">
            <a:solidFill>
              <a:srgbClr val="FF0000"/>
            </a:solidFill>
            <a:rou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endParaRPr lang="vi-V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 animBg="1"/>
      <p:bldP spid="27" grpId="0"/>
      <p:bldP spid="28" grpId="0"/>
      <p:bldP spid="29" grpId="0"/>
      <p:bldP spid="30" grpId="0"/>
      <p:bldP spid="31" grpId="0"/>
      <p:bldP spid="34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3&quot;/&gt;&lt;property id=&quot;20307&quot; value=&quot;256&quot;/&gt;&lt;/object&gt;&lt;object type=&quot;3&quot; unique_id=&quot;10005&quot;&gt;&lt;property id=&quot;20148&quot; value=&quot;5&quot;/&gt;&lt;property id=&quot;20300&quot; value=&quot;Slide 4&quot;/&gt;&lt;property id=&quot;20307&quot; value=&quot;257&quot;/&gt;&lt;/object&gt;&lt;object type=&quot;3&quot; unique_id=&quot;10034&quot;&gt;&lt;property id=&quot;20148&quot; value=&quot;5&quot;/&gt;&lt;property id=&quot;20300&quot; value=&quot;Slide 5&quot;/&gt;&lt;property id=&quot;20307&quot; value=&quot;258&quot;/&gt;&lt;/object&gt;&lt;object type=&quot;3&quot; unique_id=&quot;10065&quot;&gt;&lt;property id=&quot;20148&quot; value=&quot;5&quot;/&gt;&lt;property id=&quot;20300&quot; value=&quot;Slide 6&quot;/&gt;&lt;property id=&quot;20307&quot; value=&quot;259&quot;/&gt;&lt;/object&gt;&lt;object type=&quot;3&quot; unique_id=&quot;10120&quot;&gt;&lt;property id=&quot;20148&quot; value=&quot;5&quot;/&gt;&lt;property id=&quot;20300&quot; value=&quot;Slide 1&quot;/&gt;&lt;property id=&quot;20307&quot; value=&quot;261&quot;/&gt;&lt;/object&gt;&lt;object type=&quot;3&quot; unique_id=&quot;10121&quot;&gt;&lt;property id=&quot;20148&quot; value=&quot;5&quot;/&gt;&lt;property id=&quot;20300&quot; value=&quot;Slide 7&quot;/&gt;&lt;property id=&quot;20307&quot; value=&quot;260&quot;/&gt;&lt;/object&gt;&lt;object type=&quot;3&quot; unique_id=&quot;10154&quot;&gt;&lt;property id=&quot;20148&quot; value=&quot;5&quot;/&gt;&lt;property id=&quot;20300&quot; value=&quot;Slide 2&quot;/&gt;&lt;property id=&quot;20307&quot; value=&quot;262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52</TotalTime>
  <Words>840</Words>
  <Application>Microsoft Office PowerPoint</Application>
  <PresentationFormat>Widescreen</PresentationFormat>
  <Paragraphs>78</Paragraphs>
  <Slides>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Times New Roman</vt:lpstr>
      <vt:lpstr>Default Design</vt:lpstr>
      <vt:lpstr>PowerPoint Presentation</vt:lpstr>
      <vt:lpstr>PowerPoint Presentation</vt:lpstr>
      <vt:lpstr>PowerPoint Presentation</vt:lpstr>
      <vt:lpstr>Bài giải</vt:lpstr>
      <vt:lpstr>Bài 2:   Một ô tô và một xe máy xuất phát cùng một lúc từ A đến B. Quãng đường AB dài 90km. Hỏi ô tô đến B trước xe máy bao lâu, biết thời gian ô tô đi là 1,5 giờ và vận tốc ô tô gấp 2 lần vận tốc xe máy?</vt:lpstr>
      <vt:lpstr>PowerPoint Presentation</vt:lpstr>
      <vt:lpstr>PowerPoint Presentation</vt:lpstr>
      <vt:lpstr>PowerPoint Presentation</vt:lpstr>
      <vt:lpstr>PowerPoint Presentation</vt:lpstr>
    </vt:vector>
  </TitlesOfParts>
  <Company>&lt;arabianhorse&gt;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</dc:creator>
  <cp:lastModifiedBy>This MC</cp:lastModifiedBy>
  <cp:revision>51</cp:revision>
  <dcterms:created xsi:type="dcterms:W3CDTF">2016-04-27T14:58:00Z</dcterms:created>
  <dcterms:modified xsi:type="dcterms:W3CDTF">2022-05-03T10:49:22Z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E4FBA4D2FFAC43559269B6FE2D74F9A6</vt:lpwstr>
  </property>
  <property fmtid="{D5CDD505-2E9C-101B-9397-08002B2CF9AE}" pid="3" name="KSOProductBuildVer">
    <vt:lpwstr>1033-11.2.0.11029</vt:lpwstr>
  </property>
</Properties>
</file>