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9" r:id="rId15"/>
    <p:sldId id="280"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3CFC38-0F3A-4311-9D08-CA72A1F4623D}"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CFC38-0F3A-4311-9D08-CA72A1F4623D}"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CFC38-0F3A-4311-9D08-CA72A1F4623D}"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CFC38-0F3A-4311-9D08-CA72A1F4623D}" type="datetimeFigureOut">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CFC38-0F3A-4311-9D08-CA72A1F4623D}" type="datetimeFigureOut">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377851" y="1200678"/>
            <a:ext cx="16946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HP-211" panose="02000800000000000000" pitchFamily="2"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662258"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45254" y="398144"/>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662258"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8689204"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92712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vi-VN" sz="4400" dirty="0">
                  <a:solidFill>
                    <a:prstClr val="black"/>
                  </a:solidFill>
                  <a:latin typeface="Calibri"/>
                </a:rPr>
                <a:t>bà</a:t>
              </a:r>
              <a:r>
                <a:rPr lang="en-US" sz="4400" dirty="0" err="1">
                  <a:solidFill>
                    <a:prstClr val="black"/>
                  </a:solidFill>
                  <a:latin typeface="Calibri"/>
                </a:rPr>
                <a:t>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9418139"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192712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8800701"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61">
            <a:extLst>
              <a:ext uri="{FF2B5EF4-FFF2-40B4-BE49-F238E27FC236}">
                <a16:creationId xmlns:a16="http://schemas.microsoft.com/office/drawing/2014/main" id="{987B74BB-E250-9AEF-01B1-223C00FB02F2}"/>
              </a:ext>
            </a:extLst>
          </p:cNvPr>
          <p:cNvGrpSpPr/>
          <p:nvPr/>
        </p:nvGrpSpPr>
        <p:grpSpPr>
          <a:xfrm>
            <a:off x="264871" y="117496"/>
            <a:ext cx="11352165" cy="1367795"/>
            <a:chOff x="1849115" y="3861048"/>
            <a:chExt cx="3213910" cy="1440160"/>
          </a:xfrm>
        </p:grpSpPr>
        <p:sp>
          <p:nvSpPr>
            <p:cNvPr id="5" name="五边形 1">
              <a:extLst>
                <a:ext uri="{FF2B5EF4-FFF2-40B4-BE49-F238E27FC236}">
                  <a16:creationId xmlns:a16="http://schemas.microsoft.com/office/drawing/2014/main" id="{3C09E1BA-FB75-5CD6-060C-94B55B06EEF3}"/>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8EC829A5-14AF-F4F3-FA6B-D6C2A4592E2C}"/>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sp>
        <p:nvSpPr>
          <p:cNvPr id="7" name="文本框 18">
            <a:extLst>
              <a:ext uri="{FF2B5EF4-FFF2-40B4-BE49-F238E27FC236}">
                <a16:creationId xmlns:a16="http://schemas.microsoft.com/office/drawing/2014/main" id="{F41DAF77-A4B5-7130-15D2-6451541DF877}"/>
              </a:ext>
            </a:extLst>
          </p:cNvPr>
          <p:cNvSpPr txBox="1"/>
          <p:nvPr/>
        </p:nvSpPr>
        <p:spPr>
          <a:xfrm>
            <a:off x="612606" y="416671"/>
            <a:ext cx="8801964" cy="769441"/>
          </a:xfrm>
          <a:prstGeom prst="rect">
            <a:avLst/>
          </a:prstGeom>
          <a:noFill/>
        </p:spPr>
        <p:txBody>
          <a:bodyPr wrap="square" rtlCol="0">
            <a:spAutoFit/>
          </a:bodyPr>
          <a:lstStyle/>
          <a:p>
            <a:pPr algn="ctr" defTabSz="914126"/>
            <a:r>
              <a:rPr lang="vi-VN" altLang="zh-CN" sz="4400" dirty="0">
                <a:solidFill>
                  <a:prstClr val="black"/>
                </a:solidFill>
                <a:latin typeface="Calibri"/>
                <a:ea typeface="宋体" panose="02010600030101010101" pitchFamily="2" charset="-122"/>
              </a:rPr>
              <a:t>Quốc kì của 1 số nước:</a:t>
            </a:r>
            <a:endParaRPr lang="zh-CN" altLang="en-US" sz="4400" dirty="0">
              <a:solidFill>
                <a:prstClr val="black"/>
              </a:solidFill>
              <a:latin typeface="Calibri"/>
              <a:ea typeface="宋体" panose="02010600030101010101" pitchFamily="2" charset="-122"/>
            </a:endParaRPr>
          </a:p>
        </p:txBody>
      </p:sp>
      <p:pic>
        <p:nvPicPr>
          <p:cNvPr id="9" name="Picture 8" descr="Logo, company name&#10;&#10;Description automatically generated">
            <a:extLst>
              <a:ext uri="{FF2B5EF4-FFF2-40B4-BE49-F238E27FC236}">
                <a16:creationId xmlns:a16="http://schemas.microsoft.com/office/drawing/2014/main" id="{7A41158D-204A-2A69-C6D7-16FA7C517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027" y="1556596"/>
            <a:ext cx="8603673" cy="5126699"/>
          </a:xfrm>
          <a:prstGeom prst="rect">
            <a:avLst/>
          </a:prstGeom>
        </p:spPr>
      </p:pic>
    </p:spTree>
    <p:extLst>
      <p:ext uri="{BB962C8B-B14F-4D97-AF65-F5344CB8AC3E}">
        <p14:creationId xmlns:p14="http://schemas.microsoft.com/office/powerpoint/2010/main" val="361060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61">
            <a:extLst>
              <a:ext uri="{FF2B5EF4-FFF2-40B4-BE49-F238E27FC236}">
                <a16:creationId xmlns:a16="http://schemas.microsoft.com/office/drawing/2014/main" id="{36EA6821-C053-3EBE-4719-A845184E031B}"/>
              </a:ext>
            </a:extLst>
          </p:cNvPr>
          <p:cNvGrpSpPr/>
          <p:nvPr/>
        </p:nvGrpSpPr>
        <p:grpSpPr>
          <a:xfrm>
            <a:off x="264871" y="117496"/>
            <a:ext cx="11352165" cy="1367795"/>
            <a:chOff x="1849115" y="3861048"/>
            <a:chExt cx="3213910" cy="1440160"/>
          </a:xfrm>
        </p:grpSpPr>
        <p:sp>
          <p:nvSpPr>
            <p:cNvPr id="5" name="五边形 1">
              <a:extLst>
                <a:ext uri="{FF2B5EF4-FFF2-40B4-BE49-F238E27FC236}">
                  <a16:creationId xmlns:a16="http://schemas.microsoft.com/office/drawing/2014/main" id="{CA6D8244-C461-D3B0-6A22-6B5B8642661F}"/>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A52E1AFF-5E8E-8CFB-ED7E-253600F7C8A7}"/>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sp>
        <p:nvSpPr>
          <p:cNvPr id="7" name="文本框 18">
            <a:extLst>
              <a:ext uri="{FF2B5EF4-FFF2-40B4-BE49-F238E27FC236}">
                <a16:creationId xmlns:a16="http://schemas.microsoft.com/office/drawing/2014/main" id="{62C949FE-2467-D3AF-7E36-AF2E5056EEEF}"/>
              </a:ext>
            </a:extLst>
          </p:cNvPr>
          <p:cNvSpPr txBox="1"/>
          <p:nvPr/>
        </p:nvSpPr>
        <p:spPr>
          <a:xfrm>
            <a:off x="612606" y="416671"/>
            <a:ext cx="8801964" cy="769441"/>
          </a:xfrm>
          <a:prstGeom prst="rect">
            <a:avLst/>
          </a:prstGeom>
          <a:noFill/>
        </p:spPr>
        <p:txBody>
          <a:bodyPr wrap="square" rtlCol="0">
            <a:spAutoFit/>
          </a:bodyPr>
          <a:lstStyle/>
          <a:p>
            <a:pPr algn="ctr" defTabSz="914126"/>
            <a:r>
              <a:rPr lang="vi-VN" altLang="zh-CN" sz="4400" dirty="0">
                <a:solidFill>
                  <a:prstClr val="black"/>
                </a:solidFill>
                <a:latin typeface="Calibri"/>
                <a:ea typeface="宋体" panose="02010600030101010101" pitchFamily="2" charset="-122"/>
              </a:rPr>
              <a:t>Quốc kì của 1 số nước:</a:t>
            </a:r>
            <a:endParaRPr lang="zh-CN" altLang="en-US" sz="4400" dirty="0">
              <a:solidFill>
                <a:prstClr val="black"/>
              </a:solidFill>
              <a:latin typeface="Calibri"/>
              <a:ea typeface="宋体" panose="02010600030101010101" pitchFamily="2" charset="-122"/>
            </a:endParaRPr>
          </a:p>
        </p:txBody>
      </p:sp>
      <p:pic>
        <p:nvPicPr>
          <p:cNvPr id="9" name="Picture 8" descr="A picture containing outdoor, flag&#10;&#10;Description automatically generated">
            <a:extLst>
              <a:ext uri="{FF2B5EF4-FFF2-40B4-BE49-F238E27FC236}">
                <a16:creationId xmlns:a16="http://schemas.microsoft.com/office/drawing/2014/main" id="{6FFB291C-0E4A-D7CA-1F1D-A0C8E4AE0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71" y="1784466"/>
            <a:ext cx="3652788" cy="2432814"/>
          </a:xfrm>
          <a:prstGeom prst="rect">
            <a:avLst/>
          </a:prstGeom>
        </p:spPr>
      </p:pic>
      <p:sp>
        <p:nvSpPr>
          <p:cNvPr id="10" name="TextBox 9">
            <a:extLst>
              <a:ext uri="{FF2B5EF4-FFF2-40B4-BE49-F238E27FC236}">
                <a16:creationId xmlns:a16="http://schemas.microsoft.com/office/drawing/2014/main" id="{95F8BFD5-109D-EA66-96FB-7FEF06D4CABC}"/>
              </a:ext>
            </a:extLst>
          </p:cNvPr>
          <p:cNvSpPr txBox="1"/>
          <p:nvPr/>
        </p:nvSpPr>
        <p:spPr>
          <a:xfrm>
            <a:off x="4248535" y="2744900"/>
            <a:ext cx="1184564" cy="369332"/>
          </a:xfrm>
          <a:prstGeom prst="rect">
            <a:avLst/>
          </a:prstGeom>
          <a:noFill/>
        </p:spPr>
        <p:txBody>
          <a:bodyPr wrap="square" rtlCol="0">
            <a:spAutoFit/>
          </a:bodyPr>
          <a:lstStyle/>
          <a:p>
            <a:r>
              <a:rPr lang="vi-VN" dirty="0"/>
              <a:t>Anh</a:t>
            </a:r>
            <a:endParaRPr lang="en-US" dirty="0"/>
          </a:p>
        </p:txBody>
      </p:sp>
      <p:pic>
        <p:nvPicPr>
          <p:cNvPr id="12" name="Picture 11" descr="A flag on a pole&#10;&#10;Description automatically generated with medium confidence">
            <a:extLst>
              <a:ext uri="{FF2B5EF4-FFF2-40B4-BE49-F238E27FC236}">
                <a16:creationId xmlns:a16="http://schemas.microsoft.com/office/drawing/2014/main" id="{E9DAD0AE-D4C2-B7FA-6D3C-78DE38360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993" y="1713159"/>
            <a:ext cx="3168238" cy="2432814"/>
          </a:xfrm>
          <a:prstGeom prst="rect">
            <a:avLst/>
          </a:prstGeom>
        </p:spPr>
      </p:pic>
      <p:sp>
        <p:nvSpPr>
          <p:cNvPr id="13" name="TextBox 12">
            <a:extLst>
              <a:ext uri="{FF2B5EF4-FFF2-40B4-BE49-F238E27FC236}">
                <a16:creationId xmlns:a16="http://schemas.microsoft.com/office/drawing/2014/main" id="{B165D01C-E927-9562-ECE1-9107D9D74FC1}"/>
              </a:ext>
            </a:extLst>
          </p:cNvPr>
          <p:cNvSpPr txBox="1"/>
          <p:nvPr/>
        </p:nvSpPr>
        <p:spPr>
          <a:xfrm>
            <a:off x="9918507" y="2681884"/>
            <a:ext cx="1184564" cy="369332"/>
          </a:xfrm>
          <a:prstGeom prst="rect">
            <a:avLst/>
          </a:prstGeom>
          <a:noFill/>
        </p:spPr>
        <p:txBody>
          <a:bodyPr wrap="square" rtlCol="0">
            <a:spAutoFit/>
          </a:bodyPr>
          <a:lstStyle/>
          <a:p>
            <a:r>
              <a:rPr lang="vi-VN" dirty="0"/>
              <a:t>Đức</a:t>
            </a:r>
            <a:endParaRPr lang="en-US" dirty="0"/>
          </a:p>
        </p:txBody>
      </p:sp>
      <p:pic>
        <p:nvPicPr>
          <p:cNvPr id="15" name="Picture 14" descr="Background pattern&#10;&#10;Description automatically generated">
            <a:extLst>
              <a:ext uri="{FF2B5EF4-FFF2-40B4-BE49-F238E27FC236}">
                <a16:creationId xmlns:a16="http://schemas.microsoft.com/office/drawing/2014/main" id="{C8AD2D39-B2DD-F448-59EE-184811A2D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3" y="4535895"/>
            <a:ext cx="3652788" cy="2133304"/>
          </a:xfrm>
          <a:prstGeom prst="rect">
            <a:avLst/>
          </a:prstGeom>
        </p:spPr>
      </p:pic>
      <p:sp>
        <p:nvSpPr>
          <p:cNvPr id="16" name="TextBox 15">
            <a:extLst>
              <a:ext uri="{FF2B5EF4-FFF2-40B4-BE49-F238E27FC236}">
                <a16:creationId xmlns:a16="http://schemas.microsoft.com/office/drawing/2014/main" id="{811AC376-185C-B021-D6D3-A235E6B27A15}"/>
              </a:ext>
            </a:extLst>
          </p:cNvPr>
          <p:cNvSpPr txBox="1"/>
          <p:nvPr/>
        </p:nvSpPr>
        <p:spPr>
          <a:xfrm>
            <a:off x="4248535" y="5417881"/>
            <a:ext cx="1184564" cy="369332"/>
          </a:xfrm>
          <a:prstGeom prst="rect">
            <a:avLst/>
          </a:prstGeom>
          <a:noFill/>
        </p:spPr>
        <p:txBody>
          <a:bodyPr wrap="square" rtlCol="0">
            <a:spAutoFit/>
          </a:bodyPr>
          <a:lstStyle/>
          <a:p>
            <a:r>
              <a:rPr lang="vi-VN"/>
              <a:t>Mĩ</a:t>
            </a:r>
            <a:endParaRPr lang="en-US" dirty="0"/>
          </a:p>
        </p:txBody>
      </p:sp>
      <p:pic>
        <p:nvPicPr>
          <p:cNvPr id="18" name="Picture 17" descr="A picture containing background pattern&#10;&#10;Description automatically generated">
            <a:extLst>
              <a:ext uri="{FF2B5EF4-FFF2-40B4-BE49-F238E27FC236}">
                <a16:creationId xmlns:a16="http://schemas.microsoft.com/office/drawing/2014/main" id="{B72B81E2-1E87-94DD-9547-8A954E150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2130" y="4535895"/>
            <a:ext cx="3168238" cy="2133304"/>
          </a:xfrm>
          <a:prstGeom prst="rect">
            <a:avLst/>
          </a:prstGeom>
          <a:ln w="12700">
            <a:solidFill>
              <a:schemeClr val="tx1"/>
            </a:solidFill>
          </a:ln>
        </p:spPr>
      </p:pic>
      <p:sp>
        <p:nvSpPr>
          <p:cNvPr id="19" name="TextBox 18">
            <a:extLst>
              <a:ext uri="{FF2B5EF4-FFF2-40B4-BE49-F238E27FC236}">
                <a16:creationId xmlns:a16="http://schemas.microsoft.com/office/drawing/2014/main" id="{DF9B9673-F4DF-CAE9-C6BB-0162F44B2CF9}"/>
              </a:ext>
            </a:extLst>
          </p:cNvPr>
          <p:cNvSpPr txBox="1"/>
          <p:nvPr/>
        </p:nvSpPr>
        <p:spPr>
          <a:xfrm>
            <a:off x="10060516" y="5245254"/>
            <a:ext cx="1184564" cy="369332"/>
          </a:xfrm>
          <a:prstGeom prst="rect">
            <a:avLst/>
          </a:prstGeom>
          <a:noFill/>
        </p:spPr>
        <p:txBody>
          <a:bodyPr wrap="square" rtlCol="0">
            <a:spAutoFit/>
          </a:bodyPr>
          <a:lstStyle/>
          <a:p>
            <a:r>
              <a:rPr lang="vi-VN" dirty="0"/>
              <a:t>Nga</a:t>
            </a:r>
            <a:endParaRPr lang="en-US" dirty="0"/>
          </a:p>
        </p:txBody>
      </p:sp>
    </p:spTree>
    <p:extLst>
      <p:ext uri="{BB962C8B-B14F-4D97-AF65-F5344CB8AC3E}">
        <p14:creationId xmlns:p14="http://schemas.microsoft.com/office/powerpoint/2010/main" val="24592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làm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6" name="Curved Down Ribbon 5"/>
          <p:cNvSpPr/>
          <p:nvPr/>
        </p:nvSpPr>
        <p:spPr>
          <a:xfrm>
            <a:off x="261284" y="932812"/>
            <a:ext cx="2324898" cy="1422461"/>
          </a:xfrm>
          <a:prstGeom prst="ellipseRibb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LÁ CỜ VIỆT NAM</a:t>
            </a:r>
          </a:p>
        </p:txBody>
      </p:sp>
    </p:spTree>
    <p:extLst>
      <p:ext uri="{BB962C8B-B14F-4D97-AF65-F5344CB8AC3E}">
        <p14:creationId xmlns:p14="http://schemas.microsoft.com/office/powerpoint/2010/main" val="36591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84769"/>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mj-lt"/>
              </a:rPr>
              <a:t>Quốc hiệu của nước ta là gì?</a:t>
            </a:r>
            <a:endParaRPr lang="en-US" sz="3200" dirty="0">
              <a:solidFill>
                <a:srgbClr val="00B050"/>
              </a:solidFill>
              <a:latin typeface="+mj-lt"/>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87880"/>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mj-lt"/>
              </a:rPr>
              <a:t>Hãy</a:t>
            </a:r>
            <a:r>
              <a:rPr lang="en-US" sz="3200" dirty="0">
                <a:solidFill>
                  <a:srgbClr val="00B050"/>
                </a:solidFill>
                <a:latin typeface="+mj-lt"/>
              </a:rPr>
              <a:t> </a:t>
            </a:r>
            <a:r>
              <a:rPr lang="en-US" sz="3200" dirty="0" err="1">
                <a:solidFill>
                  <a:srgbClr val="00B050"/>
                </a:solidFill>
                <a:latin typeface="+mj-lt"/>
              </a:rPr>
              <a:t>mô</a:t>
            </a:r>
            <a:r>
              <a:rPr lang="en-US" sz="3200" dirty="0">
                <a:solidFill>
                  <a:srgbClr val="00B050"/>
                </a:solidFill>
                <a:latin typeface="+mj-lt"/>
              </a:rPr>
              <a:t> </a:t>
            </a:r>
            <a:r>
              <a:rPr lang="en-US" sz="3200" dirty="0" err="1">
                <a:solidFill>
                  <a:srgbClr val="00B050"/>
                </a:solidFill>
                <a:latin typeface="+mj-lt"/>
              </a:rPr>
              <a:t>tả</a:t>
            </a:r>
            <a:r>
              <a:rPr lang="en-US" sz="3200" dirty="0">
                <a:solidFill>
                  <a:srgbClr val="00B050"/>
                </a:solidFill>
                <a:latin typeface="+mj-lt"/>
              </a:rPr>
              <a:t> </a:t>
            </a:r>
            <a:r>
              <a:rPr lang="en-US" sz="3200" dirty="0" err="1">
                <a:solidFill>
                  <a:srgbClr val="00B050"/>
                </a:solidFill>
                <a:latin typeface="+mj-lt"/>
              </a:rPr>
              <a:t>Quốc</a:t>
            </a:r>
            <a:r>
              <a:rPr lang="en-US" sz="3200" dirty="0">
                <a:solidFill>
                  <a:srgbClr val="00B050"/>
                </a:solidFill>
                <a:latin typeface="+mj-lt"/>
              </a:rPr>
              <a:t> </a:t>
            </a:r>
            <a:r>
              <a:rPr lang="en-US" sz="3200" dirty="0" err="1">
                <a:solidFill>
                  <a:srgbClr val="00B050"/>
                </a:solidFill>
                <a:latin typeface="+mj-lt"/>
              </a:rPr>
              <a:t>kì</a:t>
            </a:r>
            <a:r>
              <a:rPr lang="en-US" sz="3200" dirty="0">
                <a:solidFill>
                  <a:srgbClr val="00B050"/>
                </a:solidFill>
                <a:latin typeface="+mj-lt"/>
              </a:rPr>
              <a:t> </a:t>
            </a:r>
            <a:r>
              <a:rPr lang="en-US" sz="3200" dirty="0" err="1">
                <a:solidFill>
                  <a:srgbClr val="00B050"/>
                </a:solidFill>
                <a:latin typeface="+mj-lt"/>
              </a:rPr>
              <a:t>Việt</a:t>
            </a:r>
            <a:r>
              <a:rPr lang="en-US" sz="3200" dirty="0">
                <a:solidFill>
                  <a:srgbClr val="00B050"/>
                </a:solidFill>
                <a:latin typeface="+mj-lt"/>
              </a:rPr>
              <a:t> </a:t>
            </a:r>
            <a:r>
              <a:rPr lang="en-US" sz="3200" dirty="0" smtClean="0">
                <a:solidFill>
                  <a:srgbClr val="00B050"/>
                </a:solidFill>
                <a:latin typeface="+mj-lt"/>
              </a:rPr>
              <a:t>Nam?</a:t>
            </a:r>
            <a:endParaRPr lang="en-US" sz="3200" dirty="0">
              <a:solidFill>
                <a:srgbClr val="00B050"/>
              </a:solidFill>
              <a:latin typeface="+mj-lt"/>
            </a:endParaRP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mj-lt"/>
              </a:rPr>
              <a:t>Nêu</a:t>
            </a:r>
            <a:r>
              <a:rPr lang="en-US" sz="3200" dirty="0">
                <a:solidFill>
                  <a:srgbClr val="00B050"/>
                </a:solidFill>
                <a:latin typeface="+mj-lt"/>
              </a:rPr>
              <a:t> </a:t>
            </a:r>
            <a:r>
              <a:rPr lang="en-US" sz="3200" dirty="0" err="1">
                <a:solidFill>
                  <a:srgbClr val="00B050"/>
                </a:solidFill>
                <a:latin typeface="+mj-lt"/>
              </a:rPr>
              <a:t>tên</a:t>
            </a:r>
            <a:r>
              <a:rPr lang="en-US" sz="3200" dirty="0">
                <a:solidFill>
                  <a:srgbClr val="00B050"/>
                </a:solidFill>
                <a:latin typeface="+mj-lt"/>
              </a:rPr>
              <a:t> </a:t>
            </a:r>
            <a:r>
              <a:rPr lang="en-US" sz="3200" dirty="0" err="1">
                <a:solidFill>
                  <a:srgbClr val="00B050"/>
                </a:solidFill>
                <a:latin typeface="+mj-lt"/>
              </a:rPr>
              <a:t>bài</a:t>
            </a:r>
            <a:r>
              <a:rPr lang="en-US" sz="3200" dirty="0">
                <a:solidFill>
                  <a:srgbClr val="00B050"/>
                </a:solidFill>
                <a:latin typeface="+mj-lt"/>
              </a:rPr>
              <a:t> </a:t>
            </a:r>
            <a:r>
              <a:rPr lang="en-US" sz="3200" dirty="0" err="1">
                <a:solidFill>
                  <a:srgbClr val="00B050"/>
                </a:solidFill>
                <a:latin typeface="+mj-lt"/>
              </a:rPr>
              <a:t>hát</a:t>
            </a:r>
            <a:r>
              <a:rPr lang="en-US" sz="3200" dirty="0">
                <a:solidFill>
                  <a:srgbClr val="00B050"/>
                </a:solidFill>
                <a:latin typeface="+mj-lt"/>
              </a:rPr>
              <a:t> </a:t>
            </a:r>
            <a:r>
              <a:rPr lang="en-US" sz="3200" dirty="0" err="1">
                <a:solidFill>
                  <a:srgbClr val="00B050"/>
                </a:solidFill>
                <a:latin typeface="+mj-lt"/>
              </a:rPr>
              <a:t>và</a:t>
            </a:r>
            <a:r>
              <a:rPr lang="en-US" sz="3200" dirty="0">
                <a:solidFill>
                  <a:srgbClr val="00B050"/>
                </a:solidFill>
                <a:latin typeface="+mj-lt"/>
              </a:rPr>
              <a:t> </a:t>
            </a:r>
            <a:r>
              <a:rPr lang="en-US" sz="3200" dirty="0" err="1">
                <a:solidFill>
                  <a:srgbClr val="00B050"/>
                </a:solidFill>
                <a:latin typeface="+mj-lt"/>
              </a:rPr>
              <a:t>tác</a:t>
            </a:r>
            <a:r>
              <a:rPr lang="en-US" sz="3200" dirty="0">
                <a:solidFill>
                  <a:srgbClr val="00B050"/>
                </a:solidFill>
                <a:latin typeface="+mj-lt"/>
              </a:rPr>
              <a:t> </a:t>
            </a:r>
            <a:r>
              <a:rPr lang="en-US" sz="3200" dirty="0" err="1">
                <a:solidFill>
                  <a:srgbClr val="00B050"/>
                </a:solidFill>
                <a:latin typeface="+mj-lt"/>
              </a:rPr>
              <a:t>giả</a:t>
            </a:r>
            <a:r>
              <a:rPr lang="en-US" sz="3200" dirty="0">
                <a:solidFill>
                  <a:srgbClr val="00B050"/>
                </a:solidFill>
                <a:latin typeface="+mj-lt"/>
              </a:rPr>
              <a:t> </a:t>
            </a:r>
            <a:r>
              <a:rPr lang="en-US" sz="3200" dirty="0" err="1">
                <a:solidFill>
                  <a:srgbClr val="00B050"/>
                </a:solidFill>
                <a:latin typeface="+mj-lt"/>
              </a:rPr>
              <a:t>Quốc</a:t>
            </a:r>
            <a:r>
              <a:rPr lang="en-US" sz="3200" dirty="0">
                <a:solidFill>
                  <a:srgbClr val="00B050"/>
                </a:solidFill>
                <a:latin typeface="+mj-lt"/>
              </a:rPr>
              <a:t> ca </a:t>
            </a:r>
            <a:r>
              <a:rPr lang="en-US" sz="3200" dirty="0" err="1">
                <a:solidFill>
                  <a:srgbClr val="00B050"/>
                </a:solidFill>
                <a:latin typeface="+mj-lt"/>
              </a:rPr>
              <a:t>Việt</a:t>
            </a:r>
            <a:r>
              <a:rPr lang="en-US" sz="3200" dirty="0">
                <a:solidFill>
                  <a:srgbClr val="00B050"/>
                </a:solidFill>
                <a:latin typeface="+mj-lt"/>
              </a:rPr>
              <a:t> </a:t>
            </a:r>
            <a:r>
              <a:rPr lang="en-US" sz="3200" dirty="0" smtClean="0">
                <a:solidFill>
                  <a:srgbClr val="00B050"/>
                </a:solidFill>
                <a:latin typeface="+mj-lt"/>
              </a:rPr>
              <a:t>Nam?</a:t>
            </a:r>
            <a:endParaRPr lang="en-US" sz="3200" dirty="0">
              <a:solidFill>
                <a:srgbClr val="00B050"/>
              </a:solidFill>
              <a:latin typeface="+mj-lt"/>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mj-lt"/>
              </a:rPr>
              <a:t>Vì</a:t>
            </a:r>
            <a:r>
              <a:rPr lang="en-US" sz="3200" dirty="0">
                <a:solidFill>
                  <a:srgbClr val="00B050"/>
                </a:solidFill>
                <a:latin typeface="+mj-lt"/>
              </a:rPr>
              <a:t> </a:t>
            </a:r>
            <a:r>
              <a:rPr lang="en-US" sz="3200" dirty="0" err="1">
                <a:solidFill>
                  <a:srgbClr val="00B050"/>
                </a:solidFill>
                <a:latin typeface="+mj-lt"/>
              </a:rPr>
              <a:t>sao</a:t>
            </a:r>
            <a:r>
              <a:rPr lang="en-US" sz="3200" dirty="0">
                <a:solidFill>
                  <a:srgbClr val="00B050"/>
                </a:solidFill>
                <a:latin typeface="+mj-lt"/>
              </a:rPr>
              <a:t> </a:t>
            </a:r>
            <a:r>
              <a:rPr lang="en-US" sz="3200" dirty="0" err="1">
                <a:solidFill>
                  <a:srgbClr val="00B050"/>
                </a:solidFill>
                <a:latin typeface="+mj-lt"/>
              </a:rPr>
              <a:t>phải</a:t>
            </a:r>
            <a:r>
              <a:rPr lang="en-US" sz="3200" dirty="0">
                <a:solidFill>
                  <a:srgbClr val="00B050"/>
                </a:solidFill>
                <a:latin typeface="+mj-lt"/>
              </a:rPr>
              <a:t> </a:t>
            </a:r>
            <a:r>
              <a:rPr lang="en-US" sz="3200" dirty="0" err="1">
                <a:solidFill>
                  <a:srgbClr val="00B050"/>
                </a:solidFill>
                <a:latin typeface="+mj-lt"/>
              </a:rPr>
              <a:t>nghiêm</a:t>
            </a:r>
            <a:r>
              <a:rPr lang="en-US" sz="3200" dirty="0">
                <a:solidFill>
                  <a:srgbClr val="00B050"/>
                </a:solidFill>
                <a:latin typeface="+mj-lt"/>
              </a:rPr>
              <a:t> </a:t>
            </a:r>
            <a:r>
              <a:rPr lang="en-US" sz="3200" dirty="0" err="1">
                <a:solidFill>
                  <a:srgbClr val="00B050"/>
                </a:solidFill>
                <a:latin typeface="+mj-lt"/>
              </a:rPr>
              <a:t>trang</a:t>
            </a:r>
            <a:r>
              <a:rPr lang="en-US" sz="3200" dirty="0">
                <a:solidFill>
                  <a:srgbClr val="00B050"/>
                </a:solidFill>
                <a:latin typeface="+mj-lt"/>
              </a:rPr>
              <a:t> </a:t>
            </a:r>
            <a:r>
              <a:rPr lang="en-US" sz="3200" dirty="0" err="1">
                <a:solidFill>
                  <a:srgbClr val="00B050"/>
                </a:solidFill>
                <a:latin typeface="+mj-lt"/>
              </a:rPr>
              <a:t>khi</a:t>
            </a:r>
            <a:r>
              <a:rPr lang="en-US" sz="3200" dirty="0">
                <a:solidFill>
                  <a:srgbClr val="00B050"/>
                </a:solidFill>
                <a:latin typeface="+mj-lt"/>
              </a:rPr>
              <a:t> </a:t>
            </a:r>
            <a:r>
              <a:rPr lang="en-US" sz="3200" dirty="0" err="1">
                <a:solidFill>
                  <a:srgbClr val="00B050"/>
                </a:solidFill>
                <a:latin typeface="+mj-lt"/>
              </a:rPr>
              <a:t>chào</a:t>
            </a:r>
            <a:r>
              <a:rPr lang="en-US" sz="3200" dirty="0">
                <a:solidFill>
                  <a:srgbClr val="00B050"/>
                </a:solidFill>
                <a:latin typeface="+mj-lt"/>
              </a:rPr>
              <a:t> </a:t>
            </a:r>
            <a:r>
              <a:rPr lang="en-US" sz="3200" dirty="0" err="1">
                <a:solidFill>
                  <a:srgbClr val="00B050"/>
                </a:solidFill>
                <a:latin typeface="+mj-lt"/>
              </a:rPr>
              <a:t>cờ</a:t>
            </a:r>
            <a:r>
              <a:rPr lang="en-US" sz="3200" dirty="0">
                <a:solidFill>
                  <a:srgbClr val="00B050"/>
                </a:solidFill>
                <a:latin typeface="+mj-lt"/>
              </a:rPr>
              <a:t> </a:t>
            </a:r>
            <a:r>
              <a:rPr lang="en-US" sz="3200" dirty="0" err="1">
                <a:solidFill>
                  <a:srgbClr val="00B050"/>
                </a:solidFill>
                <a:latin typeface="+mj-lt"/>
              </a:rPr>
              <a:t>và</a:t>
            </a:r>
            <a:r>
              <a:rPr lang="en-US" sz="3200" dirty="0">
                <a:solidFill>
                  <a:srgbClr val="00B050"/>
                </a:solidFill>
                <a:latin typeface="+mj-lt"/>
              </a:rPr>
              <a:t> </a:t>
            </a:r>
            <a:r>
              <a:rPr lang="en-US" sz="3200" dirty="0" err="1">
                <a:solidFill>
                  <a:srgbClr val="00B050"/>
                </a:solidFill>
                <a:latin typeface="+mj-lt"/>
              </a:rPr>
              <a:t>hát</a:t>
            </a:r>
            <a:r>
              <a:rPr lang="en-US" sz="3200" dirty="0">
                <a:solidFill>
                  <a:srgbClr val="00B050"/>
                </a:solidFill>
                <a:latin typeface="+mj-lt"/>
              </a:rPr>
              <a:t> </a:t>
            </a:r>
            <a:r>
              <a:rPr lang="en-US" sz="3200" dirty="0" err="1">
                <a:solidFill>
                  <a:srgbClr val="00B050"/>
                </a:solidFill>
                <a:latin typeface="+mj-lt"/>
              </a:rPr>
              <a:t>Quốc</a:t>
            </a:r>
            <a:r>
              <a:rPr lang="en-US" sz="3200" dirty="0">
                <a:solidFill>
                  <a:srgbClr val="00B050"/>
                </a:solidFill>
                <a:latin typeface="+mj-lt"/>
              </a:rPr>
              <a:t> </a:t>
            </a:r>
            <a:r>
              <a:rPr lang="en-US" sz="3200" dirty="0" smtClean="0">
                <a:solidFill>
                  <a:srgbClr val="00B050"/>
                </a:solidFill>
                <a:latin typeface="+mj-lt"/>
              </a:rPr>
              <a:t>ca?</a:t>
            </a:r>
            <a:endParaRPr lang="en-US" sz="3200" dirty="0">
              <a:solidFill>
                <a:srgbClr val="00B050"/>
              </a:solidFill>
              <a:latin typeface="+mj-lt"/>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850</Words>
  <Application>Microsoft Office PowerPoint</Application>
  <PresentationFormat>Widescreen</PresentationFormat>
  <Paragraphs>84</Paragraphs>
  <Slides>25</Slides>
  <Notes>9</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微软雅黑</vt:lpstr>
      <vt:lpstr>宋体</vt:lpstr>
      <vt:lpstr>Arial</vt:lpstr>
      <vt:lpstr>Arima Madurai</vt:lpstr>
      <vt:lpstr>Calibri</vt:lpstr>
      <vt:lpstr>Calibri Light</vt:lpstr>
      <vt:lpstr>等线</vt:lpstr>
      <vt:lpstr>HP-211</vt:lpstr>
      <vt:lpstr>Times New Roman</vt:lpstr>
      <vt:lpstr>VNI-Avo</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6</cp:revision>
  <dcterms:created xsi:type="dcterms:W3CDTF">2022-08-16T05:00:50Z</dcterms:created>
  <dcterms:modified xsi:type="dcterms:W3CDTF">2023-09-05T05:27:50Z</dcterms:modified>
</cp:coreProperties>
</file>