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Garamond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Bungee Inlin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g766XbncNl59rcsjFATvSjaXya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aramond-bold.fntdata"/><Relationship Id="rId30" Type="http://schemas.openxmlformats.org/officeDocument/2006/relationships/font" Target="fonts/Garamond-regular.fntdata"/><Relationship Id="rId11" Type="http://schemas.openxmlformats.org/officeDocument/2006/relationships/slide" Target="slides/slide7.xml"/><Relationship Id="rId33" Type="http://schemas.openxmlformats.org/officeDocument/2006/relationships/font" Target="fonts/Garamond-boldItalic.fntdata"/><Relationship Id="rId10" Type="http://schemas.openxmlformats.org/officeDocument/2006/relationships/slide" Target="slides/slide6.xml"/><Relationship Id="rId32" Type="http://schemas.openxmlformats.org/officeDocument/2006/relationships/font" Target="fonts/Garamond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BungeeInlin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6" name="Google Shape;3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0" name="Google Shape;3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7" name="Google Shape;3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6" name="Google Shape;4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1" name="Google Shape;4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6" name="Google Shape;52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8" name="Google Shape;5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92" name="Google Shape;6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0" name="Google Shape;70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节标题">
  <p:cSld name="1_节标题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0"/>
          <p:cNvSpPr/>
          <p:nvPr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lt1">
              <a:alpha val="49803"/>
            </a:schemeClr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0C0C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jpg"/><Relationship Id="rId4" Type="http://schemas.openxmlformats.org/officeDocument/2006/relationships/image" Target="../media/image43.png"/><Relationship Id="rId5" Type="http://schemas.openxmlformats.org/officeDocument/2006/relationships/slide" Target="/ppt/slides/slide22.xml"/><Relationship Id="rId6" Type="http://schemas.openxmlformats.org/officeDocument/2006/relationships/image" Target="../media/image58.png"/><Relationship Id="rId7" Type="http://schemas.openxmlformats.org/officeDocument/2006/relationships/image" Target="../media/image48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4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jpg"/><Relationship Id="rId4" Type="http://schemas.openxmlformats.org/officeDocument/2006/relationships/image" Target="../media/image46.png"/><Relationship Id="rId9" Type="http://schemas.openxmlformats.org/officeDocument/2006/relationships/image" Target="../media/image54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53.png"/><Relationship Id="rId8" Type="http://schemas.openxmlformats.org/officeDocument/2006/relationships/image" Target="../media/image50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4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7.jpg"/><Relationship Id="rId4" Type="http://schemas.openxmlformats.org/officeDocument/2006/relationships/image" Target="../media/image46.png"/><Relationship Id="rId9" Type="http://schemas.openxmlformats.org/officeDocument/2006/relationships/image" Target="../media/image62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6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5.gif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slide" Target="/ppt/slides/slide5.xml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gif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5.gif"/><Relationship Id="rId9" Type="http://schemas.openxmlformats.org/officeDocument/2006/relationships/slide" Target="/ppt/slides/slide6.xml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14.jp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image" Target="../media/image25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5.gif"/><Relationship Id="rId9" Type="http://schemas.openxmlformats.org/officeDocument/2006/relationships/image" Target="../media/image26.gif"/><Relationship Id="rId5" Type="http://schemas.openxmlformats.org/officeDocument/2006/relationships/image" Target="../media/image21.png"/><Relationship Id="rId6" Type="http://schemas.openxmlformats.org/officeDocument/2006/relationships/image" Target="../media/image35.jpg"/><Relationship Id="rId7" Type="http://schemas.openxmlformats.org/officeDocument/2006/relationships/image" Target="../media/image18.jpg"/><Relationship Id="rId8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gif"/><Relationship Id="rId10" Type="http://schemas.openxmlformats.org/officeDocument/2006/relationships/image" Target="../media/image26.gif"/><Relationship Id="rId13" Type="http://schemas.openxmlformats.org/officeDocument/2006/relationships/image" Target="../media/image29.png"/><Relationship Id="rId12" Type="http://schemas.openxmlformats.org/officeDocument/2006/relationships/slide" Target="/ppt/slides/slide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36.png"/><Relationship Id="rId9" Type="http://schemas.openxmlformats.org/officeDocument/2006/relationships/image" Target="../media/image24.jpg"/><Relationship Id="rId5" Type="http://schemas.openxmlformats.org/officeDocument/2006/relationships/image" Target="../media/image5.gif"/><Relationship Id="rId6" Type="http://schemas.openxmlformats.org/officeDocument/2006/relationships/image" Target="../media/image23.png"/><Relationship Id="rId7" Type="http://schemas.openxmlformats.org/officeDocument/2006/relationships/image" Target="../media/image32.jpg"/><Relationship Id="rId8" Type="http://schemas.openxmlformats.org/officeDocument/2006/relationships/image" Target="../media/image3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Relationship Id="rId7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362200" y="3268663"/>
            <a:ext cx="9759950" cy="1150937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1049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6000"/>
              <a:buFont typeface="Arial"/>
              <a:buNone/>
            </a:pPr>
            <a:br>
              <a:rPr b="1" i="0" lang="en-US" sz="6000" u="none" cap="none" strike="noStrik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6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Diện tích hình tam giác</a:t>
            </a:r>
            <a:endParaRPr b="1" i="0" sz="6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049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Trang 87- 88</a:t>
            </a:r>
            <a:endParaRPr b="1" i="0" sz="6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800600" y="1524000"/>
            <a:ext cx="2417763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Toán 5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593987" y="132686"/>
            <a:ext cx="58221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TRƯỜNG TIỂU HỌC LÊ QUÝ ĐÔN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77838" y="1130300"/>
            <a:ext cx="542925" cy="54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0"/>
          <p:cNvGrpSpPr/>
          <p:nvPr/>
        </p:nvGrpSpPr>
        <p:grpSpPr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310" name="Google Shape;31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0"/>
            <p:cNvSpPr/>
            <p:nvPr/>
          </p:nvSpPr>
          <p:spPr>
            <a:xfrm flipH="1" rot="10800000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2" name="Google Shape;312;p10"/>
          <p:cNvCxnSpPr/>
          <p:nvPr/>
        </p:nvCxnSpPr>
        <p:spPr>
          <a:xfrm rot="10800000">
            <a:off x="3276600" y="3429000"/>
            <a:ext cx="2438400" cy="990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10"/>
          <p:cNvSpPr txBox="1"/>
          <p:nvPr/>
        </p:nvSpPr>
        <p:spPr>
          <a:xfrm>
            <a:off x="4495800" y="457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TOÁN</a:t>
            </a:r>
            <a:endParaRPr/>
          </a:p>
        </p:txBody>
      </p:sp>
      <p:sp>
        <p:nvSpPr>
          <p:cNvPr id="314" name="Google Shape;314;p10"/>
          <p:cNvSpPr txBox="1"/>
          <p:nvPr/>
        </p:nvSpPr>
        <p:spPr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Bài :</a:t>
            </a:r>
            <a:endParaRPr/>
          </a:p>
        </p:txBody>
      </p:sp>
      <p:sp>
        <p:nvSpPr>
          <p:cNvPr id="315" name="Google Shape;315;p10"/>
          <p:cNvSpPr txBox="1"/>
          <p:nvPr/>
        </p:nvSpPr>
        <p:spPr>
          <a:xfrm>
            <a:off x="4419600" y="914400"/>
            <a:ext cx="449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DIỆN TÍCH HÌNH TAM GIÁC</a:t>
            </a:r>
            <a:endParaRPr/>
          </a:p>
        </p:txBody>
      </p:sp>
      <p:sp>
        <p:nvSpPr>
          <p:cNvPr id="316" name="Google Shape;316;p10"/>
          <p:cNvSpPr txBox="1"/>
          <p:nvPr/>
        </p:nvSpPr>
        <p:spPr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Cắt hình tam giác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Hai hình tam giác bằng nhau</a:t>
            </a:r>
            <a:endParaRPr/>
          </a:p>
        </p:txBody>
      </p:sp>
      <p:sp>
        <p:nvSpPr>
          <p:cNvPr id="318" name="Google Shape;318;p10"/>
          <p:cNvSpPr txBox="1"/>
          <p:nvPr/>
        </p:nvSpPr>
        <p:spPr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Lấy một hình tam giác cắt theo đường cao để thành hai mảnh tam giác 1 và 2</a:t>
            </a:r>
            <a:endParaRPr/>
          </a:p>
        </p:txBody>
      </p:sp>
      <p:sp>
        <p:nvSpPr>
          <p:cNvPr id="319" name="Google Shape;319;p10"/>
          <p:cNvSpPr txBox="1"/>
          <p:nvPr/>
        </p:nvSpPr>
        <p:spPr>
          <a:xfrm>
            <a:off x="1766888" y="28956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Ghép thành hình chữ nhật</a:t>
            </a:r>
            <a:endParaRPr/>
          </a:p>
        </p:txBody>
      </p:sp>
      <p:sp>
        <p:nvSpPr>
          <p:cNvPr id="320" name="Google Shape;320;p10"/>
          <p:cNvSpPr txBox="1"/>
          <p:nvPr/>
        </p:nvSpPr>
        <p:spPr>
          <a:xfrm>
            <a:off x="1905000" y="3276600"/>
            <a:ext cx="8474075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Ghép hai mảnh 1 và 2 vào hình tam giác còn lại để được hình chữ nhật</a:t>
            </a:r>
            <a:endParaRPr/>
          </a:p>
        </p:txBody>
      </p:sp>
      <p:sp>
        <p:nvSpPr>
          <p:cNvPr id="321" name="Google Shape;321;p10"/>
          <p:cNvSpPr/>
          <p:nvPr/>
        </p:nvSpPr>
        <p:spPr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0"/>
          <p:cNvSpPr/>
          <p:nvPr/>
        </p:nvSpPr>
        <p:spPr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3" name="Google Shape;323;p10"/>
          <p:cNvGrpSpPr/>
          <p:nvPr/>
        </p:nvGrpSpPr>
        <p:grpSpPr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324" name="Google Shape;324;p10"/>
            <p:cNvSpPr/>
            <p:nvPr/>
          </p:nvSpPr>
          <p:spPr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6" name="Google Shape;326;p10"/>
          <p:cNvSpPr txBox="1"/>
          <p:nvPr/>
        </p:nvSpPr>
        <p:spPr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327" name="Google Shape;327;p10"/>
          <p:cNvSpPr txBox="1"/>
          <p:nvPr/>
        </p:nvSpPr>
        <p:spPr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28" name="Google Shape;328;p10"/>
          <p:cNvSpPr txBox="1"/>
          <p:nvPr/>
        </p:nvSpPr>
        <p:spPr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329" name="Google Shape;329;p10"/>
          <p:cNvSpPr txBox="1"/>
          <p:nvPr/>
        </p:nvSpPr>
        <p:spPr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330" name="Google Shape;330;p10"/>
          <p:cNvCxnSpPr/>
          <p:nvPr/>
        </p:nvCxnSpPr>
        <p:spPr>
          <a:xfrm>
            <a:off x="7924800" y="4800600"/>
            <a:ext cx="0" cy="129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10"/>
          <p:cNvSpPr/>
          <p:nvPr/>
        </p:nvSpPr>
        <p:spPr>
          <a:xfrm>
            <a:off x="7924800" y="5943600"/>
            <a:ext cx="152400" cy="15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333" name="Google Shape;333;p10"/>
          <p:cNvSpPr txBox="1"/>
          <p:nvPr/>
        </p:nvSpPr>
        <p:spPr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34" name="Google Shape;334;p10"/>
          <p:cNvSpPr txBox="1"/>
          <p:nvPr/>
        </p:nvSpPr>
        <p:spPr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35" name="Google Shape;335;p10"/>
          <p:cNvSpPr txBox="1"/>
          <p:nvPr/>
        </p:nvSpPr>
        <p:spPr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36" name="Google Shape;336;p10"/>
          <p:cNvSpPr txBox="1"/>
          <p:nvPr/>
        </p:nvSpPr>
        <p:spPr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337" name="Google Shape;337;p10"/>
          <p:cNvSpPr txBox="1"/>
          <p:nvPr/>
        </p:nvSpPr>
        <p:spPr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1"/>
          <p:cNvGrpSpPr/>
          <p:nvPr/>
        </p:nvGrpSpPr>
        <p:grpSpPr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44" name="Google Shape;34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1"/>
            <p:cNvSpPr/>
            <p:nvPr/>
          </p:nvSpPr>
          <p:spPr>
            <a:xfrm flipH="1" rot="10800000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/>
        </p:nvSpPr>
        <p:spPr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48" name="Google Shape;348;p11"/>
          <p:cNvCxnSpPr/>
          <p:nvPr/>
        </p:nvCxnSpPr>
        <p:spPr>
          <a:xfrm rot="10800000">
            <a:off x="3276600" y="3773488"/>
            <a:ext cx="2438400" cy="990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11"/>
          <p:cNvSpPr txBox="1"/>
          <p:nvPr/>
        </p:nvSpPr>
        <p:spPr>
          <a:xfrm>
            <a:off x="4495800" y="233363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TOÁN</a:t>
            </a:r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Bài :</a:t>
            </a:r>
            <a:endParaRPr/>
          </a:p>
        </p:txBody>
      </p:sp>
      <p:sp>
        <p:nvSpPr>
          <p:cNvPr id="351" name="Google Shape;351;p11"/>
          <p:cNvSpPr txBox="1"/>
          <p:nvPr/>
        </p:nvSpPr>
        <p:spPr>
          <a:xfrm>
            <a:off x="4419600" y="914400"/>
            <a:ext cx="472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DIỆN TÍCH HÌNH TAM GIÁC</a:t>
            </a:r>
            <a:endParaRPr/>
          </a:p>
        </p:txBody>
      </p:sp>
      <p:sp>
        <p:nvSpPr>
          <p:cNvPr id="352" name="Google Shape;352;p11"/>
          <p:cNvSpPr txBox="1"/>
          <p:nvPr/>
        </p:nvSpPr>
        <p:spPr>
          <a:xfrm>
            <a:off x="1752600" y="1371600"/>
            <a:ext cx="3124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Cắt hình tam giác</a:t>
            </a:r>
            <a:endParaRPr/>
          </a:p>
        </p:txBody>
      </p:sp>
      <p:sp>
        <p:nvSpPr>
          <p:cNvPr id="353" name="Google Shape;353;p11"/>
          <p:cNvSpPr txBox="1"/>
          <p:nvPr/>
        </p:nvSpPr>
        <p:spPr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Ghép thành hình chữ nhật</a:t>
            </a:r>
            <a:endParaRPr/>
          </a:p>
        </p:txBody>
      </p:sp>
      <p:sp>
        <p:nvSpPr>
          <p:cNvPr id="354" name="Google Shape;354;p11"/>
          <p:cNvSpPr txBox="1"/>
          <p:nvPr/>
        </p:nvSpPr>
        <p:spPr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>
            <a:off x="1752600" y="2133600"/>
            <a:ext cx="7543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So  sánh các yếu tố hình học trong hình vừa ghép</a:t>
            </a:r>
            <a:endParaRPr/>
          </a:p>
        </p:txBody>
      </p:sp>
      <p:grpSp>
        <p:nvGrpSpPr>
          <p:cNvPr id="356" name="Google Shape;356;p11"/>
          <p:cNvGrpSpPr/>
          <p:nvPr/>
        </p:nvGrpSpPr>
        <p:grpSpPr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57" name="Google Shape;357;p11"/>
            <p:cNvGrpSpPr/>
            <p:nvPr/>
          </p:nvGrpSpPr>
          <p:grpSpPr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58" name="Google Shape;358;p11"/>
              <p:cNvSpPr/>
              <p:nvPr/>
            </p:nvSpPr>
            <p:spPr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cap="flat" cmpd="sng" w="9525">
                <a:solidFill>
                  <a:srgbClr val="FF006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cap="flat" cmpd="sng" w="9525">
                <a:solidFill>
                  <a:srgbClr val="FF006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60" name="Google Shape;360;p11"/>
            <p:cNvSpPr/>
            <p:nvPr/>
          </p:nvSpPr>
          <p:spPr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cap="flat" cmpd="sng" w="9525">
              <a:solidFill>
                <a:srgbClr val="FF00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cap="flat" cmpd="sng" w="9525">
              <a:solidFill>
                <a:srgbClr val="FF00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2" name="Google Shape;362;p11"/>
          <p:cNvSpPr txBox="1"/>
          <p:nvPr/>
        </p:nvSpPr>
        <p:spPr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363" name="Google Shape;363;p11"/>
          <p:cNvSpPr txBox="1"/>
          <p:nvPr/>
        </p:nvSpPr>
        <p:spPr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64" name="Google Shape;364;p11"/>
          <p:cNvSpPr txBox="1"/>
          <p:nvPr/>
        </p:nvSpPr>
        <p:spPr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65" name="Google Shape;365;p11"/>
          <p:cNvSpPr txBox="1"/>
          <p:nvPr/>
        </p:nvSpPr>
        <p:spPr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66" name="Google Shape;366;p11"/>
          <p:cNvSpPr txBox="1"/>
          <p:nvPr/>
        </p:nvSpPr>
        <p:spPr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367" name="Google Shape;367;p11"/>
          <p:cNvSpPr txBox="1"/>
          <p:nvPr/>
        </p:nvSpPr>
        <p:spPr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grpSp>
        <p:nvGrpSpPr>
          <p:cNvPr id="368" name="Google Shape;368;p11"/>
          <p:cNvGrpSpPr/>
          <p:nvPr/>
        </p:nvGrpSpPr>
        <p:grpSpPr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69" name="Google Shape;369;p11"/>
            <p:cNvSpPr/>
            <p:nvPr/>
          </p:nvSpPr>
          <p:spPr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371" name="Google Shape;371;p11"/>
          <p:cNvCxnSpPr/>
          <p:nvPr/>
        </p:nvCxnSpPr>
        <p:spPr>
          <a:xfrm>
            <a:off x="3276600" y="3316288"/>
            <a:ext cx="0" cy="12954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11"/>
          <p:cNvSpPr/>
          <p:nvPr/>
        </p:nvSpPr>
        <p:spPr>
          <a:xfrm>
            <a:off x="3276600" y="4459288"/>
            <a:ext cx="152400" cy="15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11"/>
          <p:cNvSpPr txBox="1"/>
          <p:nvPr/>
        </p:nvSpPr>
        <p:spPr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74" name="Google Shape;374;p11"/>
          <p:cNvSpPr txBox="1"/>
          <p:nvPr/>
        </p:nvSpPr>
        <p:spPr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2"/>
          <p:cNvGrpSpPr/>
          <p:nvPr/>
        </p:nvGrpSpPr>
        <p:grpSpPr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81" name="Google Shape;38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2"/>
            <p:cNvSpPr/>
            <p:nvPr/>
          </p:nvSpPr>
          <p:spPr>
            <a:xfrm flipH="1" rot="10800000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 txBox="1"/>
          <p:nvPr/>
        </p:nvSpPr>
        <p:spPr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84" name="Google Shape;384;p12"/>
          <p:cNvCxnSpPr/>
          <p:nvPr/>
        </p:nvCxnSpPr>
        <p:spPr>
          <a:xfrm rot="10800000">
            <a:off x="3276600" y="3429000"/>
            <a:ext cx="2438400" cy="990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5" name="Google Shape;385;p12"/>
          <p:cNvSpPr txBox="1"/>
          <p:nvPr/>
        </p:nvSpPr>
        <p:spPr>
          <a:xfrm>
            <a:off x="4495800" y="2047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TOÁN</a:t>
            </a:r>
            <a:endParaRPr/>
          </a:p>
        </p:txBody>
      </p:sp>
      <p:sp>
        <p:nvSpPr>
          <p:cNvPr id="386" name="Google Shape;386;p12"/>
          <p:cNvSpPr txBox="1"/>
          <p:nvPr/>
        </p:nvSpPr>
        <p:spPr>
          <a:xfrm>
            <a:off x="3505200" y="72707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Bài :</a:t>
            </a:r>
            <a:endParaRPr/>
          </a:p>
        </p:txBody>
      </p:sp>
      <p:sp>
        <p:nvSpPr>
          <p:cNvPr id="387" name="Google Shape;387;p12"/>
          <p:cNvSpPr txBox="1"/>
          <p:nvPr/>
        </p:nvSpPr>
        <p:spPr>
          <a:xfrm>
            <a:off x="4419600" y="690563"/>
            <a:ext cx="4343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DIỆN TÍCH HÌNH TAM GIÁC</a:t>
            </a:r>
            <a:endParaRPr/>
          </a:p>
        </p:txBody>
      </p:sp>
      <p:sp>
        <p:nvSpPr>
          <p:cNvPr id="388" name="Google Shape;388;p12"/>
          <p:cNvSpPr txBox="1"/>
          <p:nvPr/>
        </p:nvSpPr>
        <p:spPr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Cắt hình tam giác</a:t>
            </a:r>
            <a:endParaRPr/>
          </a:p>
        </p:txBody>
      </p:sp>
      <p:sp>
        <p:nvSpPr>
          <p:cNvPr id="389" name="Google Shape;389;p12"/>
          <p:cNvSpPr txBox="1"/>
          <p:nvPr/>
        </p:nvSpPr>
        <p:spPr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Ghép thành hình chữ nhật</a:t>
            </a:r>
            <a:endParaRPr/>
          </a:p>
        </p:txBody>
      </p:sp>
      <p:sp>
        <p:nvSpPr>
          <p:cNvPr id="390" name="Google Shape;390;p12"/>
          <p:cNvSpPr txBox="1"/>
          <p:nvPr/>
        </p:nvSpPr>
        <p:spPr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1752600" y="2133600"/>
            <a:ext cx="813276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So  sánh các yếu tố hình học trong hình vừa ghép</a:t>
            </a:r>
            <a:endParaRPr/>
          </a:p>
        </p:txBody>
      </p:sp>
      <p:sp>
        <p:nvSpPr>
          <p:cNvPr id="392" name="Google Shape;392;p12"/>
          <p:cNvSpPr/>
          <p:nvPr/>
        </p:nvSpPr>
        <p:spPr>
          <a:xfrm rot="10800000"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12"/>
          <p:cNvSpPr/>
          <p:nvPr/>
        </p:nvSpPr>
        <p:spPr>
          <a:xfrm rot="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12"/>
          <p:cNvSpPr/>
          <p:nvPr/>
        </p:nvSpPr>
        <p:spPr>
          <a:xfrm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12"/>
          <p:cNvSpPr/>
          <p:nvPr/>
        </p:nvSpPr>
        <p:spPr>
          <a:xfrm rot="-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1905000" y="2514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397" name="Google Shape;397;p12"/>
          <p:cNvSpPr txBox="1"/>
          <p:nvPr/>
        </p:nvSpPr>
        <p:spPr>
          <a:xfrm>
            <a:off x="4648200" y="2514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98" name="Google Shape;398;p12"/>
          <p:cNvSpPr txBox="1"/>
          <p:nvPr/>
        </p:nvSpPr>
        <p:spPr>
          <a:xfrm>
            <a:off x="4648200" y="42672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99" name="Google Shape;399;p12"/>
          <p:cNvSpPr txBox="1"/>
          <p:nvPr/>
        </p:nvSpPr>
        <p:spPr>
          <a:xfrm>
            <a:off x="1828800" y="41910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00" name="Google Shape;400;p12"/>
          <p:cNvSpPr txBox="1"/>
          <p:nvPr/>
        </p:nvSpPr>
        <p:spPr>
          <a:xfrm>
            <a:off x="3124200" y="45720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401" name="Google Shape;401;p12"/>
          <p:cNvSpPr txBox="1"/>
          <p:nvPr/>
        </p:nvSpPr>
        <p:spPr>
          <a:xfrm>
            <a:off x="3124200" y="6324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grpSp>
        <p:nvGrpSpPr>
          <p:cNvPr id="402" name="Google Shape;402;p12"/>
          <p:cNvGrpSpPr/>
          <p:nvPr/>
        </p:nvGrpSpPr>
        <p:grpSpPr>
          <a:xfrm>
            <a:off x="2286000" y="4995863"/>
            <a:ext cx="2438400" cy="1295400"/>
            <a:chOff x="2352" y="1632"/>
            <a:chExt cx="1536" cy="816"/>
          </a:xfrm>
        </p:grpSpPr>
        <p:sp>
          <p:nvSpPr>
            <p:cNvPr id="403" name="Google Shape;403;p12"/>
            <p:cNvSpPr/>
            <p:nvPr/>
          </p:nvSpPr>
          <p:spPr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405" name="Google Shape;405;p12"/>
          <p:cNvCxnSpPr/>
          <p:nvPr/>
        </p:nvCxnSpPr>
        <p:spPr>
          <a:xfrm>
            <a:off x="3262313" y="5029200"/>
            <a:ext cx="0" cy="12954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12"/>
          <p:cNvSpPr/>
          <p:nvPr/>
        </p:nvSpPr>
        <p:spPr>
          <a:xfrm>
            <a:off x="3267075" y="6143625"/>
            <a:ext cx="152400" cy="15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12"/>
          <p:cNvSpPr txBox="1"/>
          <p:nvPr/>
        </p:nvSpPr>
        <p:spPr>
          <a:xfrm>
            <a:off x="1828800" y="6400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08" name="Google Shape;408;p12"/>
          <p:cNvSpPr txBox="1"/>
          <p:nvPr/>
        </p:nvSpPr>
        <p:spPr>
          <a:xfrm>
            <a:off x="4648200" y="6400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cxnSp>
        <p:nvCxnSpPr>
          <p:cNvPr id="409" name="Google Shape;409;p12"/>
          <p:cNvCxnSpPr/>
          <p:nvPr/>
        </p:nvCxnSpPr>
        <p:spPr>
          <a:xfrm>
            <a:off x="2286000" y="4267200"/>
            <a:ext cx="24384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0" name="Google Shape;410;p12"/>
          <p:cNvSpPr txBox="1"/>
          <p:nvPr/>
        </p:nvSpPr>
        <p:spPr>
          <a:xfrm>
            <a:off x="5389563" y="2743200"/>
            <a:ext cx="4973637" cy="83185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Chiều dài hình chữ nhật bằng độ dài đáy của hình tam giác.</a:t>
            </a:r>
            <a:endParaRPr/>
          </a:p>
        </p:txBody>
      </p:sp>
      <p:cxnSp>
        <p:nvCxnSpPr>
          <p:cNvPr id="411" name="Google Shape;411;p12"/>
          <p:cNvCxnSpPr/>
          <p:nvPr/>
        </p:nvCxnSpPr>
        <p:spPr>
          <a:xfrm>
            <a:off x="2286000" y="2971800"/>
            <a:ext cx="0" cy="12954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2" name="Google Shape;412;p12"/>
          <p:cNvSpPr txBox="1"/>
          <p:nvPr/>
        </p:nvSpPr>
        <p:spPr>
          <a:xfrm>
            <a:off x="5414963" y="3962400"/>
            <a:ext cx="4948237" cy="830263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Chiều rộng của hình chữ nhật bằng chiều cao của hình tam giác.</a:t>
            </a:r>
            <a:endParaRPr/>
          </a:p>
        </p:txBody>
      </p:sp>
      <p:sp>
        <p:nvSpPr>
          <p:cNvPr id="413" name="Google Shape;413;p12"/>
          <p:cNvSpPr txBox="1"/>
          <p:nvPr/>
        </p:nvSpPr>
        <p:spPr>
          <a:xfrm>
            <a:off x="5440363" y="5181600"/>
            <a:ext cx="4922837" cy="83185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Diện tích hình chữ nhật gấp 2 lần diện tích hình tam giác.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3"/>
          <p:cNvGrpSpPr/>
          <p:nvPr/>
        </p:nvGrpSpPr>
        <p:grpSpPr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420" name="Google Shape;42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13"/>
            <p:cNvSpPr/>
            <p:nvPr/>
          </p:nvSpPr>
          <p:spPr>
            <a:xfrm flipH="1" rot="10800000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2" name="Google Shape;4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3"/>
          <p:cNvSpPr txBox="1"/>
          <p:nvPr/>
        </p:nvSpPr>
        <p:spPr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TOÁN</a:t>
            </a:r>
            <a:endParaRPr/>
          </a:p>
        </p:txBody>
      </p:sp>
      <p:sp>
        <p:nvSpPr>
          <p:cNvPr id="424" name="Google Shape;424;p13"/>
          <p:cNvSpPr txBox="1"/>
          <p:nvPr/>
        </p:nvSpPr>
        <p:spPr>
          <a:xfrm>
            <a:off x="3505200" y="700088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Bài :</a:t>
            </a:r>
            <a:endParaRPr/>
          </a:p>
        </p:txBody>
      </p:sp>
      <p:sp>
        <p:nvSpPr>
          <p:cNvPr id="425" name="Google Shape;425;p13"/>
          <p:cNvSpPr txBox="1"/>
          <p:nvPr/>
        </p:nvSpPr>
        <p:spPr>
          <a:xfrm>
            <a:off x="4419600" y="681038"/>
            <a:ext cx="4495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DIỆN TÍCH HÌNH TAM GIÁC</a:t>
            </a:r>
            <a:endParaRPr/>
          </a:p>
        </p:txBody>
      </p:sp>
      <p:sp>
        <p:nvSpPr>
          <p:cNvPr id="426" name="Google Shape;426;p13"/>
          <p:cNvSpPr txBox="1"/>
          <p:nvPr/>
        </p:nvSpPr>
        <p:spPr>
          <a:xfrm>
            <a:off x="1752600" y="137160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Cắt hình tam giác</a:t>
            </a:r>
            <a:endParaRPr/>
          </a:p>
        </p:txBody>
      </p:sp>
      <p:sp>
        <p:nvSpPr>
          <p:cNvPr id="427" name="Google Shape;427;p13"/>
          <p:cNvSpPr txBox="1"/>
          <p:nvPr/>
        </p:nvSpPr>
        <p:spPr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Ghép thành hình chữ nhật</a:t>
            </a:r>
            <a:endParaRPr/>
          </a:p>
        </p:txBody>
      </p:sp>
      <p:sp>
        <p:nvSpPr>
          <p:cNvPr id="428" name="Google Shape;428;p13"/>
          <p:cNvSpPr txBox="1"/>
          <p:nvPr/>
        </p:nvSpPr>
        <p:spPr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13"/>
          <p:cNvSpPr txBox="1"/>
          <p:nvPr/>
        </p:nvSpPr>
        <p:spPr>
          <a:xfrm>
            <a:off x="1752600" y="2133600"/>
            <a:ext cx="74676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So  sánh các yếu tố hình học trong hình vừa ghép</a:t>
            </a:r>
            <a:endParaRPr/>
          </a:p>
        </p:txBody>
      </p:sp>
      <p:sp>
        <p:nvSpPr>
          <p:cNvPr id="430" name="Google Shape;430;p13"/>
          <p:cNvSpPr/>
          <p:nvPr/>
        </p:nvSpPr>
        <p:spPr>
          <a:xfrm rot="10800000"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13"/>
          <p:cNvSpPr/>
          <p:nvPr/>
        </p:nvSpPr>
        <p:spPr>
          <a:xfrm rot="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13"/>
          <p:cNvSpPr/>
          <p:nvPr/>
        </p:nvSpPr>
        <p:spPr>
          <a:xfrm rot="-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cap="flat" cmpd="sng" w="9525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13"/>
          <p:cNvSpPr txBox="1"/>
          <p:nvPr/>
        </p:nvSpPr>
        <p:spPr>
          <a:xfrm>
            <a:off x="1905000" y="3276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35" name="Google Shape;435;p13"/>
          <p:cNvSpPr txBox="1"/>
          <p:nvPr/>
        </p:nvSpPr>
        <p:spPr>
          <a:xfrm>
            <a:off x="4648200" y="32766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436" name="Google Shape;436;p13"/>
          <p:cNvSpPr txBox="1"/>
          <p:nvPr/>
        </p:nvSpPr>
        <p:spPr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437" name="Google Shape;437;p13"/>
          <p:cNvSpPr txBox="1"/>
          <p:nvPr/>
        </p:nvSpPr>
        <p:spPr>
          <a:xfrm>
            <a:off x="3124200" y="5029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grpSp>
        <p:nvGrpSpPr>
          <p:cNvPr id="438" name="Google Shape;438;p13"/>
          <p:cNvGrpSpPr/>
          <p:nvPr/>
        </p:nvGrpSpPr>
        <p:grpSpPr>
          <a:xfrm>
            <a:off x="2286000" y="3733800"/>
            <a:ext cx="2438400" cy="1295400"/>
            <a:chOff x="2352" y="1632"/>
            <a:chExt cx="1536" cy="816"/>
          </a:xfrm>
        </p:grpSpPr>
        <p:sp>
          <p:nvSpPr>
            <p:cNvPr id="439" name="Google Shape;439;p13"/>
            <p:cNvSpPr/>
            <p:nvPr/>
          </p:nvSpPr>
          <p:spPr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441" name="Google Shape;441;p13"/>
          <p:cNvCxnSpPr/>
          <p:nvPr/>
        </p:nvCxnSpPr>
        <p:spPr>
          <a:xfrm>
            <a:off x="3271838" y="3729038"/>
            <a:ext cx="0" cy="1262062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13"/>
          <p:cNvSpPr/>
          <p:nvPr/>
        </p:nvSpPr>
        <p:spPr>
          <a:xfrm>
            <a:off x="3271838" y="4876800"/>
            <a:ext cx="152400" cy="15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13"/>
          <p:cNvSpPr txBox="1"/>
          <p:nvPr/>
        </p:nvSpPr>
        <p:spPr>
          <a:xfrm>
            <a:off x="1905000" y="4953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44" name="Google Shape;444;p13"/>
          <p:cNvSpPr txBox="1"/>
          <p:nvPr/>
        </p:nvSpPr>
        <p:spPr>
          <a:xfrm>
            <a:off x="4724400" y="4876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445" name="Google Shape;445;p13"/>
          <p:cNvSpPr txBox="1"/>
          <p:nvPr/>
        </p:nvSpPr>
        <p:spPr>
          <a:xfrm>
            <a:off x="1752600" y="2514600"/>
            <a:ext cx="8458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Hình thành quy tắc, công thức tính diện tích hình tam giác</a:t>
            </a:r>
            <a:endParaRPr/>
          </a:p>
        </p:txBody>
      </p:sp>
      <p:cxnSp>
        <p:nvCxnSpPr>
          <p:cNvPr id="446" name="Google Shape;446;p13"/>
          <p:cNvCxnSpPr/>
          <p:nvPr/>
        </p:nvCxnSpPr>
        <p:spPr>
          <a:xfrm>
            <a:off x="2286000" y="5105400"/>
            <a:ext cx="24384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47" name="Google Shape;447;p13"/>
          <p:cNvCxnSpPr/>
          <p:nvPr/>
        </p:nvCxnSpPr>
        <p:spPr>
          <a:xfrm>
            <a:off x="2209800" y="3733800"/>
            <a:ext cx="0" cy="13716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8" name="Google Shape;448;p13"/>
          <p:cNvSpPr txBox="1"/>
          <p:nvPr/>
        </p:nvSpPr>
        <p:spPr>
          <a:xfrm>
            <a:off x="5486400" y="3124200"/>
            <a:ext cx="4648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Diện tích hình chữ nhật ABCD là</a:t>
            </a:r>
            <a:endParaRPr/>
          </a:p>
        </p:txBody>
      </p:sp>
      <p:sp>
        <p:nvSpPr>
          <p:cNvPr id="449" name="Google Shape;449;p13"/>
          <p:cNvSpPr txBox="1"/>
          <p:nvPr/>
        </p:nvSpPr>
        <p:spPr>
          <a:xfrm>
            <a:off x="7680325" y="3514725"/>
            <a:ext cx="17684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DC x EH</a:t>
            </a:r>
            <a:endParaRPr/>
          </a:p>
        </p:txBody>
      </p:sp>
      <p:sp>
        <p:nvSpPr>
          <p:cNvPr id="450" name="Google Shape;450;p13"/>
          <p:cNvSpPr txBox="1"/>
          <p:nvPr/>
        </p:nvSpPr>
        <p:spPr>
          <a:xfrm>
            <a:off x="5486400" y="3962400"/>
            <a:ext cx="4953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Vậy diện tích hình tam giác EDC là  </a:t>
            </a:r>
            <a:endParaRPr/>
          </a:p>
        </p:txBody>
      </p:sp>
      <p:cxnSp>
        <p:nvCxnSpPr>
          <p:cNvPr id="451" name="Google Shape;451;p13"/>
          <p:cNvCxnSpPr/>
          <p:nvPr/>
        </p:nvCxnSpPr>
        <p:spPr>
          <a:xfrm>
            <a:off x="7036725" y="5005298"/>
            <a:ext cx="1219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2" name="Google Shape;452;p13"/>
          <p:cNvSpPr txBox="1"/>
          <p:nvPr/>
        </p:nvSpPr>
        <p:spPr>
          <a:xfrm>
            <a:off x="6842125" y="3505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AD</a:t>
            </a:r>
            <a:endParaRPr/>
          </a:p>
        </p:txBody>
      </p:sp>
      <p:sp>
        <p:nvSpPr>
          <p:cNvPr id="453" name="Google Shape;453;p13"/>
          <p:cNvSpPr txBox="1"/>
          <p:nvPr/>
        </p:nvSpPr>
        <p:spPr>
          <a:xfrm>
            <a:off x="6308725" y="3505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</a:t>
            </a:r>
            <a:endParaRPr/>
          </a:p>
        </p:txBody>
      </p:sp>
      <p:sp>
        <p:nvSpPr>
          <p:cNvPr id="454" name="Google Shape;454;p13"/>
          <p:cNvSpPr txBox="1"/>
          <p:nvPr/>
        </p:nvSpPr>
        <p:spPr>
          <a:xfrm>
            <a:off x="1524000" y="5638800"/>
            <a:ext cx="88392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QUY TẮC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Muốn tính diện tích hình tam giác ta lấy độ dài đáy nhân với chiều cao (cùng một đơn vị đo) rồi chia cho 2.</a:t>
            </a:r>
            <a:endParaRPr/>
          </a:p>
        </p:txBody>
      </p:sp>
      <p:sp>
        <p:nvSpPr>
          <p:cNvPr id="455" name="Google Shape;455;p13"/>
          <p:cNvSpPr txBox="1"/>
          <p:nvPr/>
        </p:nvSpPr>
        <p:spPr>
          <a:xfrm>
            <a:off x="8001000" y="3505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</a:t>
            </a:r>
            <a:endParaRPr/>
          </a:p>
        </p:txBody>
      </p:sp>
      <p:sp>
        <p:nvSpPr>
          <p:cNvPr id="456" name="Google Shape;456;p13"/>
          <p:cNvSpPr txBox="1"/>
          <p:nvPr/>
        </p:nvSpPr>
        <p:spPr>
          <a:xfrm>
            <a:off x="7391400" y="441960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57" name="Google Shape;457;p13"/>
          <p:cNvSpPr txBox="1"/>
          <p:nvPr/>
        </p:nvSpPr>
        <p:spPr>
          <a:xfrm>
            <a:off x="8734425" y="3505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EH</a:t>
            </a:r>
            <a:endParaRPr/>
          </a:p>
        </p:txBody>
      </p:sp>
      <p:sp>
        <p:nvSpPr>
          <p:cNvPr id="458" name="Google Shape;458;p13"/>
          <p:cNvSpPr txBox="1"/>
          <p:nvPr/>
        </p:nvSpPr>
        <p:spPr>
          <a:xfrm>
            <a:off x="7429500" y="501967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4"/>
          <p:cNvGrpSpPr/>
          <p:nvPr/>
        </p:nvGrpSpPr>
        <p:grpSpPr>
          <a:xfrm>
            <a:off x="0" y="-49213"/>
            <a:ext cx="12253913" cy="6858001"/>
            <a:chOff x="0" y="0"/>
            <a:chExt cx="12253455" cy="6858000"/>
          </a:xfrm>
        </p:grpSpPr>
        <p:pic>
          <p:nvPicPr>
            <p:cNvPr id="465" name="Google Shape;46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466" name="Google Shape;466;p14"/>
            <p:cNvSpPr/>
            <p:nvPr/>
          </p:nvSpPr>
          <p:spPr>
            <a:xfrm flipH="1" rot="10800000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" name="Google Shape;4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4"/>
          <p:cNvSpPr txBox="1"/>
          <p:nvPr/>
        </p:nvSpPr>
        <p:spPr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TOÁN</a:t>
            </a:r>
            <a:endParaRPr/>
          </a:p>
        </p:txBody>
      </p:sp>
      <p:sp>
        <p:nvSpPr>
          <p:cNvPr id="469" name="Google Shape;469;p14"/>
          <p:cNvSpPr txBox="1"/>
          <p:nvPr/>
        </p:nvSpPr>
        <p:spPr>
          <a:xfrm>
            <a:off x="3505200" y="681038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Bài :</a:t>
            </a:r>
            <a:endParaRPr/>
          </a:p>
        </p:txBody>
      </p:sp>
      <p:sp>
        <p:nvSpPr>
          <p:cNvPr id="470" name="Google Shape;470;p14"/>
          <p:cNvSpPr txBox="1"/>
          <p:nvPr/>
        </p:nvSpPr>
        <p:spPr>
          <a:xfrm>
            <a:off x="4419600" y="652463"/>
            <a:ext cx="4876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DIỆN TÍCH HÌNH TAM GIÁC</a:t>
            </a:r>
            <a:endParaRPr/>
          </a:p>
        </p:txBody>
      </p:sp>
      <p:sp>
        <p:nvSpPr>
          <p:cNvPr id="471" name="Google Shape;471;p14"/>
          <p:cNvSpPr txBox="1"/>
          <p:nvPr/>
        </p:nvSpPr>
        <p:spPr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72" name="Google Shape;472;p14"/>
          <p:cNvCxnSpPr/>
          <p:nvPr/>
        </p:nvCxnSpPr>
        <p:spPr>
          <a:xfrm>
            <a:off x="1752600" y="5181600"/>
            <a:ext cx="32766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73" name="Google Shape;473;p14"/>
          <p:cNvSpPr txBox="1"/>
          <p:nvPr/>
        </p:nvSpPr>
        <p:spPr>
          <a:xfrm>
            <a:off x="1752600" y="1371600"/>
            <a:ext cx="8382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Hình thành quy tắc, công thức tính diện tích hình tam giác</a:t>
            </a:r>
            <a:endParaRPr/>
          </a:p>
        </p:txBody>
      </p:sp>
      <p:sp>
        <p:nvSpPr>
          <p:cNvPr id="474" name="Google Shape;474;p14"/>
          <p:cNvSpPr txBox="1"/>
          <p:nvPr/>
        </p:nvSpPr>
        <p:spPr>
          <a:xfrm>
            <a:off x="7772400" y="3748088"/>
            <a:ext cx="5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475" name="Google Shape;475;p14"/>
          <p:cNvCxnSpPr/>
          <p:nvPr/>
        </p:nvCxnSpPr>
        <p:spPr>
          <a:xfrm>
            <a:off x="7315200" y="3733800"/>
            <a:ext cx="1600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6" name="Google Shape;476;p14"/>
          <p:cNvGrpSpPr/>
          <p:nvPr/>
        </p:nvGrpSpPr>
        <p:grpSpPr>
          <a:xfrm>
            <a:off x="1752600" y="3048000"/>
            <a:ext cx="3276600" cy="1905000"/>
            <a:chOff x="2352" y="1632"/>
            <a:chExt cx="1536" cy="816"/>
          </a:xfrm>
        </p:grpSpPr>
        <p:sp>
          <p:nvSpPr>
            <p:cNvPr id="477" name="Google Shape;477;p14"/>
            <p:cNvSpPr/>
            <p:nvPr/>
          </p:nvSpPr>
          <p:spPr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479" name="Google Shape;479;p14"/>
          <p:cNvCxnSpPr/>
          <p:nvPr/>
        </p:nvCxnSpPr>
        <p:spPr>
          <a:xfrm>
            <a:off x="3076575" y="3048000"/>
            <a:ext cx="1588" cy="19050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0" name="Google Shape;480;p14"/>
          <p:cNvSpPr/>
          <p:nvPr/>
        </p:nvSpPr>
        <p:spPr>
          <a:xfrm>
            <a:off x="3076575" y="4724400"/>
            <a:ext cx="204788" cy="2238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14"/>
          <p:cNvSpPr txBox="1"/>
          <p:nvPr/>
        </p:nvSpPr>
        <p:spPr>
          <a:xfrm>
            <a:off x="2076450" y="1828800"/>
            <a:ext cx="8837613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QUY TẮC </a:t>
            </a:r>
            <a:r>
              <a:rPr b="1" lang="en-US" sz="24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: Muốn tính diện tích hình tam giác ta lấy độ dài đáy nhân với chiều cao (cùng một đơn vị đo) rồi chia cho 2.</a:t>
            </a:r>
            <a:endParaRPr/>
          </a:p>
        </p:txBody>
      </p:sp>
      <p:sp>
        <p:nvSpPr>
          <p:cNvPr id="482" name="Google Shape;482;p14"/>
          <p:cNvSpPr txBox="1"/>
          <p:nvPr/>
        </p:nvSpPr>
        <p:spPr>
          <a:xfrm>
            <a:off x="2895600" y="5105400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83" name="Google Shape;483;p14"/>
          <p:cNvSpPr txBox="1"/>
          <p:nvPr/>
        </p:nvSpPr>
        <p:spPr>
          <a:xfrm>
            <a:off x="2590800" y="4038600"/>
            <a:ext cx="533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484" name="Google Shape;484;p14"/>
          <p:cNvSpPr txBox="1"/>
          <p:nvPr/>
        </p:nvSpPr>
        <p:spPr>
          <a:xfrm>
            <a:off x="3048000" y="3581400"/>
            <a:ext cx="685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485" name="Google Shape;485;p14"/>
          <p:cNvSpPr txBox="1"/>
          <p:nvPr/>
        </p:nvSpPr>
        <p:spPr>
          <a:xfrm>
            <a:off x="2593975" y="4041775"/>
            <a:ext cx="533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486" name="Google Shape;486;p14"/>
          <p:cNvSpPr txBox="1"/>
          <p:nvPr/>
        </p:nvSpPr>
        <p:spPr>
          <a:xfrm>
            <a:off x="2895600" y="5108575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87" name="Google Shape;487;p14"/>
          <p:cNvSpPr txBox="1"/>
          <p:nvPr/>
        </p:nvSpPr>
        <p:spPr>
          <a:xfrm>
            <a:off x="6954838" y="4633913"/>
            <a:ext cx="2209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là diện tích </a:t>
            </a:r>
            <a:endParaRPr/>
          </a:p>
        </p:txBody>
      </p:sp>
      <p:sp>
        <p:nvSpPr>
          <p:cNvPr id="488" name="Google Shape;488;p14"/>
          <p:cNvSpPr txBox="1"/>
          <p:nvPr/>
        </p:nvSpPr>
        <p:spPr>
          <a:xfrm>
            <a:off x="7010400" y="5105400"/>
            <a:ext cx="2286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là độ dài đáy</a:t>
            </a:r>
            <a:endParaRPr/>
          </a:p>
        </p:txBody>
      </p:sp>
      <p:sp>
        <p:nvSpPr>
          <p:cNvPr id="489" name="Google Shape;489;p14"/>
          <p:cNvSpPr txBox="1"/>
          <p:nvPr/>
        </p:nvSpPr>
        <p:spPr>
          <a:xfrm>
            <a:off x="7010400" y="5638800"/>
            <a:ext cx="2286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là chiều cao</a:t>
            </a:r>
            <a:endParaRPr/>
          </a:p>
        </p:txBody>
      </p:sp>
      <p:sp>
        <p:nvSpPr>
          <p:cNvPr id="490" name="Google Shape;490;p14"/>
          <p:cNvSpPr txBox="1"/>
          <p:nvPr/>
        </p:nvSpPr>
        <p:spPr>
          <a:xfrm>
            <a:off x="6781800" y="3379788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491" name="Google Shape;491;p14"/>
          <p:cNvSpPr txBox="1"/>
          <p:nvPr/>
        </p:nvSpPr>
        <p:spPr>
          <a:xfrm>
            <a:off x="7366000" y="3232150"/>
            <a:ext cx="72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92" name="Google Shape;492;p14"/>
          <p:cNvSpPr txBox="1"/>
          <p:nvPr/>
        </p:nvSpPr>
        <p:spPr>
          <a:xfrm>
            <a:off x="8158163" y="3249613"/>
            <a:ext cx="99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493" name="Google Shape;493;p14"/>
          <p:cNvSpPr txBox="1"/>
          <p:nvPr/>
        </p:nvSpPr>
        <p:spPr>
          <a:xfrm>
            <a:off x="7772400" y="3241675"/>
            <a:ext cx="4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94" name="Google Shape;494;p14"/>
          <p:cNvSpPr txBox="1"/>
          <p:nvPr/>
        </p:nvSpPr>
        <p:spPr>
          <a:xfrm>
            <a:off x="4343400" y="2819400"/>
            <a:ext cx="22860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THỨC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fmla="val 21599" name="adj1"/>
              <a:gd fmla="val 72703" name="adj2"/>
            </a:avLst>
          </a:prstGeom>
          <a:solidFill>
            <a:srgbClr val="C6CFEA"/>
          </a:solidFill>
          <a:ln cap="flat" cmpd="sng" w="12700">
            <a:solidFill>
              <a:srgbClr val="8A98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15"/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Tính diện tích chiếc khăn quàng đỏ hình tam giác biết độ dài đáy là 100cm và chiều cao là 25 cm.: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1" name="Google Shape;501;p15"/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502" name="Google Shape;502;p15"/>
            <p:cNvGrpSpPr/>
            <p:nvPr/>
          </p:nvGrpSpPr>
          <p:grpSpPr>
            <a:xfrm>
              <a:off x="1676400" y="250825"/>
              <a:ext cx="10069398" cy="1848203"/>
              <a:chOff x="2352" y="1632"/>
              <a:chExt cx="1536" cy="816"/>
            </a:xfrm>
          </p:grpSpPr>
          <p:sp>
            <p:nvSpPr>
              <p:cNvPr id="503" name="Google Shape;503;p15"/>
              <p:cNvSpPr/>
              <p:nvPr/>
            </p:nvSpPr>
            <p:spPr>
              <a:xfrm>
                <a:off x="2976" y="1632"/>
                <a:ext cx="912" cy="816"/>
              </a:xfrm>
              <a:prstGeom prst="rtTriangle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 rot="-5400000">
                <a:off x="2256" y="1728"/>
                <a:ext cx="816" cy="624"/>
              </a:xfrm>
              <a:prstGeom prst="rtTriangle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05" name="Google Shape;505;p15"/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5"/>
          <p:cNvSpPr txBox="1"/>
          <p:nvPr/>
        </p:nvSpPr>
        <p:spPr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cm</a:t>
            </a:r>
            <a:endParaRPr/>
          </a:p>
        </p:txBody>
      </p:sp>
      <p:sp>
        <p:nvSpPr>
          <p:cNvPr id="507" name="Google Shape;507;p15"/>
          <p:cNvSpPr txBox="1"/>
          <p:nvPr/>
        </p:nvSpPr>
        <p:spPr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cm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55900"/>
            <a:ext cx="253116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6"/>
          <p:cNvPicPr preferRelativeResize="0"/>
          <p:nvPr/>
        </p:nvPicPr>
        <p:blipFill rotWithShape="1">
          <a:blip r:embed="rId4">
            <a:alphaModFix/>
          </a:blip>
          <a:srcRect b="71218" l="60910" r="-124" t="-1581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6"/>
          <p:cNvSpPr txBox="1"/>
          <p:nvPr/>
        </p:nvSpPr>
        <p:spPr>
          <a:xfrm>
            <a:off x="3531123" y="3546855"/>
            <a:ext cx="5929313" cy="246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Diện tích khăn quàng đỏ là: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x 25 : 2 = 1250 (cm</a:t>
            </a:r>
            <a:r>
              <a:rPr baseline="3000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số: 1250 cm</a:t>
            </a:r>
            <a:r>
              <a:rPr baseline="30000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6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fmla="val 21599" name="adj1"/>
              <a:gd fmla="val 72703" name="adj2"/>
            </a:avLst>
          </a:prstGeom>
          <a:solidFill>
            <a:srgbClr val="C6CFEA"/>
          </a:solidFill>
          <a:ln cap="flat" cmpd="sng" w="12700">
            <a:solidFill>
              <a:srgbClr val="8A98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16"/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Diện tích chiếc khăn quàng đỏ hình tam giác biết độ dài đáy là 100cm và chiều cao là 25 cm là: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16"/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518" name="Google Shape;518;p16"/>
            <p:cNvGrpSpPr/>
            <p:nvPr/>
          </p:nvGrpSpPr>
          <p:grpSpPr>
            <a:xfrm>
              <a:off x="1676400" y="250825"/>
              <a:ext cx="10069398" cy="1848203"/>
              <a:chOff x="2352" y="1632"/>
              <a:chExt cx="1536" cy="816"/>
            </a:xfrm>
          </p:grpSpPr>
          <p:sp>
            <p:nvSpPr>
              <p:cNvPr id="519" name="Google Shape;519;p16"/>
              <p:cNvSpPr/>
              <p:nvPr/>
            </p:nvSpPr>
            <p:spPr>
              <a:xfrm>
                <a:off x="2976" y="1632"/>
                <a:ext cx="912" cy="816"/>
              </a:xfrm>
              <a:prstGeom prst="rtTriangle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 rot="-5400000">
                <a:off x="2256" y="1728"/>
                <a:ext cx="816" cy="624"/>
              </a:xfrm>
              <a:prstGeom prst="rtTriangle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21" name="Google Shape;521;p16"/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p16"/>
          <p:cNvSpPr txBox="1"/>
          <p:nvPr/>
        </p:nvSpPr>
        <p:spPr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cm</a:t>
            </a:r>
            <a:endParaRPr/>
          </a:p>
        </p:txBody>
      </p:sp>
      <p:sp>
        <p:nvSpPr>
          <p:cNvPr id="523" name="Google Shape;523;p16"/>
          <p:cNvSpPr txBox="1"/>
          <p:nvPr/>
        </p:nvSpPr>
        <p:spPr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cm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7"/>
          <p:cNvSpPr txBox="1"/>
          <p:nvPr/>
        </p:nvSpPr>
        <p:spPr>
          <a:xfrm>
            <a:off x="2819400" y="1981200"/>
            <a:ext cx="71786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Hoạt động 3: Luyện tập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/>
          <p:nvPr/>
        </p:nvSpPr>
        <p:spPr>
          <a:xfrm>
            <a:off x="2410097" y="3190875"/>
            <a:ext cx="7848600" cy="384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a. Diện tích hình tam giác là: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            8 x 6 : 2 = 24 (cm</a:t>
            </a:r>
            <a:r>
              <a:rPr b="1" baseline="30000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baseline="30000" sz="28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b. Diện tích hình tam giác là: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            2,3 x 1,2 : 2 = 1,38 (dm</a:t>
            </a:r>
            <a:r>
              <a:rPr b="1" baseline="30000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baseline="30000" sz="28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baseline="30000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Đáp số : 24cm</a:t>
            </a:r>
            <a:r>
              <a:rPr b="1" baseline="30000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và 1,38dm</a:t>
            </a:r>
            <a:r>
              <a:rPr b="1" baseline="30000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8"/>
          <p:cNvSpPr txBox="1"/>
          <p:nvPr/>
        </p:nvSpPr>
        <p:spPr>
          <a:xfrm>
            <a:off x="1084489" y="743744"/>
            <a:ext cx="11401425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Bài 1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Tính diện tích hình tam giác có: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a. Độ dài đáy 8cm và chiều cao là 6cm.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b. Độ dài đáy 2,3dm và chiều cao là 1,2dm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8"/>
          <p:cNvSpPr txBox="1"/>
          <p:nvPr/>
        </p:nvSpPr>
        <p:spPr>
          <a:xfrm>
            <a:off x="5067300" y="26670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Giải</a:t>
            </a:r>
            <a:endParaRPr b="1" sz="28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"/>
          <p:cNvSpPr txBox="1"/>
          <p:nvPr/>
        </p:nvSpPr>
        <p:spPr>
          <a:xfrm>
            <a:off x="2227218" y="2463146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a.  24 dm = 2,4 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  Diện tích hình tam giác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            5 x 2,4 : 2 = 6 (m</a:t>
            </a:r>
            <a:r>
              <a:rPr b="1" baseline="30000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baseline="30000" i="0" sz="2800" u="none" cap="none" strike="noStrike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 txBox="1"/>
          <p:nvPr/>
        </p:nvSpPr>
        <p:spPr>
          <a:xfrm>
            <a:off x="1071426" y="374650"/>
            <a:ext cx="11401425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en-US" sz="3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US" sz="28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Tính diện tích hình tam giác có: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          a. Độ dài đáy 5m và chiều cao là </a:t>
            </a:r>
            <a:r>
              <a:rPr b="1" lang="en-US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24d</a:t>
            </a:r>
            <a:r>
              <a:rPr b="1" i="0" lang="en-US" sz="28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          b. Độ dài đáy 42,5 m và chiều cao là 5,2 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 txBox="1"/>
          <p:nvPr/>
        </p:nvSpPr>
        <p:spPr>
          <a:xfrm>
            <a:off x="4779918" y="1939271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en-US" sz="28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Giải</a:t>
            </a:r>
            <a:endParaRPr b="1" i="0" sz="2800" u="sng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9"/>
          <p:cNvSpPr txBox="1"/>
          <p:nvPr/>
        </p:nvSpPr>
        <p:spPr>
          <a:xfrm>
            <a:off x="2227218" y="4278373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b. Diện tích hình tam giác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            42,5 x 5,2 : 2 = 110,5 (m</a:t>
            </a:r>
            <a:r>
              <a:rPr b="1" baseline="30000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baseline="30000" i="0" sz="2800" u="none" cap="none" strike="noStrike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baseline="30000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Đáp số : </a:t>
            </a:r>
            <a:r>
              <a:rPr b="1" lang="en-US" sz="2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baseline="30000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và 110,5</a:t>
            </a: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baseline="30000" i="0" lang="en-US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1620838" y="2508250"/>
            <a:ext cx="1828800" cy="2239963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2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552825" y="685800"/>
            <a:ext cx="5095875" cy="617538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Các hoạt động chính</a:t>
            </a:r>
            <a:endParaRPr b="0" i="0" sz="4000" u="none" cap="none" strike="noStrik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8699500" y="1524000"/>
            <a:ext cx="1828800" cy="2238375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380163" y="1524000"/>
            <a:ext cx="1828800" cy="2238375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979863" y="1524000"/>
            <a:ext cx="1828800" cy="2238375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620838" y="1576388"/>
            <a:ext cx="1828800" cy="2239962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2227263" y="1752600"/>
            <a:ext cx="614362" cy="404813"/>
            <a:chOff x="5534316" y="3877285"/>
            <a:chExt cx="873793" cy="576437"/>
          </a:xfrm>
        </p:grpSpPr>
        <p:sp>
          <p:nvSpPr>
            <p:cNvPr id="110" name="Google Shape;110;p2"/>
            <p:cNvSpPr/>
            <p:nvPr/>
          </p:nvSpPr>
          <p:spPr>
            <a:xfrm>
              <a:off x="5534316" y="4101079"/>
              <a:ext cx="126440" cy="92681"/>
            </a:xfrm>
            <a:custGeom>
              <a:rect b="b" l="l" r="r" t="t"/>
              <a:pathLst>
                <a:path extrusionOk="0" h="2191" w="3038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635919" y="4028742"/>
              <a:ext cx="158051" cy="205708"/>
            </a:xfrm>
            <a:custGeom>
              <a:rect b="b" l="l" r="r" t="t"/>
              <a:pathLst>
                <a:path extrusionOk="0" h="4988" w="3762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766875" y="3906673"/>
              <a:ext cx="340938" cy="463409"/>
            </a:xfrm>
            <a:custGeom>
              <a:rect b="b" l="l" r="r" t="t"/>
              <a:pathLst>
                <a:path extrusionOk="0" h="11157" w="8208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060398" y="3877285"/>
              <a:ext cx="115152" cy="519923"/>
            </a:xfrm>
            <a:custGeom>
              <a:rect b="b" l="l" r="r" t="t"/>
              <a:pathLst>
                <a:path extrusionOk="0" h="12517" w="2765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678819" y="4225407"/>
              <a:ext cx="97087" cy="228315"/>
            </a:xfrm>
            <a:custGeom>
              <a:rect b="b" l="l" r="r" t="t"/>
              <a:pathLst>
                <a:path extrusionOk="0" h="5502" w="2359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71034" y="3922496"/>
              <a:ext cx="169339" cy="94942"/>
            </a:xfrm>
            <a:custGeom>
              <a:rect b="b" l="l" r="r" t="t"/>
              <a:pathLst>
                <a:path extrusionOk="0" h="2245" w="4122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175550" y="4125944"/>
              <a:ext cx="209981" cy="18084"/>
            </a:xfrm>
            <a:custGeom>
              <a:rect b="b" l="l" r="r" t="t"/>
              <a:pathLst>
                <a:path extrusionOk="0" h="398" w="5031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75550" y="4261576"/>
              <a:ext cx="232559" cy="61035"/>
            </a:xfrm>
            <a:custGeom>
              <a:rect b="b" l="l" r="r" t="t"/>
              <a:pathLst>
                <a:path extrusionOk="0" h="1446" w="5599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2"/>
          <p:cNvSpPr txBox="1"/>
          <p:nvPr/>
        </p:nvSpPr>
        <p:spPr>
          <a:xfrm>
            <a:off x="1814513" y="2617788"/>
            <a:ext cx="1317625" cy="379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B7E7C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b="1" i="0" sz="2800" u="none" cap="none" strike="noStrike">
              <a:solidFill>
                <a:srgbClr val="EB7E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2"/>
          <p:cNvGrpSpPr/>
          <p:nvPr/>
        </p:nvGrpSpPr>
        <p:grpSpPr>
          <a:xfrm>
            <a:off x="7053263" y="1778000"/>
            <a:ext cx="403225" cy="492125"/>
            <a:chOff x="1294579" y="2539704"/>
            <a:chExt cx="415633" cy="508860"/>
          </a:xfrm>
        </p:grpSpPr>
        <p:sp>
          <p:nvSpPr>
            <p:cNvPr id="120" name="Google Shape;120;p2"/>
            <p:cNvSpPr/>
            <p:nvPr/>
          </p:nvSpPr>
          <p:spPr>
            <a:xfrm>
              <a:off x="1294579" y="2539704"/>
              <a:ext cx="415633" cy="508860"/>
            </a:xfrm>
            <a:custGeom>
              <a:rect b="b" l="l" r="r" t="t"/>
              <a:pathLst>
                <a:path extrusionOk="0" h="12230" w="9999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60033" y="2910679"/>
              <a:ext cx="81818" cy="77150"/>
            </a:xfrm>
            <a:custGeom>
              <a:rect b="b" l="l" r="r" t="t"/>
              <a:pathLst>
                <a:path extrusionOk="0" h="1861" w="1959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360033" y="2808907"/>
              <a:ext cx="81818" cy="77150"/>
            </a:xfrm>
            <a:custGeom>
              <a:rect b="b" l="l" r="r" t="t"/>
              <a:pathLst>
                <a:path extrusionOk="0" h="1860" w="1959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60033" y="2705494"/>
              <a:ext cx="81818" cy="77149"/>
            </a:xfrm>
            <a:custGeom>
              <a:rect b="b" l="l" r="r" t="t"/>
              <a:pathLst>
                <a:path extrusionOk="0" h="1860" w="1959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463123" y="2910679"/>
              <a:ext cx="81818" cy="77150"/>
            </a:xfrm>
            <a:custGeom>
              <a:rect b="b" l="l" r="r" t="t"/>
              <a:pathLst>
                <a:path extrusionOk="0" h="1861" w="196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463123" y="2808907"/>
              <a:ext cx="81818" cy="77150"/>
            </a:xfrm>
            <a:custGeom>
              <a:rect b="b" l="l" r="r" t="t"/>
              <a:pathLst>
                <a:path extrusionOk="0" h="1860" w="196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63123" y="2705494"/>
              <a:ext cx="81818" cy="77149"/>
            </a:xfrm>
            <a:custGeom>
              <a:rect b="b" l="l" r="r" t="t"/>
              <a:pathLst>
                <a:path extrusionOk="0" h="1860" w="196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564576" y="2910679"/>
              <a:ext cx="81818" cy="77150"/>
            </a:xfrm>
            <a:custGeom>
              <a:rect b="b" l="l" r="r" t="t"/>
              <a:pathLst>
                <a:path extrusionOk="0" h="1861" w="1959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564576" y="2808907"/>
              <a:ext cx="81818" cy="77150"/>
            </a:xfrm>
            <a:custGeom>
              <a:rect b="b" l="l" r="r" t="t"/>
              <a:pathLst>
                <a:path extrusionOk="0" h="1860" w="1959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564576" y="2705494"/>
              <a:ext cx="81818" cy="77149"/>
            </a:xfrm>
            <a:custGeom>
              <a:rect b="b" l="l" r="r" t="t"/>
              <a:pathLst>
                <a:path extrusionOk="0" h="1860" w="1959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360033" y="2584025"/>
              <a:ext cx="286361" cy="96847"/>
            </a:xfrm>
            <a:custGeom>
              <a:rect b="b" l="l" r="r" t="t"/>
              <a:pathLst>
                <a:path extrusionOk="0" h="2322" w="6883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4610100" y="1752600"/>
            <a:ext cx="568325" cy="517525"/>
            <a:chOff x="1611532" y="3778174"/>
            <a:chExt cx="807950" cy="737130"/>
          </a:xfrm>
        </p:grpSpPr>
        <p:sp>
          <p:nvSpPr>
            <p:cNvPr id="132" name="Google Shape;132;p2"/>
            <p:cNvSpPr/>
            <p:nvPr/>
          </p:nvSpPr>
          <p:spPr>
            <a:xfrm>
              <a:off x="1807878" y="3972632"/>
              <a:ext cx="388177" cy="449967"/>
            </a:xfrm>
            <a:custGeom>
              <a:rect b="b" l="l" r="r" t="t"/>
              <a:pathLst>
                <a:path extrusionOk="0" h="10826" w="9335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941031" y="4415814"/>
              <a:ext cx="144438" cy="99490"/>
            </a:xfrm>
            <a:custGeom>
              <a:rect b="b" l="l" r="r" t="t"/>
              <a:pathLst>
                <a:path extrusionOk="0" h="2387" w="3514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945545" y="4169351"/>
              <a:ext cx="112842" cy="253247"/>
            </a:xfrm>
            <a:custGeom>
              <a:rect b="b" l="l" r="r" t="t"/>
              <a:pathLst>
                <a:path extrusionOk="0" h="6114" w="2713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16207" y="4205529"/>
              <a:ext cx="171520" cy="58790"/>
            </a:xfrm>
            <a:custGeom>
              <a:rect b="b" l="l" r="r" t="t"/>
              <a:pathLst>
                <a:path extrusionOk="0" h="1375" w="4136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004223" y="3778174"/>
              <a:ext cx="15799" cy="160541"/>
            </a:xfrm>
            <a:custGeom>
              <a:rect b="b" l="l" r="r" t="t"/>
              <a:pathLst>
                <a:path extrusionOk="0" h="3841" w="366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94337" y="3827919"/>
              <a:ext cx="85760" cy="119841"/>
            </a:xfrm>
            <a:custGeom>
              <a:rect b="b" l="l" r="r" t="t"/>
              <a:pathLst>
                <a:path extrusionOk="0" h="2908" w="2104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647641" y="3927409"/>
              <a:ext cx="148952" cy="83663"/>
            </a:xfrm>
            <a:custGeom>
              <a:rect b="b" l="l" r="r" t="t"/>
              <a:pathLst>
                <a:path extrusionOk="0" h="2025" w="3596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11532" y="4087950"/>
              <a:ext cx="169264" cy="24872"/>
            </a:xfrm>
            <a:custGeom>
              <a:rect b="b" l="l" r="r" t="t"/>
              <a:pathLst>
                <a:path extrusionOk="0" h="642" w="4097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150918" y="3827919"/>
              <a:ext cx="88016" cy="119841"/>
            </a:xfrm>
            <a:custGeom>
              <a:rect b="b" l="l" r="r" t="t"/>
              <a:pathLst>
                <a:path extrusionOk="0" h="2924" w="2094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236678" y="3929671"/>
              <a:ext cx="146694" cy="81401"/>
            </a:xfrm>
            <a:custGeom>
              <a:rect b="b" l="l" r="r" t="t"/>
              <a:pathLst>
                <a:path extrusionOk="0" h="1975" w="3572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252476" y="4085688"/>
              <a:ext cx="167006" cy="29395"/>
            </a:xfrm>
            <a:custGeom>
              <a:rect b="b" l="l" r="r" t="t"/>
              <a:pathLst>
                <a:path extrusionOk="0" h="677" w="4017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2"/>
          <p:cNvSpPr txBox="1"/>
          <p:nvPr/>
        </p:nvSpPr>
        <p:spPr>
          <a:xfrm>
            <a:off x="4103688" y="2700338"/>
            <a:ext cx="157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B7E7C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b="1" i="0" sz="2800" u="none" cap="none" strike="noStrike">
              <a:solidFill>
                <a:srgbClr val="EB7E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6540500" y="2670175"/>
            <a:ext cx="1430338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B7E7C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i="0" sz="2800" u="none" cap="none" strike="noStrike">
              <a:solidFill>
                <a:srgbClr val="EB7E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2"/>
          <p:cNvGrpSpPr/>
          <p:nvPr/>
        </p:nvGrpSpPr>
        <p:grpSpPr>
          <a:xfrm>
            <a:off x="9280525" y="1828800"/>
            <a:ext cx="666750" cy="433388"/>
            <a:chOff x="814056" y="3256948"/>
            <a:chExt cx="949443" cy="617455"/>
          </a:xfrm>
        </p:grpSpPr>
        <p:sp>
          <p:nvSpPr>
            <p:cNvPr id="146" name="Google Shape;146;p2"/>
            <p:cNvSpPr/>
            <p:nvPr/>
          </p:nvSpPr>
          <p:spPr>
            <a:xfrm>
              <a:off x="814056" y="3256948"/>
              <a:ext cx="949443" cy="617455"/>
            </a:xfrm>
            <a:custGeom>
              <a:rect b="b" l="l" r="r" t="t"/>
              <a:pathLst>
                <a:path extrusionOk="0" h="14840" w="22841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74023" y="3517049"/>
              <a:ext cx="67817" cy="61066"/>
            </a:xfrm>
            <a:custGeom>
              <a:rect b="b" l="l" r="r" t="t"/>
              <a:pathLst>
                <a:path extrusionOk="0" h="1486" w="1672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45827" y="3514786"/>
              <a:ext cx="70077" cy="65591"/>
            </a:xfrm>
            <a:custGeom>
              <a:rect b="b" l="l" r="r" t="t"/>
              <a:pathLst>
                <a:path extrusionOk="0" h="1541" w="1672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17631" y="3517049"/>
              <a:ext cx="70077" cy="61066"/>
            </a:xfrm>
            <a:custGeom>
              <a:rect b="b" l="l" r="r" t="t"/>
              <a:pathLst>
                <a:path extrusionOk="0" h="1463" w="1668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2"/>
          <p:cNvSpPr txBox="1"/>
          <p:nvPr/>
        </p:nvSpPr>
        <p:spPr>
          <a:xfrm>
            <a:off x="8983663" y="2649538"/>
            <a:ext cx="1262062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B7E7C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b="1" i="0" sz="2800" u="none" cap="none" strike="noStrike">
              <a:solidFill>
                <a:srgbClr val="EB7E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0"/>
          <p:cNvSpPr txBox="1"/>
          <p:nvPr/>
        </p:nvSpPr>
        <p:spPr>
          <a:xfrm>
            <a:off x="2667000" y="1981200"/>
            <a:ext cx="71548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Hoạt động 4: Vận dụng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Doremon cau ca ( trac nghiem )\a.jpg" id="557" name="Google Shape;5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581" y="-2159000"/>
            <a:ext cx="12598400" cy="1145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Tai nguyen thiet ke tro choi\Doreamon cau ca\Dore 2.png" id="558" name="Google Shape;5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3557">
            <a:off x="5325837" y="1054779"/>
            <a:ext cx="2235200" cy="2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33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DORAEMON CÂU CÁ</a:t>
            </a:r>
            <a:endParaRPr/>
          </a:p>
        </p:txBody>
      </p:sp>
      <p:pic>
        <p:nvPicPr>
          <p:cNvPr descr="C:\Users\ADMIN\Desktop\Tai nguyen thiet ke tro choi\Angry birds epic birds\1505573783630 (2).png" id="560" name="Google Shape;560;p2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8000" y="4677648"/>
            <a:ext cx="1277379" cy="69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95200" y="719667"/>
            <a:ext cx="541867" cy="54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Doremon cau ca ( trac nghiem )\a.jpg" id="566" name="Google Shape;5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600" y="-1930400"/>
            <a:ext cx="12598400" cy="1145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Untitled2A.png" id="567" name="Google Shape;5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1352">
            <a:off x="4303184" y="-152223"/>
            <a:ext cx="5080000" cy="3653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Tai nguyen thiet ke tro choi\Doreamon cau ca\Dore 2.png" id="568" name="Google Shape;56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03557">
            <a:off x="5325837" y="1054779"/>
            <a:ext cx="2235200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ó liên quan" id="569" name="Google Shape;56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5156594" y="1371600"/>
            <a:ext cx="2438400" cy="6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2"/>
          <p:cNvSpPr/>
          <p:nvPr/>
        </p:nvSpPr>
        <p:spPr>
          <a:xfrm>
            <a:off x="240762" y="5863028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300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22"/>
          <p:cNvSpPr/>
          <p:nvPr/>
        </p:nvSpPr>
        <p:spPr>
          <a:xfrm>
            <a:off x="3048000" y="5892800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600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22"/>
          <p:cNvSpPr txBox="1"/>
          <p:nvPr/>
        </p:nvSpPr>
        <p:spPr>
          <a:xfrm>
            <a:off x="3677080" y="3504941"/>
            <a:ext cx="564949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Tính diện tích lá cờ dây hình tam giác biết độ dài cạnh đáy là 20cm và chiều cao là 30 cm. </a:t>
            </a:r>
            <a:endParaRPr sz="3200">
              <a:solidFill>
                <a:srgbClr val="239D6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esktop\Doremon cau ca ( trac nghiem )\pc58yB99i.png" id="573" name="Google Shape;57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2067748">
            <a:off x="3771068" y="77169"/>
            <a:ext cx="1633611" cy="11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2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GIỎI QUÁ</a:t>
            </a:r>
            <a:endParaRPr/>
          </a:p>
        </p:txBody>
      </p:sp>
      <p:sp>
        <p:nvSpPr>
          <p:cNvPr id="575" name="Google Shape;575;p22">
            <a:hlinkClick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2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TIẾC QUÁ</a:t>
            </a:r>
            <a:endParaRPr/>
          </a:p>
        </p:txBody>
      </p:sp>
      <p:pic>
        <p:nvPicPr>
          <p:cNvPr descr="C:\Users\ADMIN\Desktop\Doremon cau ca ( trac nghiem )\Untitled2.png" id="577" name="Google Shape;57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5365" y="-20596"/>
            <a:ext cx="4622800" cy="3324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51688879.jpg" id="578" name="Google Shape;578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-541748">
            <a:off x="1645489" y="-603620"/>
            <a:ext cx="4038381" cy="4685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Picture1 (2).png" id="579" name="Google Shape;579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6412" y="1695656"/>
            <a:ext cx="1625600" cy="18111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Google Shape;580;p22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581" name="Google Shape;581;p22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Bắt đầu!</a:t>
              </a:r>
              <a:endParaRPr/>
            </a:p>
          </p:txBody>
        </p:sp>
      </p:grpSp>
      <p:pic>
        <p:nvPicPr>
          <p:cNvPr descr="C:\Users\ADMIN\Desktop\Picture2.png" id="583" name="Google Shape;583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9600" y="2006600"/>
            <a:ext cx="1320800" cy="132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4" name="Google Shape;584;p22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585" name="Google Shape;585;p22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22"/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591" name="Google Shape;591;p22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22"/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597" name="Google Shape;597;p22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22"/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603" name="Google Shape;603;p22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8" name="Google Shape;608;p22"/>
          <p:cNvSpPr/>
          <p:nvPr/>
        </p:nvSpPr>
        <p:spPr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HẾT GIỜ</a:t>
            </a:r>
            <a:endParaRPr/>
          </a:p>
        </p:txBody>
      </p:sp>
      <p:pic>
        <p:nvPicPr>
          <p:cNvPr id="610" name="Google Shape;610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747309" y="5930900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2"/>
          <p:cNvSpPr/>
          <p:nvPr/>
        </p:nvSpPr>
        <p:spPr>
          <a:xfrm>
            <a:off x="5776600" y="5892800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50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22"/>
          <p:cNvSpPr/>
          <p:nvPr/>
        </p:nvSpPr>
        <p:spPr>
          <a:xfrm>
            <a:off x="8505653" y="5892800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25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3" name="Google Shape;613;p22"/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TIẾC QUÁ</a:t>
            </a:r>
            <a:endParaRPr/>
          </a:p>
        </p:txBody>
      </p:sp>
      <p:sp>
        <p:nvSpPr>
          <p:cNvPr id="614" name="Google Shape;614;p22"/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TIẾC QUÁ</a:t>
            </a:r>
            <a:endParaRPr/>
          </a:p>
        </p:txBody>
      </p:sp>
      <p:pic>
        <p:nvPicPr>
          <p:cNvPr descr="C:\Users\ADMIN\Desktop\Doremon cau ca ( trac nghiem )\Untitled2.png" id="615" name="Google Shape;61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65305" y="7104"/>
            <a:ext cx="4622800" cy="3324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51688879.jpg" id="616" name="Google Shape;616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-541748">
            <a:off x="1665429" y="-575920"/>
            <a:ext cx="4038381" cy="4685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Untitled2.png" id="617" name="Google Shape;61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57766" y="-14171"/>
            <a:ext cx="4622800" cy="3324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51688879.jpg" id="618" name="Google Shape;618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-541748">
            <a:off x="1657890" y="-597195"/>
            <a:ext cx="4038381" cy="468555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2"/>
          <p:cNvSpPr/>
          <p:nvPr/>
        </p:nvSpPr>
        <p:spPr>
          <a:xfrm rot="-54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2"/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2"/>
          <p:cNvSpPr txBox="1"/>
          <p:nvPr/>
        </p:nvSpPr>
        <p:spPr>
          <a:xfrm>
            <a:off x="3783150" y="4849363"/>
            <a:ext cx="8286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cm</a:t>
            </a:r>
            <a:endParaRPr/>
          </a:p>
        </p:txBody>
      </p:sp>
      <p:sp>
        <p:nvSpPr>
          <p:cNvPr id="622" name="Google Shape;622;p22"/>
          <p:cNvSpPr txBox="1"/>
          <p:nvPr/>
        </p:nvSpPr>
        <p:spPr>
          <a:xfrm>
            <a:off x="4973912" y="4663452"/>
            <a:ext cx="13874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cm</a:t>
            </a:r>
            <a:endParaRPr/>
          </a:p>
        </p:txBody>
      </p:sp>
      <p:cxnSp>
        <p:nvCxnSpPr>
          <p:cNvPr id="623" name="Google Shape;623;p22"/>
          <p:cNvCxnSpPr>
            <a:stCxn id="619" idx="0"/>
            <a:endCxn id="619" idx="2"/>
          </p:cNvCxnSpPr>
          <p:nvPr/>
        </p:nvCxnSpPr>
        <p:spPr>
          <a:xfrm>
            <a:off x="4611833" y="5009903"/>
            <a:ext cx="2589000" cy="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Doremon cau ca ( trac nghiem )\a.jpg" id="628" name="Google Shape;6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600" y="-1930400"/>
            <a:ext cx="12598400" cy="1145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Untitled2A.png" id="629" name="Google Shape;62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25506">
            <a:off x="4303184" y="-49594"/>
            <a:ext cx="5080000" cy="3653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Tai nguyen thiet ke tro choi\Doreamon cau ca\Dore 2.png" id="630" name="Google Shape;63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03557">
            <a:off x="5325837" y="1054779"/>
            <a:ext cx="2235200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ó liên quan" id="631" name="Google Shape;63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5074100" y="1393762"/>
            <a:ext cx="2438400" cy="6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23"/>
          <p:cNvSpPr/>
          <p:nvPr/>
        </p:nvSpPr>
        <p:spPr>
          <a:xfrm>
            <a:off x="3048000" y="5875677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1750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23"/>
          <p:cNvSpPr/>
          <p:nvPr/>
        </p:nvSpPr>
        <p:spPr>
          <a:xfrm>
            <a:off x="324480" y="5855183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3500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23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GIỎI QUÁ</a:t>
            </a:r>
            <a:endParaRPr/>
          </a:p>
        </p:txBody>
      </p:sp>
      <p:sp>
        <p:nvSpPr>
          <p:cNvPr id="635" name="Google Shape;635;p23">
            <a:hlinkClick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TIẾC QUÁ</a:t>
            </a:r>
            <a:endParaRPr/>
          </a:p>
        </p:txBody>
      </p:sp>
      <p:pic>
        <p:nvPicPr>
          <p:cNvPr descr="C:\Users\ADMIN\Desktop\Doremon cau ca ( trac nghiem )\Untitled2.png" id="637" name="Google Shape;63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9081" y="11862"/>
            <a:ext cx="4622800" cy="332426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3">
            <a:hlinkClick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MIN\Desktop\Doremon cau ca ( trac nghiem )\historieta-tropical-de-los-pescados-45745897 (2).jpg" id="639" name="Google Shape;63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-1982577">
            <a:off x="3010573" y="-310049"/>
            <a:ext cx="2441289" cy="1699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old-brown-boot-vector-art-illustration-very-old-shoes-clipart-612_403.jpg" id="640" name="Google Shape;640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50103" y="4844"/>
            <a:ext cx="2021417" cy="1331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Picture1 (2).png" id="641" name="Google Shape;641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6412" y="1695656"/>
            <a:ext cx="1625600" cy="18111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2" name="Google Shape;642;p23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643" name="Google Shape;643;p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>
                <a:gd fmla="val 16667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7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Bắt đầu!</a:t>
              </a:r>
              <a:endParaRPr/>
            </a:p>
          </p:txBody>
        </p:sp>
      </p:grpSp>
      <p:pic>
        <p:nvPicPr>
          <p:cNvPr descr="C:\Users\ADMIN\Desktop\Picture2.png" id="645" name="Google Shape;645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9600" y="2006600"/>
            <a:ext cx="1320800" cy="132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p23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647" name="Google Shape;647;p23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23"/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653" name="Google Shape;653;p23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8" name="Google Shape;658;p23"/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659" name="Google Shape;659;p23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" name="Google Shape;664;p23"/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665" name="Google Shape;665;p23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2511425" y="2621353"/>
              <a:ext cx="9525" cy="111125"/>
            </a:xfrm>
            <a:custGeom>
              <a:rect b="b" l="l" r="r" t="t"/>
              <a:pathLst>
                <a:path extrusionOk="0" h="45" w="4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2511425" y="2494353"/>
              <a:ext cx="190500" cy="425450"/>
            </a:xfrm>
            <a:custGeom>
              <a:rect b="b" l="l" r="r" t="t"/>
              <a:pathLst>
                <a:path extrusionOk="0" h="174" w="78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p23"/>
          <p:cNvSpPr/>
          <p:nvPr/>
        </p:nvSpPr>
        <p:spPr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3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HẾT GIỜ</a:t>
            </a:r>
            <a:endParaRPr/>
          </a:p>
        </p:txBody>
      </p:sp>
      <p:pic>
        <p:nvPicPr>
          <p:cNvPr id="672" name="Google Shape;672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903200" y="6451600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23"/>
          <p:cNvSpPr txBox="1"/>
          <p:nvPr/>
        </p:nvSpPr>
        <p:spPr>
          <a:xfrm>
            <a:off x="3439771" y="3460099"/>
            <a:ext cx="57070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Tính diện tích biển báo nguy hiểm hình tam giác biết độ dài cạnh đáy là 70cm và chiều cao là 50 cm.</a:t>
            </a:r>
            <a:endParaRPr sz="3200">
              <a:solidFill>
                <a:srgbClr val="239D6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p23"/>
          <p:cNvSpPr/>
          <p:nvPr/>
        </p:nvSpPr>
        <p:spPr>
          <a:xfrm>
            <a:off x="5771520" y="5895048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120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5" name="Google Shape;675;p23"/>
          <p:cNvSpPr/>
          <p:nvPr/>
        </p:nvSpPr>
        <p:spPr>
          <a:xfrm>
            <a:off x="8505811" y="5939104"/>
            <a:ext cx="2707217" cy="889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thinThick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60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p23"/>
          <p:cNvSpPr/>
          <p:nvPr/>
        </p:nvSpPr>
        <p:spPr>
          <a:xfrm>
            <a:off x="9330444" y="1387293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TIẾC QUÁ</a:t>
            </a:r>
            <a:endParaRPr/>
          </a:p>
        </p:txBody>
      </p:sp>
      <p:pic>
        <p:nvPicPr>
          <p:cNvPr descr="C:\Users\ADMIN\Desktop\Doremon cau ca ( trac nghiem )\Untitled2.png" id="677" name="Google Shape;67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2325" y="-12280"/>
            <a:ext cx="4622800" cy="3324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old-brown-boot-vector-art-illustration-very-old-shoes-clipart-612_403.jpg" id="678" name="Google Shape;678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33347" y="-19298"/>
            <a:ext cx="2021417" cy="1331097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23"/>
          <p:cNvSpPr/>
          <p:nvPr/>
        </p:nvSpPr>
        <p:spPr>
          <a:xfrm>
            <a:off x="9347200" y="1387293"/>
            <a:ext cx="3352800" cy="2017565"/>
          </a:xfrm>
          <a:prstGeom prst="irregularSeal2">
            <a:avLst/>
          </a:prstGeom>
          <a:solidFill>
            <a:srgbClr val="FFFF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66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TIẾC QUÁ</a:t>
            </a:r>
            <a:endParaRPr/>
          </a:p>
        </p:txBody>
      </p:sp>
      <p:pic>
        <p:nvPicPr>
          <p:cNvPr descr="C:\Users\ADMIN\Desktop\Doremon cau ca ( trac nghiem )\Untitled2.png" id="680" name="Google Shape;68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9081" y="-12280"/>
            <a:ext cx="4622800" cy="3324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oremon cau ca ( trac nghiem )\old-brown-boot-vector-art-illustration-very-old-shoes-clipart-612_403.jpg" id="681" name="Google Shape;681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50103" y="-19298"/>
            <a:ext cx="2021417" cy="1331097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23"/>
          <p:cNvSpPr txBox="1"/>
          <p:nvPr/>
        </p:nvSpPr>
        <p:spPr>
          <a:xfrm>
            <a:off x="5717747" y="5347633"/>
            <a:ext cx="138906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 cm</a:t>
            </a:r>
            <a:endParaRPr/>
          </a:p>
        </p:txBody>
      </p:sp>
      <p:grpSp>
        <p:nvGrpSpPr>
          <p:cNvPr id="683" name="Google Shape;683;p23"/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84" name="Google Shape;684;p23"/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>
                <a:gd fmla="val 50000" name="adj"/>
              </a:avLst>
            </a:prstGeom>
            <a:solidFill>
              <a:srgbClr val="FFFF00"/>
            </a:solidFill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8" name="Google Shape;688;p23"/>
            <p:cNvCxnSpPr/>
            <p:nvPr/>
          </p:nvCxnSpPr>
          <p:spPr>
            <a:xfrm flipH="1">
              <a:off x="6083421" y="4355184"/>
              <a:ext cx="15721" cy="1009227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89" name="Google Shape;689;p23"/>
          <p:cNvSpPr txBox="1"/>
          <p:nvPr/>
        </p:nvSpPr>
        <p:spPr>
          <a:xfrm>
            <a:off x="6221411" y="4707990"/>
            <a:ext cx="8286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cm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4"/>
          <p:cNvSpPr/>
          <p:nvPr/>
        </p:nvSpPr>
        <p:spPr>
          <a:xfrm>
            <a:off x="2743200" y="12954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A694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53A694"/>
                </a:solidFill>
                <a:latin typeface="Arial"/>
                <a:ea typeface="Arial"/>
                <a:cs typeface="Arial"/>
                <a:sym typeface="Arial"/>
              </a:rPr>
              <a:t>Học thuộc qui tắc và công thức tính diện tích hình tam giác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A694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53A694"/>
                </a:solidFill>
                <a:latin typeface="Arial"/>
                <a:ea typeface="Arial"/>
                <a:cs typeface="Arial"/>
                <a:sym typeface="Arial"/>
              </a:rPr>
              <a:t>Hoàn thành các bài đã làm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A694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53A694"/>
                </a:solidFill>
                <a:latin typeface="Arial"/>
                <a:ea typeface="Arial"/>
                <a:cs typeface="Arial"/>
                <a:sym typeface="Arial"/>
              </a:rPr>
              <a:t>Chuẩn bị bài: Luyện tập</a:t>
            </a:r>
            <a:endParaRPr sz="2800">
              <a:solidFill>
                <a:srgbClr val="53A6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4"/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53A694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25"/>
          <p:cNvSpPr txBox="1"/>
          <p:nvPr/>
        </p:nvSpPr>
        <p:spPr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A694"/>
              </a:buClr>
              <a:buSzPts val="5400"/>
              <a:buFont typeface="Montserrat"/>
              <a:buNone/>
            </a:pPr>
            <a:r>
              <a:rPr b="1" lang="en-US" sz="5400">
                <a:solidFill>
                  <a:srgbClr val="53A694"/>
                </a:solidFill>
                <a:latin typeface="Arial"/>
                <a:ea typeface="Arial"/>
                <a:cs typeface="Arial"/>
                <a:sym typeface="Arial"/>
              </a:rPr>
              <a:t>CHÚC CÁC EM HỌC GIỎI!</a:t>
            </a:r>
            <a:endParaRPr/>
          </a:p>
        </p:txBody>
      </p:sp>
      <p:sp>
        <p:nvSpPr>
          <p:cNvPr id="705" name="Google Shape;705;p25"/>
          <p:cNvSpPr/>
          <p:nvPr/>
        </p:nvSpPr>
        <p:spPr>
          <a:xfrm rot="-285518">
            <a:off x="10604500" y="2357438"/>
            <a:ext cx="749300" cy="750887"/>
          </a:xfrm>
          <a:custGeom>
            <a:rect b="b" l="l" r="r" t="t"/>
            <a:pathLst>
              <a:path extrusionOk="0" h="21258" w="21258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" y="6606"/>
            <a:ext cx="12192000" cy="685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6510" y="3432271"/>
            <a:ext cx="4318979" cy="294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Bungee Inline"/>
                <a:ea typeface="Bungee Inline"/>
                <a:cs typeface="Bungee Inline"/>
                <a:sym typeface="Bungee Inline"/>
              </a:rPr>
              <a:t>VƯỢT CHƯỚNG NGẠI VẬT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2976563" y="-75533"/>
            <a:ext cx="5391150" cy="95091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Hoạt động 1: Khởi động</a:t>
            </a:r>
            <a:endParaRPr b="1" i="0" sz="40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4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165" name="Google Shape;16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071" y="4308212"/>
            <a:ext cx="3040743" cy="2076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Software Development Services - Covent Garden PNG Image ..." id="168" name="Google Shape;16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4891" y="2225994"/>
            <a:ext cx="2082218" cy="208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03177" y="4752392"/>
            <a:ext cx="3524192" cy="163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67944">
            <a:off x="19712254" y="5037483"/>
            <a:ext cx="1025400" cy="106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5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176" name="Google Shape;17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071" y="4308212"/>
            <a:ext cx="3040743" cy="207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010" y="4884818"/>
            <a:ext cx="3524192" cy="163264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B. đường cao CH, đáy AB</a:t>
            </a: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C. đường cao CB, đáy AB</a:t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A. đường cao CA, đáy AB</a:t>
            </a:r>
            <a:endParaRPr b="0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right wrong tick icon" id="184" name="Google Shape;184;p5"/>
          <p:cNvPicPr preferRelativeResize="0"/>
          <p:nvPr/>
        </p:nvPicPr>
        <p:blipFill rotWithShape="1">
          <a:blip r:embed="rId6">
            <a:alphaModFix/>
          </a:blip>
          <a:srcRect b="30178" l="5167" r="55100" t="18657"/>
          <a:stretch/>
        </p:blipFill>
        <p:spPr>
          <a:xfrm>
            <a:off x="7894373" y="3260611"/>
            <a:ext cx="833382" cy="84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85" name="Google Shape;185;p5"/>
          <p:cNvPicPr preferRelativeResize="0"/>
          <p:nvPr/>
        </p:nvPicPr>
        <p:blipFill rotWithShape="1">
          <a:blip r:embed="rId6">
            <a:alphaModFix/>
          </a:blip>
          <a:srcRect b="30178" l="5167" r="55100" t="18657"/>
          <a:stretch/>
        </p:blipFill>
        <p:spPr>
          <a:xfrm>
            <a:off x="7894373" y="5497381"/>
            <a:ext cx="833382" cy="84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86" name="Google Shape;186;p5"/>
          <p:cNvPicPr preferRelativeResize="0"/>
          <p:nvPr/>
        </p:nvPicPr>
        <p:blipFill rotWithShape="1">
          <a:blip r:embed="rId7">
            <a:alphaModFix/>
          </a:blip>
          <a:srcRect b="28297" l="47149" r="5517" t="18843"/>
          <a:stretch/>
        </p:blipFill>
        <p:spPr>
          <a:xfrm>
            <a:off x="7844536" y="4302639"/>
            <a:ext cx="1022154" cy="89834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Câu 1: Hãy chỉ ra đáy và đường cao tương ứng được vẽ trong hình tam giác ABC dưới đây: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15874" y="3590124"/>
            <a:ext cx="4004306" cy="316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786541" y="4683009"/>
            <a:ext cx="1286109" cy="13834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5"/>
          <p:cNvGrpSpPr/>
          <p:nvPr/>
        </p:nvGrpSpPr>
        <p:grpSpPr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191" name="Google Shape;191;p5"/>
            <p:cNvSpPr txBox="1"/>
            <p:nvPr/>
          </p:nvSpPr>
          <p:spPr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0515080" y="541975"/>
              <a:ext cx="1493262" cy="1168725"/>
            </a:xfrm>
            <a:prstGeom prst="triangle">
              <a:avLst>
                <a:gd fmla="val 50000" name="adj"/>
              </a:avLst>
            </a:prstGeom>
            <a:solidFill>
              <a:srgbClr val="FF33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" name="Google Shape;196;p5"/>
            <p:cNvCxnSpPr/>
            <p:nvPr/>
          </p:nvCxnSpPr>
          <p:spPr>
            <a:xfrm>
              <a:off x="10941076" y="1006377"/>
              <a:ext cx="1067270" cy="70432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97" name="Google Shape;19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19492" y="1833815"/>
            <a:ext cx="4431406" cy="443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6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3" name="Google Shape;20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" name="Google Shape;2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071" y="4308212"/>
            <a:ext cx="3040743" cy="207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3148" y="3640670"/>
            <a:ext cx="4008452" cy="316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A. đường cao DK, đáy EG</a:t>
            </a:r>
            <a:endParaRPr b="1" i="0" sz="32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C. đường cao DE, đáy EG</a:t>
            </a:r>
            <a:endParaRPr b="1" i="0" sz="3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B. đường cao EK, đáy EG</a:t>
            </a:r>
            <a:endParaRPr b="1" i="0" sz="32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áº¿t quáº£ hÃ¬nh áº£nh cho right wrong tick icon" id="211" name="Google Shape;211;p6"/>
          <p:cNvPicPr preferRelativeResize="0"/>
          <p:nvPr/>
        </p:nvPicPr>
        <p:blipFill rotWithShape="1">
          <a:blip r:embed="rId6">
            <a:alphaModFix/>
          </a:blip>
          <a:srcRect b="30178" l="5167" r="55100" t="18657"/>
          <a:stretch/>
        </p:blipFill>
        <p:spPr>
          <a:xfrm>
            <a:off x="8024766" y="4065861"/>
            <a:ext cx="780841" cy="791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12" name="Google Shape;212;p6"/>
          <p:cNvPicPr preferRelativeResize="0"/>
          <p:nvPr/>
        </p:nvPicPr>
        <p:blipFill rotWithShape="1">
          <a:blip r:embed="rId7">
            <a:alphaModFix/>
          </a:blip>
          <a:srcRect b="30178" l="5167" r="55100" t="18657"/>
          <a:stretch/>
        </p:blipFill>
        <p:spPr>
          <a:xfrm>
            <a:off x="8105116" y="5050117"/>
            <a:ext cx="712470" cy="722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13" name="Google Shape;213;p6"/>
          <p:cNvPicPr preferRelativeResize="0"/>
          <p:nvPr/>
        </p:nvPicPr>
        <p:blipFill rotWithShape="1">
          <a:blip r:embed="rId8">
            <a:alphaModFix/>
          </a:blip>
          <a:srcRect b="28297" l="47149" r="5517" t="18843"/>
          <a:stretch/>
        </p:blipFill>
        <p:spPr>
          <a:xfrm>
            <a:off x="7875464" y="3023440"/>
            <a:ext cx="942122" cy="82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61501" y="1949728"/>
            <a:ext cx="4431406" cy="443140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Câu 2: Hãy nêu tên đáy và đường cao tương ứng được vẽ trong hình tam giác DEG dưới đây:</a:t>
            </a:r>
            <a:endParaRPr/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545137" y="4913749"/>
            <a:ext cx="1286109" cy="1335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6"/>
          <p:cNvGrpSpPr/>
          <p:nvPr/>
        </p:nvGrpSpPr>
        <p:grpSpPr>
          <a:xfrm>
            <a:off x="7951822" y="391736"/>
            <a:ext cx="3040063" cy="1950500"/>
            <a:chOff x="4297035" y="1840618"/>
            <a:chExt cx="3861128" cy="2589187"/>
          </a:xfrm>
        </p:grpSpPr>
        <p:sp>
          <p:nvSpPr>
            <p:cNvPr id="219" name="Google Shape;219;p6"/>
            <p:cNvSpPr/>
            <p:nvPr/>
          </p:nvSpPr>
          <p:spPr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0" name="Google Shape;220;p6"/>
            <p:cNvCxnSpPr/>
            <p:nvPr/>
          </p:nvCxnSpPr>
          <p:spPr>
            <a:xfrm>
              <a:off x="4862513" y="2057400"/>
              <a:ext cx="0" cy="1600200"/>
            </a:xfrm>
            <a:prstGeom prst="straightConnector1">
              <a:avLst/>
            </a:prstGeom>
            <a:noFill/>
            <a:ln cap="rnd" cmpd="sng" w="2857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6"/>
            <p:cNvCxnSpPr/>
            <p:nvPr/>
          </p:nvCxnSpPr>
          <p:spPr>
            <a:xfrm>
              <a:off x="4833938" y="3657600"/>
              <a:ext cx="1143000" cy="0"/>
            </a:xfrm>
            <a:prstGeom prst="straightConnector1">
              <a:avLst/>
            </a:prstGeom>
            <a:noFill/>
            <a:ln cap="rnd" cmpd="sng" w="2857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222" name="Google Shape;222;p6"/>
            <p:cNvSpPr/>
            <p:nvPr/>
          </p:nvSpPr>
          <p:spPr>
            <a:xfrm>
              <a:off x="4848225" y="3429000"/>
              <a:ext cx="228600" cy="228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8" name="Google Shape;228;p6"/>
            <p:cNvCxnSpPr/>
            <p:nvPr/>
          </p:nvCxnSpPr>
          <p:spPr>
            <a:xfrm>
              <a:off x="4866016" y="2051019"/>
              <a:ext cx="0" cy="1600201"/>
            </a:xfrm>
            <a:prstGeom prst="straightConnector1">
              <a:avLst/>
            </a:prstGeom>
            <a:noFill/>
            <a:ln cap="rnd" cmpd="sng" w="2857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229" name="Google Shape;229;p6"/>
            <p:cNvSpPr txBox="1"/>
            <p:nvPr/>
          </p:nvSpPr>
          <p:spPr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35" name="Google Shape;23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7" name="Google Shape;2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7865" y="3865247"/>
            <a:ext cx="3990327" cy="28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071" y="4308212"/>
            <a:ext cx="3040743" cy="207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9026" y="3812095"/>
            <a:ext cx="3078927" cy="290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C. đường cao MN, đáy PQ</a:t>
            </a:r>
            <a:endParaRPr sz="3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B. đường cao MN, đáy MP</a:t>
            </a:r>
            <a:endParaRPr sz="3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A. đường cao MN, đáy MQ</a:t>
            </a:r>
            <a:endParaRPr/>
          </a:p>
        </p:txBody>
      </p:sp>
      <p:pic>
        <p:nvPicPr>
          <p:cNvPr descr="Káº¿t quáº£ hÃ¬nh áº£nh cho right wrong tick icon" id="244" name="Google Shape;244;p7"/>
          <p:cNvPicPr preferRelativeResize="0"/>
          <p:nvPr/>
        </p:nvPicPr>
        <p:blipFill rotWithShape="1">
          <a:blip r:embed="rId7">
            <a:alphaModFix/>
          </a:blip>
          <a:srcRect b="30178" l="5167" r="55100" t="18657"/>
          <a:stretch/>
        </p:blipFill>
        <p:spPr>
          <a:xfrm>
            <a:off x="7387452" y="2431276"/>
            <a:ext cx="824548" cy="835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45" name="Google Shape;245;p7"/>
          <p:cNvPicPr preferRelativeResize="0"/>
          <p:nvPr/>
        </p:nvPicPr>
        <p:blipFill rotWithShape="1">
          <a:blip r:embed="rId8">
            <a:alphaModFix/>
          </a:blip>
          <a:srcRect b="30178" l="5167" r="55100" t="18657"/>
          <a:stretch/>
        </p:blipFill>
        <p:spPr>
          <a:xfrm>
            <a:off x="7441981" y="3680639"/>
            <a:ext cx="805120" cy="815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46" name="Google Shape;246;p7"/>
          <p:cNvPicPr preferRelativeResize="0"/>
          <p:nvPr/>
        </p:nvPicPr>
        <p:blipFill rotWithShape="1">
          <a:blip r:embed="rId9">
            <a:alphaModFix/>
          </a:blip>
          <a:srcRect b="28297" l="47149" r="5517" t="18843"/>
          <a:stretch/>
        </p:blipFill>
        <p:spPr>
          <a:xfrm>
            <a:off x="7341175" y="4749389"/>
            <a:ext cx="1166941" cy="102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05947" y="1745874"/>
            <a:ext cx="4431406" cy="443140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Câu 3: Hãy chỉ ra đáy và đường cao tương ứng được vẽ trong hình tam giác MPQ dưới đây:</a:t>
            </a:r>
            <a:endParaRPr/>
          </a:p>
        </p:txBody>
      </p:sp>
      <p:pic>
        <p:nvPicPr>
          <p:cNvPr descr="Káº¿t quáº£ hÃ¬nh áº£nh cho win text gif" id="249" name="Google Shape;24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53209" y="620492"/>
            <a:ext cx="4850825" cy="485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7"/>
          <p:cNvGrpSpPr/>
          <p:nvPr/>
        </p:nvGrpSpPr>
        <p:grpSpPr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251" name="Google Shape;251;p7"/>
            <p:cNvSpPr txBox="1"/>
            <p:nvPr/>
          </p:nvSpPr>
          <p:spPr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endParaRPr/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</a:t>
              </a:r>
              <a:endParaRPr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6" name="Google Shape;256;p7"/>
            <p:cNvCxnSpPr/>
            <p:nvPr/>
          </p:nvCxnSpPr>
          <p:spPr>
            <a:xfrm flipH="1">
              <a:off x="5864426" y="1458301"/>
              <a:ext cx="614680" cy="57612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7" name="Google Shape;257;p7"/>
            <p:cNvSpPr/>
            <p:nvPr/>
          </p:nvSpPr>
          <p:spPr>
            <a:xfrm rot="-2498013">
              <a:off x="6408505" y="1499360"/>
              <a:ext cx="164148" cy="1584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4913110804afamily-KT-tu-lam-hop-qua-23_0d12f.png" id="258" name="Google Shape;258;p7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8"/>
          <p:cNvGrpSpPr/>
          <p:nvPr/>
        </p:nvGrpSpPr>
        <p:grpSpPr>
          <a:xfrm flipH="1" rot="10800000">
            <a:off x="119485" y="3570338"/>
            <a:ext cx="4647355" cy="3854350"/>
            <a:chOff x="4548015" y="421933"/>
            <a:chExt cx="5295905" cy="4011078"/>
          </a:xfrm>
        </p:grpSpPr>
        <p:pic>
          <p:nvPicPr>
            <p:cNvPr id="265" name="Google Shape;26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-954200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8"/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À đó chính là khăn quàng đỏ có hình tam giác.</a:t>
              </a:r>
              <a:endParaRPr/>
            </a:p>
          </p:txBody>
        </p:sp>
      </p:grpSp>
      <p:grpSp>
        <p:nvGrpSpPr>
          <p:cNvPr id="267" name="Google Shape;267;p8"/>
          <p:cNvGrpSpPr/>
          <p:nvPr/>
        </p:nvGrpSpPr>
        <p:grpSpPr>
          <a:xfrm>
            <a:off x="3110" y="697377"/>
            <a:ext cx="8466256" cy="3032096"/>
            <a:chOff x="2352" y="1632"/>
            <a:chExt cx="1536" cy="816"/>
          </a:xfrm>
        </p:grpSpPr>
        <p:sp>
          <p:nvSpPr>
            <p:cNvPr id="268" name="Google Shape;268;p8"/>
            <p:cNvSpPr/>
            <p:nvPr/>
          </p:nvSpPr>
          <p:spPr>
            <a:xfrm>
              <a:off x="2976" y="1632"/>
              <a:ext cx="912" cy="816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0" name="Google Shape;270;p8"/>
          <p:cNvSpPr txBox="1"/>
          <p:nvPr/>
        </p:nvSpPr>
        <p:spPr>
          <a:xfrm>
            <a:off x="2976563" y="2038350"/>
            <a:ext cx="10937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= ?</a:t>
            </a:r>
            <a:endParaRPr/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8"/>
          <p:cNvPicPr preferRelativeResize="0"/>
          <p:nvPr/>
        </p:nvPicPr>
        <p:blipFill rotWithShape="1">
          <a:blip r:embed="rId6">
            <a:alphaModFix/>
          </a:blip>
          <a:srcRect b="11667" l="30582" r="10416" t="17689"/>
          <a:stretch/>
        </p:blipFill>
        <p:spPr>
          <a:xfrm>
            <a:off x="9220200" y="3810000"/>
            <a:ext cx="2895600" cy="3009431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grpSp>
        <p:nvGrpSpPr>
          <p:cNvPr id="273" name="Google Shape;273;p8"/>
          <p:cNvGrpSpPr/>
          <p:nvPr/>
        </p:nvGrpSpPr>
        <p:grpSpPr>
          <a:xfrm>
            <a:off x="7696200" y="814388"/>
            <a:ext cx="4141788" cy="3032125"/>
            <a:chOff x="8159648" y="471716"/>
            <a:chExt cx="4554143" cy="2274072"/>
          </a:xfrm>
        </p:grpSpPr>
        <p:pic>
          <p:nvPicPr>
            <p:cNvPr id="274" name="Google Shape;274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59648" y="471716"/>
              <a:ext cx="4554143" cy="22740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8"/>
            <p:cNvSpPr txBox="1"/>
            <p:nvPr/>
          </p:nvSpPr>
          <p:spPr>
            <a:xfrm>
              <a:off x="8337694" y="803897"/>
              <a:ext cx="4178849" cy="90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Vậy chúng mình cùng nhau tìm cách tính diện tích khăn quàng đỏ hình tam giác nhé!</a:t>
              </a:r>
              <a:endParaRPr/>
            </a:p>
          </p:txBody>
        </p:sp>
      </p:grpSp>
      <p:sp>
        <p:nvSpPr>
          <p:cNvPr id="276" name="Google Shape;276;p8"/>
          <p:cNvSpPr txBox="1"/>
          <p:nvPr/>
        </p:nvSpPr>
        <p:spPr>
          <a:xfrm>
            <a:off x="2976563" y="-292100"/>
            <a:ext cx="5391150" cy="95091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Hoạt động 2:Khám phá</a:t>
            </a:r>
            <a:endParaRPr b="1" sz="3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9"/>
          <p:cNvGrpSpPr/>
          <p:nvPr/>
        </p:nvGrpSpPr>
        <p:grpSpPr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83" name="Google Shape;28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9"/>
            <p:cNvSpPr/>
            <p:nvPr/>
          </p:nvSpPr>
          <p:spPr>
            <a:xfrm flipH="1" rot="10800000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5" name="Google Shape;285;p9"/>
          <p:cNvCxnSpPr/>
          <p:nvPr/>
        </p:nvCxnSpPr>
        <p:spPr>
          <a:xfrm rot="10800000">
            <a:off x="3276600" y="3429000"/>
            <a:ext cx="2438400" cy="990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9"/>
          <p:cNvSpPr txBox="1"/>
          <p:nvPr/>
        </p:nvSpPr>
        <p:spPr>
          <a:xfrm>
            <a:off x="4267200" y="2809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TOÁN</a:t>
            </a:r>
            <a:endParaRPr/>
          </a:p>
        </p:txBody>
      </p:sp>
      <p:sp>
        <p:nvSpPr>
          <p:cNvPr id="287" name="Google Shape;287;p9"/>
          <p:cNvSpPr txBox="1"/>
          <p:nvPr/>
        </p:nvSpPr>
        <p:spPr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Bài :</a:t>
            </a:r>
            <a:endParaRPr/>
          </a:p>
        </p:txBody>
      </p:sp>
      <p:sp>
        <p:nvSpPr>
          <p:cNvPr id="288" name="Google Shape;288;p9"/>
          <p:cNvSpPr txBox="1"/>
          <p:nvPr/>
        </p:nvSpPr>
        <p:spPr>
          <a:xfrm>
            <a:off x="4419600" y="914400"/>
            <a:ext cx="441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DIỆN TÍCH HÌNH TAM GIÁC</a:t>
            </a:r>
            <a:endParaRPr/>
          </a:p>
        </p:txBody>
      </p:sp>
      <p:sp>
        <p:nvSpPr>
          <p:cNvPr id="289" name="Google Shape;289;p9"/>
          <p:cNvSpPr txBox="1"/>
          <p:nvPr/>
        </p:nvSpPr>
        <p:spPr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Cắt hình tam giác</a:t>
            </a:r>
            <a:endParaRPr/>
          </a:p>
        </p:txBody>
      </p:sp>
      <p:sp>
        <p:nvSpPr>
          <p:cNvPr id="290" name="Google Shape;290;p9"/>
          <p:cNvSpPr txBox="1"/>
          <p:nvPr/>
        </p:nvSpPr>
        <p:spPr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Từ hai hình tam giác bằng nhau</a:t>
            </a:r>
            <a:endParaRPr/>
          </a:p>
        </p:txBody>
      </p:sp>
      <p:sp>
        <p:nvSpPr>
          <p:cNvPr id="291" name="Google Shape;291;p9"/>
          <p:cNvSpPr/>
          <p:nvPr/>
        </p:nvSpPr>
        <p:spPr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9"/>
          <p:cNvSpPr/>
          <p:nvPr/>
        </p:nvSpPr>
        <p:spPr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3" name="Google Shape;293;p9"/>
          <p:cNvGrpSpPr/>
          <p:nvPr/>
        </p:nvGrpSpPr>
        <p:grpSpPr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94" name="Google Shape;294;p9"/>
            <p:cNvSpPr/>
            <p:nvPr/>
          </p:nvSpPr>
          <p:spPr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6" name="Google Shape;296;p9"/>
          <p:cNvSpPr txBox="1"/>
          <p:nvPr/>
        </p:nvSpPr>
        <p:spPr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Lấy một hình tam giác, cắt theo đường cao để thành hai mảnh tam giác 1 và 2</a:t>
            </a:r>
            <a:endParaRPr/>
          </a:p>
        </p:txBody>
      </p:sp>
      <p:pic>
        <p:nvPicPr>
          <p:cNvPr descr="thuoc 4" id="297" name="Google Shape;2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/>
          <p:nvPr/>
        </p:nvSpPr>
        <p:spPr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✍</a:t>
            </a:r>
            <a:endParaRPr/>
          </a:p>
        </p:txBody>
      </p:sp>
      <p:cxnSp>
        <p:nvCxnSpPr>
          <p:cNvPr id="299" name="Google Shape;299;p9"/>
          <p:cNvCxnSpPr/>
          <p:nvPr/>
        </p:nvCxnSpPr>
        <p:spPr>
          <a:xfrm>
            <a:off x="3962400" y="4800600"/>
            <a:ext cx="0" cy="12954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" name="Google Shape;300;p9"/>
          <p:cNvSpPr/>
          <p:nvPr/>
        </p:nvSpPr>
        <p:spPr>
          <a:xfrm>
            <a:off x="3962400" y="5867400"/>
            <a:ext cx="228600" cy="22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66"/>
          </a:solidFill>
          <a:ln cap="flat" cmpd="sng" w="95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issors" id="301" name="Google Shape;30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9"/>
          <p:cNvSpPr txBox="1"/>
          <p:nvPr/>
        </p:nvSpPr>
        <p:spPr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303" name="Google Shape;303;p9"/>
          <p:cNvSpPr txBox="1"/>
          <p:nvPr/>
        </p:nvSpPr>
        <p:spPr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2020-07-28T08:39:47Z</dcterms:created>
  <dc:creator>Windows User</dc:creator>
</cp:coreProperties>
</file>