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56" r:id="rId16"/>
    <p:sldId id="271" r:id="rId17"/>
    <p:sldId id="272" r:id="rId18"/>
    <p:sldId id="273" r:id="rId19"/>
    <p:sldId id="274" r:id="rId20"/>
    <p:sldId id="282" r:id="rId21"/>
    <p:sldId id="275" r:id="rId22"/>
    <p:sldId id="276" r:id="rId23"/>
    <p:sldId id="277" r:id="rId24"/>
    <p:sldId id="278" r:id="rId25"/>
    <p:sldId id="279" r:id="rId26"/>
    <p:sldId id="280" r:id="rId27"/>
    <p:sldId id="281" r:id="rId28"/>
    <p:sldId id="283" r:id="rId29"/>
    <p:sldId id="285" r:id="rId30"/>
    <p:sldId id="284" r:id="rId31"/>
  </p:sldIdLst>
  <p:sldSz cx="12192000" cy="6858000"/>
  <p:notesSz cx="6858000" cy="9144000"/>
  <p:embeddedFontLst>
    <p:embeddedFont>
      <p:font typeface="Pattaya" panose="00000500000000000000" pitchFamily="2" charset="-34"/>
      <p:regular r:id="rId32"/>
    </p:embeddedFont>
    <p:embeddedFont>
      <p:font typeface="Calibri" panose="020F0502020204030204" pitchFamily="34" charset="0"/>
      <p:regular r:id="rId33"/>
      <p:bold r:id="rId34"/>
      <p:italic r:id="rId35"/>
      <p:boldItalic r:id="rId36"/>
    </p:embeddedFont>
    <p:embeddedFont>
      <p:font typeface="#9Slide07 Cadena" panose="02000503000000020004" pitchFamily="2" charset="0"/>
      <p:bold r:id="rId37"/>
    </p:embeddedFont>
    <p:embeddedFont>
      <p:font typeface="#9Slide03 Quicksand" panose="00000500000000000000" pitchFamily="2" charset="0"/>
      <p:regular r:id="rId38"/>
    </p:embeddedFont>
    <p:embeddedFont>
      <p:font typeface="Calibri Light" panose="020F0302020204030204" pitchFamily="34" charset="0"/>
      <p:regular r:id="rId39"/>
      <p:italic r:id="rId40"/>
    </p:embeddedFont>
    <p:embeddedFont>
      <p:font typeface="AvantGarde" panose="00000400000000000000"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64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32EF2E-5189-460E-AF86-ECE21C422E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F531956-54FC-4653-805A-36C3841C7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26D5FA4-FE81-4B7B-ABD5-2506BBA8E43D}"/>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5" name="Footer Placeholder 4">
            <a:extLst>
              <a:ext uri="{FF2B5EF4-FFF2-40B4-BE49-F238E27FC236}">
                <a16:creationId xmlns:a16="http://schemas.microsoft.com/office/drawing/2014/main" xmlns="" id="{C654E322-3149-457A-A7DA-2178D7E65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9A536C-7399-49FF-B87E-218FD926E7BF}"/>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75685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97223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0139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52300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800718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185182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90236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52389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763158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95809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82946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08DA0-E056-49A0-979D-298529AEC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332BC0-1CF7-45BD-9737-14C01F6D5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88374A-C39E-4A94-B0CD-371A88433871}"/>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5" name="Footer Placeholder 4">
            <a:extLst>
              <a:ext uri="{FF2B5EF4-FFF2-40B4-BE49-F238E27FC236}">
                <a16:creationId xmlns:a16="http://schemas.microsoft.com/office/drawing/2014/main" xmlns="" id="{1620F30E-4A81-4B15-8529-FBC68A44B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732520-AFFC-4EC8-ABE6-1E959A6B0309}"/>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8924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800836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847380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889934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9901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546726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51683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175873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203272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971991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39832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BAA62-97D9-402D-9C81-C5494EBE2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6AB004-0F9F-4725-84D7-0E7FCC0D2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1857214-40DE-4EF4-8920-0C4FFCC20AD0}"/>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5" name="Footer Placeholder 4">
            <a:extLst>
              <a:ext uri="{FF2B5EF4-FFF2-40B4-BE49-F238E27FC236}">
                <a16:creationId xmlns:a16="http://schemas.microsoft.com/office/drawing/2014/main" xmlns="" id="{DBA867A1-58D7-4F52-B1C9-7F952A2A2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1E7DBC-B067-4EBE-B023-C91B26CC63CE}"/>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218294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059141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19576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822535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07282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41249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00500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21676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859200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345035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05739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38DA8-AC4E-4CFA-BF9B-18CB4089B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DCA2CB-BD65-4A2A-ABC9-CDFF875DCD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A92A13-3093-4476-A4D9-3DBC9738E8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C4749AD-9505-42B2-8F1B-E1409798BBFD}"/>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6" name="Footer Placeholder 5">
            <a:extLst>
              <a:ext uri="{FF2B5EF4-FFF2-40B4-BE49-F238E27FC236}">
                <a16:creationId xmlns:a16="http://schemas.microsoft.com/office/drawing/2014/main" xmlns="" id="{BE9C5B33-A2B4-4069-B20E-D410AFA4B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BF43ED-0FCF-45E0-B923-EBB1B9B92859}"/>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29229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0044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112349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60655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841553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048038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58784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589199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395C99-9C05-43A7-A579-45BC5DA92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418C14-BFF8-44C2-AAA3-300EA4239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6166B5E-4434-4D6C-8D2F-B0D990FE9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6A1FC9-0F18-4464-BDAD-C60CDE749F2F}"/>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6" name="Footer Placeholder 5">
            <a:extLst>
              <a:ext uri="{FF2B5EF4-FFF2-40B4-BE49-F238E27FC236}">
                <a16:creationId xmlns:a16="http://schemas.microsoft.com/office/drawing/2014/main" xmlns="" id="{B1F662CC-3A65-484F-B44C-6FA7D2987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D88C42-90AF-43AD-9EBE-FF17F3397221}"/>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494748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2FFC3-2251-454F-8DE6-700086856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EDB8E9-B43F-42FD-97B7-591033E7B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40EBAC0-CF89-4426-8640-5626E9D0B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21F82C-338D-4090-BE8A-C206F24DA99D}"/>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6" name="Footer Placeholder 5">
            <a:extLst>
              <a:ext uri="{FF2B5EF4-FFF2-40B4-BE49-F238E27FC236}">
                <a16:creationId xmlns:a16="http://schemas.microsoft.com/office/drawing/2014/main" xmlns="" id="{6BE7957B-DDBD-452A-958A-B9816A0A7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08EFB7-FA69-4819-8EA1-ADEAF08850A5}"/>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853223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E36B-1F2A-460E-A20A-E854EAC7B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A40231A-FEA2-4EA8-BED7-DD1459D6FD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EE60AF-D44D-42D3-B949-693EADBB0002}"/>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5" name="Footer Placeholder 4">
            <a:extLst>
              <a:ext uri="{FF2B5EF4-FFF2-40B4-BE49-F238E27FC236}">
                <a16:creationId xmlns:a16="http://schemas.microsoft.com/office/drawing/2014/main" xmlns="" id="{4AD96DCF-CAE1-4F2C-9FF2-358475B0A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41BDDA-76A6-4EEF-924D-DD05B6B30693}"/>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89348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97A5B0-457F-473D-ABF4-79689E0779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166099-A69C-4B07-9B35-208B972A3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6FE13EA-B196-4A8B-999F-A100CC520F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C3ED3B3-8DB6-4516-9D0F-C17349C778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154CB3-A46E-47DC-B4FE-430F48794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4DB1AFF-00D8-456C-8F86-3B134C44E23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8" name="Footer Placeholder 7">
            <a:extLst>
              <a:ext uri="{FF2B5EF4-FFF2-40B4-BE49-F238E27FC236}">
                <a16:creationId xmlns:a16="http://schemas.microsoft.com/office/drawing/2014/main" xmlns="" id="{5E7A3F8B-6EB4-4A5C-94E9-5746A2567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ED8384D-9AD4-4EFE-97AD-8CD64AD6F0BB}"/>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395230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484403-B40C-48E0-B709-F0162B956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2E72F0-D136-46EA-91DE-6338DC8E4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7A0C06-C574-4667-A02C-16B7DBFC8DCC}"/>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5" name="Footer Placeholder 4">
            <a:extLst>
              <a:ext uri="{FF2B5EF4-FFF2-40B4-BE49-F238E27FC236}">
                <a16:creationId xmlns:a16="http://schemas.microsoft.com/office/drawing/2014/main" xmlns="" id="{4A6DC860-915B-44A1-A124-0E76922A8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224008-1848-4056-A3AC-ADD4C76A5DC9}"/>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9997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4F75D-F63D-4D3C-B904-93A9187458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64D009-BA58-452B-9192-09B1A934B943}"/>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4" name="Footer Placeholder 3">
            <a:extLst>
              <a:ext uri="{FF2B5EF4-FFF2-40B4-BE49-F238E27FC236}">
                <a16:creationId xmlns:a16="http://schemas.microsoft.com/office/drawing/2014/main" xmlns="" id="{2A46CC41-C80C-4963-954C-E9FC02C35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E892986-1AB5-40EC-AE20-F2A1F4EC4F7F}"/>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529957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68831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11956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0C85F9-0AA3-447D-98BA-394C52BC1949}"/>
              </a:ext>
            </a:extLst>
          </p:cNvPr>
          <p:cNvSpPr>
            <a:spLocks noGrp="1"/>
          </p:cNvSpPr>
          <p:nvPr>
            <p:ph type="dt" sz="half" idx="10"/>
          </p:nvPr>
        </p:nvSpPr>
        <p:spPr/>
        <p:txBody>
          <a:bodyPr/>
          <a:lstStyle/>
          <a:p>
            <a:fld id="{81E6B2C5-5203-4697-B8DC-97B13FFDE754}" type="datetimeFigureOut">
              <a:rPr lang="en-US" smtClean="0"/>
              <a:t>4/27/2022</a:t>
            </a:fld>
            <a:endParaRPr lang="en-US"/>
          </a:p>
        </p:txBody>
      </p:sp>
      <p:sp>
        <p:nvSpPr>
          <p:cNvPr id="3" name="Footer Placeholder 2">
            <a:extLst>
              <a:ext uri="{FF2B5EF4-FFF2-40B4-BE49-F238E27FC236}">
                <a16:creationId xmlns:a16="http://schemas.microsoft.com/office/drawing/2014/main" xmlns=""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324682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01A2303-A219-49FC-8681-76F8B410E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DE6DBD1-1FCF-4CEE-A8ED-6297DA069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02DA17-2F5D-47D1-9DAC-4DE8CD71E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6B2C5-5203-4697-B8DC-97B13FFDE754}" type="datetimeFigureOut">
              <a:rPr lang="en-US" smtClean="0"/>
              <a:t>4/27/2022</a:t>
            </a:fld>
            <a:endParaRPr lang="en-US"/>
          </a:p>
        </p:txBody>
      </p:sp>
      <p:sp>
        <p:nvSpPr>
          <p:cNvPr id="5" name="Footer Placeholder 4">
            <a:extLst>
              <a:ext uri="{FF2B5EF4-FFF2-40B4-BE49-F238E27FC236}">
                <a16:creationId xmlns:a16="http://schemas.microsoft.com/office/drawing/2014/main" xmlns="" id="{33618466-9927-4983-8290-0D229823F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6DFC11A-D4CE-4AC1-A20B-A47878A28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659D8-53F8-48B8-A6EF-59ED81BD3D31}" type="slidenum">
              <a:rPr lang="en-US" smtClean="0"/>
              <a:t>‹#›</a:t>
            </a:fld>
            <a:endParaRPr lang="en-US"/>
          </a:p>
        </p:txBody>
      </p:sp>
    </p:spTree>
    <p:extLst>
      <p:ext uri="{BB962C8B-B14F-4D97-AF65-F5344CB8AC3E}">
        <p14:creationId xmlns:p14="http://schemas.microsoft.com/office/powerpoint/2010/main" val="63255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8" r:id="rId8"/>
    <p:sldLayoutId id="2147483697" r:id="rId9"/>
    <p:sldLayoutId id="2147483696" r:id="rId10"/>
    <p:sldLayoutId id="2147483695" r:id="rId11"/>
    <p:sldLayoutId id="2147483694" r:id="rId12"/>
    <p:sldLayoutId id="2147483693" r:id="rId13"/>
    <p:sldLayoutId id="2147483692" r:id="rId14"/>
    <p:sldLayoutId id="2147483691" r:id="rId15"/>
    <p:sldLayoutId id="2147483690" r:id="rId16"/>
    <p:sldLayoutId id="2147483689" r:id="rId17"/>
    <p:sldLayoutId id="2147483688" r:id="rId18"/>
    <p:sldLayoutId id="2147483687" r:id="rId19"/>
    <p:sldLayoutId id="2147483686" r:id="rId20"/>
    <p:sldLayoutId id="2147483685" r:id="rId21"/>
    <p:sldLayoutId id="2147483684" r:id="rId22"/>
    <p:sldLayoutId id="2147483683" r:id="rId23"/>
    <p:sldLayoutId id="2147483682" r:id="rId24"/>
    <p:sldLayoutId id="2147483681" r:id="rId25"/>
    <p:sldLayoutId id="2147483680" r:id="rId26"/>
    <p:sldLayoutId id="2147483679" r:id="rId27"/>
    <p:sldLayoutId id="2147483678" r:id="rId28"/>
    <p:sldLayoutId id="2147483677" r:id="rId29"/>
    <p:sldLayoutId id="2147483676" r:id="rId30"/>
    <p:sldLayoutId id="2147483675" r:id="rId31"/>
    <p:sldLayoutId id="2147483674" r:id="rId32"/>
    <p:sldLayoutId id="2147483673" r:id="rId33"/>
    <p:sldLayoutId id="2147483672" r:id="rId34"/>
    <p:sldLayoutId id="2147483671" r:id="rId35"/>
    <p:sldLayoutId id="2147483670" r:id="rId36"/>
    <p:sldLayoutId id="2147483669" r:id="rId37"/>
    <p:sldLayoutId id="2147483668" r:id="rId38"/>
    <p:sldLayoutId id="2147483667" r:id="rId39"/>
    <p:sldLayoutId id="2147483666" r:id="rId40"/>
    <p:sldLayoutId id="2147483665" r:id="rId41"/>
    <p:sldLayoutId id="2147483664" r:id="rId42"/>
    <p:sldLayoutId id="2147483663" r:id="rId43"/>
    <p:sldLayoutId id="2147483662" r:id="rId44"/>
    <p:sldLayoutId id="2147483661" r:id="rId45"/>
    <p:sldLayoutId id="2147483660" r:id="rId46"/>
    <p:sldLayoutId id="2147483656" r:id="rId47"/>
    <p:sldLayoutId id="2147483657" r:id="rId48"/>
    <p:sldLayoutId id="2147483658" r:id="rId49"/>
    <p:sldLayoutId id="2147483659"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9.wdp"/><Relationship Id="rId2" Type="http://schemas.openxmlformats.org/officeDocument/2006/relationships/image" Target="../media/image5.jpeg"/><Relationship Id="rId16"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13.gif"/><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jpeg"/><Relationship Id="rId4" Type="http://schemas.microsoft.com/office/2007/relationships/hdphoto" Target="../media/hdphoto10.wdp"/><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microsoft.com/office/2007/relationships/hdphoto" Target="../media/hdphoto10.wdp"/><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6.jpeg"/><Relationship Id="rId4" Type="http://schemas.microsoft.com/office/2007/relationships/hdphoto" Target="../media/hdphoto10.wdp"/><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0.wdp"/><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0.wdp"/><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0.png"/><Relationship Id="rId3" Type="http://schemas.openxmlformats.org/officeDocument/2006/relationships/image" Target="../media/image31.png"/><Relationship Id="rId7" Type="http://schemas.openxmlformats.org/officeDocument/2006/relationships/image" Target="../media/image29.png"/><Relationship Id="rId12" Type="http://schemas.microsoft.com/office/2007/relationships/hdphoto" Target="../media/hdphoto12.wdp"/><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0.png"/><Relationship Id="rId4" Type="http://schemas.microsoft.com/office/2007/relationships/hdphoto" Target="../media/hdphoto11.wdp"/><Relationship Id="rId9" Type="http://schemas.openxmlformats.org/officeDocument/2006/relationships/image" Target="../media/image38.gif"/><Relationship Id="rId14" Type="http://schemas.openxmlformats.org/officeDocument/2006/relationships/image" Target="../media/image23.sv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9.wdp"/><Relationship Id="rId2" Type="http://schemas.openxmlformats.org/officeDocument/2006/relationships/image" Target="../media/image5.jpeg"/><Relationship Id="rId16"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13.gif"/><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2.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13.gif"/><Relationship Id="rId12"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1.png"/><Relationship Id="rId15" Type="http://schemas.microsoft.com/office/2007/relationships/hdphoto" Target="../media/hdphoto9.wdp"/><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15.wdp"/><Relationship Id="rId4" Type="http://schemas.microsoft.com/office/2007/relationships/hdphoto" Target="../media/hdphoto1.wdp"/><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6.gif"/><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13.gif"/><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gif"/><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Background scene with flowers in garden Royalty Free Vector">
            <a:extLst>
              <a:ext uri="{FF2B5EF4-FFF2-40B4-BE49-F238E27FC236}">
                <a16:creationId xmlns:a16="http://schemas.microsoft.com/office/drawing/2014/main" xmlns="" id="{14A9C610-D262-41C9-B9B7-A2FE0FF1B2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973"/>
          <a:stretch/>
        </p:blipFill>
        <p:spPr bwMode="auto">
          <a:xfrm>
            <a:off x="0" y="-1"/>
            <a:ext cx="12192000" cy="68702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40555C9A-E536-45A9-8864-B495191E348E}"/>
              </a:ext>
            </a:extLst>
          </p:cNvPr>
          <p:cNvSpPr/>
          <p:nvPr/>
        </p:nvSpPr>
        <p:spPr>
          <a:xfrm>
            <a:off x="-1149220" y="614411"/>
            <a:ext cx="6096000" cy="769441"/>
          </a:xfrm>
          <a:prstGeom prst="rect">
            <a:avLst/>
          </a:prstGeom>
        </p:spPr>
        <p:txBody>
          <a:bodyPr>
            <a:spAutoFit/>
          </a:bodyPr>
          <a:lstStyle/>
          <a:p>
            <a:pPr algn="ctr"/>
            <a:r>
              <a:rPr lang="vi-VN" sz="4400" b="1" dirty="0">
                <a:solidFill>
                  <a:srgbClr val="002060"/>
                </a:solidFill>
                <a:latin typeface="Pattaya" panose="00000500000000000000" pitchFamily="2" charset="-34"/>
                <a:cs typeface="Pattaya" panose="00000500000000000000" pitchFamily="2" charset="-34"/>
              </a:rPr>
              <a:t>Tập đọc</a:t>
            </a:r>
            <a:endParaRPr lang="en-US" sz="4400" dirty="0">
              <a:solidFill>
                <a:srgbClr val="002060"/>
              </a:solidFill>
            </a:endParaRPr>
          </a:p>
        </p:txBody>
      </p:sp>
      <p:sp>
        <p:nvSpPr>
          <p:cNvPr id="8" name="Rectangle 7">
            <a:extLst>
              <a:ext uri="{FF2B5EF4-FFF2-40B4-BE49-F238E27FC236}">
                <a16:creationId xmlns:a16="http://schemas.microsoft.com/office/drawing/2014/main" xmlns="" id="{2ADF5C5F-F714-4702-8DF7-AD39B0982F21}"/>
              </a:ext>
            </a:extLst>
          </p:cNvPr>
          <p:cNvSpPr/>
          <p:nvPr/>
        </p:nvSpPr>
        <p:spPr>
          <a:xfrm>
            <a:off x="961869" y="2465066"/>
            <a:ext cx="10268262" cy="3354765"/>
          </a:xfrm>
          <a:prstGeom prst="rect">
            <a:avLst/>
          </a:prstGeom>
        </p:spPr>
        <p:txBody>
          <a:bodyPr wrap="square">
            <a:spAutoFit/>
          </a:bodyPr>
          <a:lstStyle/>
          <a:p>
            <a:pPr algn="ctr"/>
            <a:r>
              <a:rPr lang="vi-VN" sz="6600" b="1" dirty="0">
                <a:solidFill>
                  <a:srgbClr val="C00000"/>
                </a:solidFill>
                <a:latin typeface="#9Slide07 Cadena" panose="02000503000000020004" pitchFamily="2" charset="0"/>
                <a:cs typeface="Pattaya" panose="00000500000000000000" pitchFamily="2" charset="-34"/>
              </a:rPr>
              <a:t>Lớp học trên đường</a:t>
            </a:r>
          </a:p>
          <a:p>
            <a:pPr algn="r"/>
            <a:endParaRPr lang="vi-VN" sz="4000" b="1" dirty="0">
              <a:solidFill>
                <a:srgbClr val="002060"/>
              </a:solidFill>
              <a:latin typeface="#9Slide07 Cadena" panose="02000503000000020004" pitchFamily="2" charset="0"/>
              <a:cs typeface="Pattaya" panose="00000500000000000000" pitchFamily="2" charset="-34"/>
            </a:endParaRPr>
          </a:p>
          <a:p>
            <a:pPr algn="r"/>
            <a:r>
              <a:rPr lang="vi-VN" sz="4000" b="1" dirty="0">
                <a:solidFill>
                  <a:srgbClr val="002060"/>
                </a:solidFill>
                <a:latin typeface="#9Slide07 Cadena" panose="02000503000000020004" pitchFamily="2" charset="0"/>
                <a:cs typeface="Pattaya" panose="00000500000000000000" pitchFamily="2" charset="-34"/>
              </a:rPr>
              <a:t>Theo Héc-to </a:t>
            </a:r>
            <a:r>
              <a:rPr lang="en-US" sz="4000" b="1" dirty="0" smtClean="0">
                <a:solidFill>
                  <a:srgbClr val="002060"/>
                </a:solidFill>
                <a:latin typeface="#9Slide07 Cadena" panose="02000503000000020004" pitchFamily="2" charset="0"/>
                <a:cs typeface="Pattaya" panose="00000500000000000000" pitchFamily="2" charset="-34"/>
              </a:rPr>
              <a:t>M</a:t>
            </a:r>
            <a:r>
              <a:rPr lang="vi-VN" sz="4000" b="1" dirty="0" smtClean="0">
                <a:solidFill>
                  <a:srgbClr val="002060"/>
                </a:solidFill>
                <a:latin typeface="#9Slide07 Cadena" panose="02000503000000020004" pitchFamily="2" charset="0"/>
                <a:cs typeface="Pattaya" panose="00000500000000000000" pitchFamily="2" charset="-34"/>
              </a:rPr>
              <a:t>a-lô</a:t>
            </a:r>
            <a:endParaRPr lang="vi-VN" sz="4000" b="1" dirty="0">
              <a:solidFill>
                <a:srgbClr val="002060"/>
              </a:solidFill>
              <a:latin typeface="#9Slide07 Cadena" panose="02000503000000020004" pitchFamily="2" charset="0"/>
              <a:cs typeface="Pattaya" panose="00000500000000000000" pitchFamily="2" charset="-34"/>
            </a:endParaRPr>
          </a:p>
          <a:p>
            <a:pPr algn="ctr"/>
            <a:endParaRPr lang="en-US" sz="6600" dirty="0">
              <a:solidFill>
                <a:srgbClr val="C00000"/>
              </a:solidFill>
              <a:latin typeface="#9Slide07 Cadena" panose="02000503000000020004" pitchFamily="2" charset="0"/>
            </a:endParaRPr>
          </a:p>
        </p:txBody>
      </p:sp>
    </p:spTree>
    <p:extLst>
      <p:ext uri="{BB962C8B-B14F-4D97-AF65-F5344CB8AC3E}">
        <p14:creationId xmlns:p14="http://schemas.microsoft.com/office/powerpoint/2010/main" val="2094940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320949" y="287691"/>
            <a:ext cx="11444756" cy="63767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xmlns="" id="{D40D9B4D-4D7C-472A-8ADD-1E1588B11C11}"/>
              </a:ext>
            </a:extLst>
          </p:cNvPr>
          <p:cNvSpPr/>
          <p:nvPr/>
        </p:nvSpPr>
        <p:spPr>
          <a:xfrm>
            <a:off x="639373" y="445555"/>
            <a:ext cx="10807908" cy="6124754"/>
          </a:xfrm>
          <a:prstGeom prst="rect">
            <a:avLst/>
          </a:prstGeom>
        </p:spPr>
        <p:txBody>
          <a:bodyPr wrap="square">
            <a:spAutoFit/>
          </a:bodyPr>
          <a:lstStyle/>
          <a:p>
            <a:pPr algn="ctr"/>
            <a:r>
              <a:rPr lang="vi-VN" sz="4000" b="1" dirty="0">
                <a:solidFill>
                  <a:srgbClr val="C00000"/>
                </a:solidFill>
                <a:latin typeface="#9Slide07 Cadena" panose="02000503000000020004" pitchFamily="2" charset="0"/>
                <a:cs typeface="Calibri" panose="020F0502020204030204" pitchFamily="34" charset="0"/>
              </a:rPr>
              <a:t>Lớp học trên đường</a:t>
            </a:r>
          </a:p>
          <a:p>
            <a:pPr algn="just"/>
            <a:r>
              <a:rPr lang="vi-VN" sz="3200" dirty="0">
                <a:solidFill>
                  <a:srgbClr val="000000"/>
                </a:solidFill>
                <a:latin typeface="Calibri" panose="020F0502020204030204" pitchFamily="34" charset="0"/>
                <a:cs typeface="Calibri" panose="020F0502020204030204" pitchFamily="34" charset="0"/>
              </a:rPr>
              <a:t>      Từ đó, tôi không dám sao nhãng một phút nào. Ít lâu sau, tôi đọc được, trong khi con Ca-pi đáng thương chỉ biết “viết” tên nó bằng cách rút những chữ gỗ trong bảng chữ cái.</a:t>
            </a:r>
          </a:p>
          <a:p>
            <a:pPr algn="just"/>
            <a:r>
              <a:rPr lang="vi-VN" sz="3200" dirty="0">
                <a:solidFill>
                  <a:srgbClr val="000000"/>
                </a:solidFill>
                <a:latin typeface="Calibri" panose="020F0502020204030204" pitchFamily="34" charset="0"/>
                <a:cs typeface="Calibri" panose="020F0502020204030204" pitchFamily="34" charset="0"/>
              </a:rPr>
              <a:t>      Cụ Vi-ta-li hỏi tôi:</a:t>
            </a:r>
          </a:p>
          <a:p>
            <a:pPr algn="just"/>
            <a:r>
              <a:rPr lang="vi-VN" sz="3200" dirty="0">
                <a:solidFill>
                  <a:srgbClr val="000000"/>
                </a:solidFill>
                <a:latin typeface="Calibri" panose="020F0502020204030204" pitchFamily="34" charset="0"/>
                <a:cs typeface="Calibri" panose="020F0502020204030204" pitchFamily="34" charset="0"/>
              </a:rPr>
              <a:t>     -  Bây giờ con có muốn học nhạc không?</a:t>
            </a:r>
          </a:p>
          <a:p>
            <a:pPr algn="just"/>
            <a:r>
              <a:rPr lang="vi-VN" sz="3200" dirty="0">
                <a:solidFill>
                  <a:srgbClr val="000000"/>
                </a:solidFill>
                <a:latin typeface="Calibri" panose="020F0502020204030204" pitchFamily="34" charset="0"/>
                <a:cs typeface="Calibri" panose="020F0502020204030204" pitchFamily="34" charset="0"/>
              </a:rPr>
              <a:t>     - Đấy là điều con thích nhất. Nghe thầy hát, có lúc con muốn cười, có lúc lại muốn khóc. Có lúc tự nhiên con nhớ đến mẹ con và tưởng như đang trông thấy mẹ con ở nhà.</a:t>
            </a:r>
          </a:p>
          <a:p>
            <a:pPr algn="just"/>
            <a:r>
              <a:rPr lang="vi-VN" sz="3200" dirty="0">
                <a:solidFill>
                  <a:srgbClr val="000000"/>
                </a:solidFill>
                <a:latin typeface="Calibri" panose="020F0502020204030204" pitchFamily="34" charset="0"/>
                <a:cs typeface="Calibri" panose="020F0502020204030204" pitchFamily="34" charset="0"/>
              </a:rPr>
              <a:t>       Bằng một giọng cảm động, thầy bảo tôi:</a:t>
            </a:r>
          </a:p>
          <a:p>
            <a:pPr algn="just"/>
            <a:r>
              <a:rPr lang="vi-VN" sz="3200" dirty="0">
                <a:solidFill>
                  <a:srgbClr val="000000"/>
                </a:solidFill>
                <a:latin typeface="Calibri" panose="020F0502020204030204" pitchFamily="34" charset="0"/>
                <a:cs typeface="Calibri" panose="020F0502020204030204" pitchFamily="34" charset="0"/>
              </a:rPr>
              <a:t>    - Con thật là một đứa trẻ có tâm hồn.</a:t>
            </a:r>
          </a:p>
          <a:p>
            <a:pPr algn="r"/>
            <a:r>
              <a:rPr lang="vi-VN" sz="3200" b="1" dirty="0">
                <a:solidFill>
                  <a:srgbClr val="000000"/>
                </a:solidFill>
                <a:latin typeface="Calibri" panose="020F0502020204030204" pitchFamily="34" charset="0"/>
                <a:cs typeface="Calibri" panose="020F0502020204030204" pitchFamily="34" charset="0"/>
              </a:rPr>
              <a:t>Theo HÉC-TO MA-LÔ</a:t>
            </a:r>
          </a:p>
        </p:txBody>
      </p:sp>
      <p:pic>
        <p:nvPicPr>
          <p:cNvPr id="5" name="Picture 4">
            <a:extLst>
              <a:ext uri="{FF2B5EF4-FFF2-40B4-BE49-F238E27FC236}">
                <a16:creationId xmlns:a16="http://schemas.microsoft.com/office/drawing/2014/main" xmlns="" id="{62E19D45-4695-4F4B-932E-EB29B91C5E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35182" t="26363" r="56244" b="55632"/>
          <a:stretch/>
        </p:blipFill>
        <p:spPr>
          <a:xfrm>
            <a:off x="744719" y="956694"/>
            <a:ext cx="586323" cy="692224"/>
          </a:xfrm>
          <a:prstGeom prst="rect">
            <a:avLst/>
          </a:prstGeom>
        </p:spPr>
      </p:pic>
    </p:spTree>
    <p:extLst>
      <p:ext uri="{BB962C8B-B14F-4D97-AF65-F5344CB8AC3E}">
        <p14:creationId xmlns:p14="http://schemas.microsoft.com/office/powerpoint/2010/main" val="450430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4332158" y="1484026"/>
            <a:ext cx="3942413" cy="436213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469F60C2-B074-46DC-B1CD-334ADED34E70}"/>
              </a:ext>
            </a:extLst>
          </p:cNvPr>
          <p:cNvSpPr/>
          <p:nvPr/>
        </p:nvSpPr>
        <p:spPr>
          <a:xfrm>
            <a:off x="5113644" y="1820826"/>
            <a:ext cx="2594300" cy="992579"/>
          </a:xfrm>
          <a:prstGeom prst="rect">
            <a:avLst/>
          </a:prstGeom>
          <a:noFill/>
        </p:spPr>
        <p:txBody>
          <a:bodyPr wrap="none" lIns="68580" tIns="34290" rIns="68580" bIns="34290">
            <a:spAutoFit/>
          </a:bodyPr>
          <a:lstStyle/>
          <a:p>
            <a:pPr algn="ctr"/>
            <a:r>
              <a:rPr lang="vi-VN" sz="6000" b="1" dirty="0">
                <a:ln w="13462">
                  <a:solidFill>
                    <a:schemeClr val="bg1"/>
                  </a:solidFill>
                  <a:prstDash val="solid"/>
                </a:ln>
                <a:solidFill>
                  <a:srgbClr val="002060"/>
                </a:solidFill>
                <a:effectLst>
                  <a:outerShdw dist="38100" dir="2700000" algn="bl" rotWithShape="0">
                    <a:schemeClr val="accent5"/>
                  </a:outerShdw>
                </a:effectLst>
                <a:latin typeface="#9Slide07 Cadena" panose="02000503000000020004" pitchFamily="2" charset="0"/>
              </a:rPr>
              <a:t>Từ khó </a:t>
            </a:r>
            <a:endParaRPr lang="en-US" sz="6000" b="1" dirty="0">
              <a:ln w="13462">
                <a:solidFill>
                  <a:schemeClr val="bg1"/>
                </a:solidFill>
                <a:prstDash val="solid"/>
              </a:ln>
              <a:solidFill>
                <a:srgbClr val="002060"/>
              </a:solidFill>
              <a:effectLst>
                <a:outerShdw dist="38100" dir="2700000" algn="bl" rotWithShape="0">
                  <a:schemeClr val="accent5"/>
                </a:outerShdw>
              </a:effectLst>
              <a:latin typeface="#9Slide07 Cadena" panose="02000503000000020004" pitchFamily="2" charset="0"/>
            </a:endParaRPr>
          </a:p>
        </p:txBody>
      </p:sp>
      <p:sp>
        <p:nvSpPr>
          <p:cNvPr id="25" name="Rectangle 24">
            <a:extLst>
              <a:ext uri="{FF2B5EF4-FFF2-40B4-BE49-F238E27FC236}">
                <a16:creationId xmlns:a16="http://schemas.microsoft.com/office/drawing/2014/main" xmlns="" id="{88CC35BE-6E11-4204-893C-5E5FED60F3B0}"/>
              </a:ext>
            </a:extLst>
          </p:cNvPr>
          <p:cNvSpPr/>
          <p:nvPr/>
        </p:nvSpPr>
        <p:spPr>
          <a:xfrm>
            <a:off x="5243488" y="2986240"/>
            <a:ext cx="2020425" cy="807913"/>
          </a:xfrm>
          <a:prstGeom prst="rect">
            <a:avLst/>
          </a:prstGeom>
          <a:noFill/>
          <a:ln>
            <a:noFill/>
          </a:ln>
        </p:spPr>
        <p:txBody>
          <a:bodyPr wrap="none" lIns="68580" tIns="34290" rIns="68580" bIns="34290">
            <a:spAutoFit/>
          </a:bodyPr>
          <a:lstStyle/>
          <a:p>
            <a:pPr algn="ctr"/>
            <a:r>
              <a:rPr lang="vi-VN" sz="4800" b="1" dirty="0">
                <a:ln w="13462">
                  <a:solidFill>
                    <a:schemeClr val="bg2">
                      <a:lumMod val="40000"/>
                      <a:lumOff val="60000"/>
                    </a:schemeClr>
                  </a:solidFill>
                  <a:prstDash val="solid"/>
                </a:ln>
                <a:solidFill>
                  <a:srgbClr val="FF0000"/>
                </a:solidFill>
                <a:latin typeface="#9Slide03 Quicksand" panose="00000500000000000000" pitchFamily="2" charset="0"/>
              </a:rPr>
              <a:t>Vi-ta-li</a:t>
            </a:r>
            <a:endParaRPr lang="en-US" sz="4800" b="1" dirty="0">
              <a:ln w="13462">
                <a:solidFill>
                  <a:schemeClr val="bg2">
                    <a:lumMod val="40000"/>
                    <a:lumOff val="60000"/>
                  </a:schemeClr>
                </a:solidFill>
                <a:prstDash val="solid"/>
              </a:ln>
              <a:solidFill>
                <a:srgbClr val="FF0000"/>
              </a:solidFill>
              <a:latin typeface="#9Slide03 Quicksand" panose="00000500000000000000" pitchFamily="2" charset="0"/>
            </a:endParaRPr>
          </a:p>
        </p:txBody>
      </p:sp>
      <p:pic>
        <p:nvPicPr>
          <p:cNvPr id="12" name="Picture 11">
            <a:extLst>
              <a:ext uri="{FF2B5EF4-FFF2-40B4-BE49-F238E27FC236}">
                <a16:creationId xmlns:a16="http://schemas.microsoft.com/office/drawing/2014/main" xmlns="" id="{45392C95-56D0-4FF6-8B94-359F1AB28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13" y="2635"/>
            <a:ext cx="4570243" cy="6855365"/>
          </a:xfrm>
          <a:prstGeom prst="rect">
            <a:avLst/>
          </a:prstGeom>
        </p:spPr>
      </p:pic>
      <p:sp>
        <p:nvSpPr>
          <p:cNvPr id="27" name="Rectangle 26">
            <a:extLst>
              <a:ext uri="{FF2B5EF4-FFF2-40B4-BE49-F238E27FC236}">
                <a16:creationId xmlns:a16="http://schemas.microsoft.com/office/drawing/2014/main" xmlns="" id="{876FA87D-66D4-4E79-ADEE-A54B58A7A5C6}"/>
              </a:ext>
            </a:extLst>
          </p:cNvPr>
          <p:cNvSpPr/>
          <p:nvPr/>
        </p:nvSpPr>
        <p:spPr>
          <a:xfrm>
            <a:off x="5424626" y="3815111"/>
            <a:ext cx="1658146" cy="807913"/>
          </a:xfrm>
          <a:prstGeom prst="rect">
            <a:avLst/>
          </a:prstGeom>
          <a:noFill/>
          <a:ln>
            <a:noFill/>
          </a:ln>
        </p:spPr>
        <p:txBody>
          <a:bodyPr wrap="none" lIns="68580" tIns="34290" rIns="68580" bIns="34290">
            <a:spAutoFit/>
          </a:bodyPr>
          <a:lstStyle/>
          <a:p>
            <a:pPr algn="ctr"/>
            <a:r>
              <a:rPr lang="vi-VN" sz="4800" b="1" dirty="0">
                <a:ln w="13462">
                  <a:solidFill>
                    <a:schemeClr val="bg2">
                      <a:lumMod val="40000"/>
                      <a:lumOff val="60000"/>
                    </a:schemeClr>
                  </a:solidFill>
                  <a:prstDash val="solid"/>
                </a:ln>
                <a:solidFill>
                  <a:schemeClr val="accent2">
                    <a:lumMod val="75000"/>
                  </a:schemeClr>
                </a:solidFill>
                <a:latin typeface="#9Slide03 Quicksand" panose="00000500000000000000" pitchFamily="2" charset="0"/>
              </a:rPr>
              <a:t>Ca-pi</a:t>
            </a:r>
            <a:endParaRPr lang="en-US" sz="4800" b="1" dirty="0">
              <a:ln w="13462">
                <a:solidFill>
                  <a:schemeClr val="bg2">
                    <a:lumMod val="40000"/>
                    <a:lumOff val="60000"/>
                  </a:schemeClr>
                </a:solidFill>
                <a:prstDash val="solid"/>
              </a:ln>
              <a:solidFill>
                <a:schemeClr val="accent2">
                  <a:lumMod val="75000"/>
                </a:schemeClr>
              </a:solidFill>
              <a:latin typeface="#9Slide03 Quicksand" panose="00000500000000000000" pitchFamily="2" charset="0"/>
            </a:endParaRPr>
          </a:p>
        </p:txBody>
      </p:sp>
      <p:sp>
        <p:nvSpPr>
          <p:cNvPr id="29" name="Rectangle 28">
            <a:extLst>
              <a:ext uri="{FF2B5EF4-FFF2-40B4-BE49-F238E27FC236}">
                <a16:creationId xmlns:a16="http://schemas.microsoft.com/office/drawing/2014/main" xmlns="" id="{B7F773AB-CB2A-4D4F-B1F0-E075AFD49D49}"/>
              </a:ext>
            </a:extLst>
          </p:cNvPr>
          <p:cNvSpPr/>
          <p:nvPr/>
        </p:nvSpPr>
        <p:spPr>
          <a:xfrm>
            <a:off x="5297360" y="4786605"/>
            <a:ext cx="1831271" cy="807913"/>
          </a:xfrm>
          <a:prstGeom prst="rect">
            <a:avLst/>
          </a:prstGeom>
          <a:noFill/>
          <a:ln>
            <a:noFill/>
          </a:ln>
        </p:spPr>
        <p:txBody>
          <a:bodyPr wrap="none" lIns="68580" tIns="34290" rIns="68580" bIns="34290">
            <a:spAutoFit/>
          </a:bodyPr>
          <a:lstStyle/>
          <a:p>
            <a:pPr algn="ctr"/>
            <a:r>
              <a:rPr lang="vi-VN" sz="4800" b="1">
                <a:ln w="13462">
                  <a:solidFill>
                    <a:schemeClr val="bg2">
                      <a:lumMod val="40000"/>
                      <a:lumOff val="60000"/>
                    </a:schemeClr>
                  </a:solidFill>
                  <a:prstDash val="solid"/>
                </a:ln>
                <a:solidFill>
                  <a:srgbClr val="00B050"/>
                </a:solidFill>
                <a:latin typeface="#9Slide03 Quicksand" panose="00000500000000000000" pitchFamily="2" charset="0"/>
              </a:rPr>
              <a:t>Rê-mi</a:t>
            </a:r>
            <a:endParaRPr lang="en-US" sz="4800" b="1" dirty="0">
              <a:ln w="13462">
                <a:solidFill>
                  <a:schemeClr val="bg2">
                    <a:lumMod val="40000"/>
                    <a:lumOff val="60000"/>
                  </a:schemeClr>
                </a:solidFill>
                <a:prstDash val="solid"/>
              </a:ln>
              <a:solidFill>
                <a:srgbClr val="00B050"/>
              </a:solidFill>
              <a:latin typeface="#9Slide03 Quicksand" panose="00000500000000000000" pitchFamily="2" charset="0"/>
            </a:endParaRPr>
          </a:p>
        </p:txBody>
      </p:sp>
      <p:pic>
        <p:nvPicPr>
          <p:cNvPr id="13" name="Picture 12">
            <a:extLst>
              <a:ext uri="{FF2B5EF4-FFF2-40B4-BE49-F238E27FC236}">
                <a16:creationId xmlns:a16="http://schemas.microsoft.com/office/drawing/2014/main" xmlns="" id="{640EF119-79B8-48AB-9AC5-AB0D898C7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724" y="17997"/>
            <a:ext cx="4570243" cy="6855365"/>
          </a:xfrm>
          <a:prstGeom prst="rect">
            <a:avLst/>
          </a:prstGeom>
        </p:spPr>
      </p:pic>
    </p:spTree>
    <p:extLst>
      <p:ext uri="{BB962C8B-B14F-4D97-AF65-F5344CB8AC3E}">
        <p14:creationId xmlns:p14="http://schemas.microsoft.com/office/powerpoint/2010/main" val="39623370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7"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596348" y="456829"/>
            <a:ext cx="11118574" cy="621692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469F60C2-B074-46DC-B1CD-334ADED34E70}"/>
              </a:ext>
            </a:extLst>
          </p:cNvPr>
          <p:cNvSpPr/>
          <p:nvPr/>
        </p:nvSpPr>
        <p:spPr>
          <a:xfrm>
            <a:off x="4468372" y="1807118"/>
            <a:ext cx="6960433" cy="3516347"/>
          </a:xfrm>
          <a:prstGeom prst="rect">
            <a:avLst/>
          </a:prstGeom>
          <a:noFill/>
        </p:spPr>
        <p:txBody>
          <a:bodyPr wrap="square" lIns="68580" tIns="34290" rIns="68580" bIns="34290">
            <a:spAutoFit/>
          </a:bodyPr>
          <a:lstStyle/>
          <a:p>
            <a:pPr algn="just"/>
            <a:r>
              <a:rPr lang="vi-VN" sz="2800" b="1" dirty="0">
                <a:ln w="13462">
                  <a:noFill/>
                  <a:prstDash val="solid"/>
                </a:ln>
                <a:solidFill>
                  <a:srgbClr val="002060"/>
                </a:solidFill>
                <a:latin typeface="Pattaya" panose="00000500000000000000" pitchFamily="2" charset="-34"/>
                <a:cs typeface="Pattaya" panose="00000500000000000000" pitchFamily="2" charset="-34"/>
              </a:rPr>
              <a:t>Mẩu chuyện trên trích từ tiểu thuyết </a:t>
            </a:r>
            <a:r>
              <a:rPr lang="vi-VN" sz="2800" b="1" dirty="0">
                <a:ln w="13462">
                  <a:noFill/>
                  <a:prstDash val="solid"/>
                </a:ln>
                <a:solidFill>
                  <a:srgbClr val="C00000"/>
                </a:solidFill>
                <a:latin typeface="Pattaya" panose="00000500000000000000" pitchFamily="2" charset="-34"/>
                <a:cs typeface="Pattaya" panose="00000500000000000000" pitchFamily="2" charset="-34"/>
              </a:rPr>
              <a:t>Không gia đình</a:t>
            </a:r>
            <a:r>
              <a:rPr lang="vi-VN" sz="2800" b="1" dirty="0">
                <a:ln w="13462">
                  <a:noFill/>
                  <a:prstDash val="solid"/>
                </a:ln>
                <a:solidFill>
                  <a:srgbClr val="002060"/>
                </a:solidFill>
                <a:latin typeface="Pattaya" panose="00000500000000000000" pitchFamily="2" charset="-34"/>
                <a:cs typeface="Pattaya" panose="00000500000000000000" pitchFamily="2" charset="-34"/>
              </a:rPr>
              <a:t> của nhà văn Pháp Héc-to Ma-lô viết về cuộc đời lưu lạc của chú bé Rê-mi. Bị bắt cóc và vứt ra lề đường từ lúc mới sinh, Rê-mi được một gia đình nghèo nuôi, rồi được chủ một gánh xiếc rong là cụ Vi-ta-li dìu dắt nên người. Trải bao thăng trầm, cuối cùng cậu đã tìm được gia đình và sống hạnh phúc bên những người ruột thịt.</a:t>
            </a:r>
            <a:endParaRPr lang="en-US" sz="2800" b="1" dirty="0">
              <a:ln w="13462">
                <a:noFill/>
                <a:prstDash val="solid"/>
              </a:ln>
              <a:solidFill>
                <a:srgbClr val="002060"/>
              </a:solidFill>
              <a:latin typeface="Pattaya" panose="00000500000000000000" pitchFamily="2" charset="-34"/>
              <a:cs typeface="Pattaya" panose="00000500000000000000" pitchFamily="2" charset="-34"/>
            </a:endParaRPr>
          </a:p>
        </p:txBody>
      </p:sp>
      <p:pic>
        <p:nvPicPr>
          <p:cNvPr id="1026" name="Picture 2" descr="Không gia đình">
            <a:extLst>
              <a:ext uri="{FF2B5EF4-FFF2-40B4-BE49-F238E27FC236}">
                <a16:creationId xmlns:a16="http://schemas.microsoft.com/office/drawing/2014/main" xmlns="" id="{5B129566-71D0-4AD6-B1BD-6FFB81267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56" y="900803"/>
            <a:ext cx="3447009" cy="505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92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596348" y="1566095"/>
            <a:ext cx="11118574" cy="475435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469F60C2-B074-46DC-B1CD-334ADED34E70}"/>
              </a:ext>
            </a:extLst>
          </p:cNvPr>
          <p:cNvSpPr/>
          <p:nvPr/>
        </p:nvSpPr>
        <p:spPr>
          <a:xfrm>
            <a:off x="4435769" y="1687642"/>
            <a:ext cx="3320460" cy="992579"/>
          </a:xfrm>
          <a:prstGeom prst="rect">
            <a:avLst/>
          </a:prstGeom>
          <a:noFill/>
        </p:spPr>
        <p:txBody>
          <a:bodyPr wrap="none" lIns="68580" tIns="34290" rIns="68580" bIns="34290">
            <a:spAutoFit/>
          </a:bodyPr>
          <a:lstStyle/>
          <a:p>
            <a:pPr algn="ctr"/>
            <a:r>
              <a:rPr lang="vi-VN" sz="60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Chú thích</a:t>
            </a:r>
            <a:endParaRPr lang="en-US" sz="60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endParaRPr>
          </a:p>
        </p:txBody>
      </p:sp>
      <p:sp>
        <p:nvSpPr>
          <p:cNvPr id="25" name="Rectangle 24">
            <a:extLst>
              <a:ext uri="{FF2B5EF4-FFF2-40B4-BE49-F238E27FC236}">
                <a16:creationId xmlns:a16="http://schemas.microsoft.com/office/drawing/2014/main" xmlns="" id="{88CC35BE-6E11-4204-893C-5E5FED60F3B0}"/>
              </a:ext>
            </a:extLst>
          </p:cNvPr>
          <p:cNvSpPr/>
          <p:nvPr/>
        </p:nvSpPr>
        <p:spPr>
          <a:xfrm>
            <a:off x="761779" y="2680221"/>
            <a:ext cx="4206921"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n</a:t>
            </a:r>
            <a:r>
              <a:rPr lang="vi-VN" sz="3600" b="1" dirty="0" smtClean="0">
                <a:ln w="13462">
                  <a:noFill/>
                  <a:prstDash val="solid"/>
                </a:ln>
                <a:solidFill>
                  <a:srgbClr val="FF0000"/>
                </a:solidFill>
                <a:latin typeface="#9Slide03 Quicksand" panose="00000500000000000000" pitchFamily="2" charset="0"/>
              </a:rPr>
              <a:t>gày </a:t>
            </a:r>
            <a:r>
              <a:rPr lang="vi-VN" sz="3600" b="1" dirty="0">
                <a:ln w="13462">
                  <a:noFill/>
                  <a:prstDash val="solid"/>
                </a:ln>
                <a:solidFill>
                  <a:srgbClr val="FF0000"/>
                </a:solidFill>
                <a:latin typeface="#9Slide03 Quicksand" panose="00000500000000000000" pitchFamily="2" charset="0"/>
              </a:rPr>
              <a:t>một ngày hai</a:t>
            </a:r>
            <a:endParaRPr lang="en-US" sz="3600" b="1" dirty="0">
              <a:ln w="13462">
                <a:noFill/>
                <a:prstDash val="solid"/>
              </a:ln>
              <a:solidFill>
                <a:srgbClr val="FF0000"/>
              </a:solidFill>
              <a:latin typeface="#9Slide03 Quicksand" panose="00000500000000000000" pitchFamily="2" charset="0"/>
            </a:endParaRPr>
          </a:p>
        </p:txBody>
      </p:sp>
      <p:sp>
        <p:nvSpPr>
          <p:cNvPr id="8" name="TextBox 7">
            <a:extLst>
              <a:ext uri="{FF2B5EF4-FFF2-40B4-BE49-F238E27FC236}">
                <a16:creationId xmlns:a16="http://schemas.microsoft.com/office/drawing/2014/main" xmlns="" id="{C9272B56-F240-4FF6-8AC1-96D6E975A9C9}"/>
              </a:ext>
            </a:extLst>
          </p:cNvPr>
          <p:cNvSpPr txBox="1"/>
          <p:nvPr/>
        </p:nvSpPr>
        <p:spPr>
          <a:xfrm>
            <a:off x="5042046" y="2756079"/>
            <a:ext cx="5975724"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nhanh chóng, có kết quả ngay.</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9" name="Rectangle 8">
            <a:extLst>
              <a:ext uri="{FF2B5EF4-FFF2-40B4-BE49-F238E27FC236}">
                <a16:creationId xmlns:a16="http://schemas.microsoft.com/office/drawing/2014/main" xmlns="" id="{E34B76CF-ABF0-414D-AF73-B4D33CBE5C08}"/>
              </a:ext>
            </a:extLst>
          </p:cNvPr>
          <p:cNvSpPr/>
          <p:nvPr/>
        </p:nvSpPr>
        <p:spPr>
          <a:xfrm>
            <a:off x="2114715" y="3459320"/>
            <a:ext cx="1501053"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t</a:t>
            </a:r>
            <a:r>
              <a:rPr lang="vi-VN" sz="3600" b="1" dirty="0" smtClean="0">
                <a:ln w="13462">
                  <a:noFill/>
                  <a:prstDash val="solid"/>
                </a:ln>
                <a:solidFill>
                  <a:srgbClr val="FF0000"/>
                </a:solidFill>
                <a:latin typeface="#9Slide03 Quicksand" panose="00000500000000000000" pitchFamily="2" charset="0"/>
              </a:rPr>
              <a:t>ấn </a:t>
            </a:r>
            <a:r>
              <a:rPr lang="vi-VN" sz="3600" b="1" dirty="0">
                <a:ln w="13462">
                  <a:noFill/>
                  <a:prstDash val="solid"/>
                </a:ln>
                <a:solidFill>
                  <a:srgbClr val="FF0000"/>
                </a:solidFill>
                <a:latin typeface="#9Slide03 Quicksand" panose="00000500000000000000" pitchFamily="2" charset="0"/>
              </a:rPr>
              <a:t>tới</a:t>
            </a:r>
            <a:endParaRPr lang="en-US" sz="3600" b="1" dirty="0">
              <a:ln w="13462">
                <a:noFill/>
                <a:prstDash val="solid"/>
              </a:ln>
              <a:solidFill>
                <a:srgbClr val="FF0000"/>
              </a:solidFill>
              <a:latin typeface="#9Slide03 Quicksand" panose="00000500000000000000" pitchFamily="2" charset="0"/>
            </a:endParaRPr>
          </a:p>
        </p:txBody>
      </p:sp>
      <p:sp>
        <p:nvSpPr>
          <p:cNvPr id="10" name="TextBox 9">
            <a:extLst>
              <a:ext uri="{FF2B5EF4-FFF2-40B4-BE49-F238E27FC236}">
                <a16:creationId xmlns:a16="http://schemas.microsoft.com/office/drawing/2014/main" xmlns="" id="{686D0434-F3A2-4D20-BD1D-12DD827E0036}"/>
              </a:ext>
            </a:extLst>
          </p:cNvPr>
          <p:cNvSpPr txBox="1"/>
          <p:nvPr/>
        </p:nvSpPr>
        <p:spPr>
          <a:xfrm>
            <a:off x="4967097" y="3524722"/>
            <a:ext cx="5975724"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tiến bộ, đạt nhiều kết quả.</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1" name="Rectangle 10">
            <a:extLst>
              <a:ext uri="{FF2B5EF4-FFF2-40B4-BE49-F238E27FC236}">
                <a16:creationId xmlns:a16="http://schemas.microsoft.com/office/drawing/2014/main" xmlns="" id="{7E3028EF-2A4B-4359-B6A8-19B08D0C5D15}"/>
              </a:ext>
            </a:extLst>
          </p:cNvPr>
          <p:cNvSpPr/>
          <p:nvPr/>
        </p:nvSpPr>
        <p:spPr>
          <a:xfrm>
            <a:off x="2035366" y="4294578"/>
            <a:ext cx="1659750"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đ</a:t>
            </a:r>
            <a:r>
              <a:rPr lang="vi-VN" sz="3600" b="1" dirty="0" smtClean="0">
                <a:ln w="13462">
                  <a:noFill/>
                  <a:prstDash val="solid"/>
                </a:ln>
                <a:solidFill>
                  <a:srgbClr val="FF0000"/>
                </a:solidFill>
                <a:latin typeface="#9Slide03 Quicksand" panose="00000500000000000000" pitchFamily="2" charset="0"/>
              </a:rPr>
              <a:t>ắc </a:t>
            </a:r>
            <a:r>
              <a:rPr lang="vi-VN" sz="3600" b="1" dirty="0">
                <a:ln w="13462">
                  <a:noFill/>
                  <a:prstDash val="solid"/>
                </a:ln>
                <a:solidFill>
                  <a:srgbClr val="FF0000"/>
                </a:solidFill>
                <a:latin typeface="#9Slide03 Quicksand" panose="00000500000000000000" pitchFamily="2" charset="0"/>
              </a:rPr>
              <a:t>chí</a:t>
            </a:r>
            <a:endParaRPr lang="en-US" sz="3600" b="1" dirty="0">
              <a:ln w="13462">
                <a:noFill/>
                <a:prstDash val="solid"/>
              </a:ln>
              <a:solidFill>
                <a:srgbClr val="FF0000"/>
              </a:solidFill>
              <a:latin typeface="#9Slide03 Quicksand" panose="00000500000000000000" pitchFamily="2" charset="0"/>
            </a:endParaRPr>
          </a:p>
        </p:txBody>
      </p:sp>
      <p:sp>
        <p:nvSpPr>
          <p:cNvPr id="12" name="TextBox 11">
            <a:extLst>
              <a:ext uri="{FF2B5EF4-FFF2-40B4-BE49-F238E27FC236}">
                <a16:creationId xmlns:a16="http://schemas.microsoft.com/office/drawing/2014/main" xmlns="" id="{BA2AE6D1-40DC-4838-9DE9-98A705D5D543}"/>
              </a:ext>
            </a:extLst>
          </p:cNvPr>
          <p:cNvSpPr txBox="1"/>
          <p:nvPr/>
        </p:nvSpPr>
        <p:spPr>
          <a:xfrm>
            <a:off x="4479334" y="4359980"/>
            <a:ext cx="7045378"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tỏ ra thích thú vì đạt được mong muốn.</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4" name="Rectangle 13">
            <a:extLst>
              <a:ext uri="{FF2B5EF4-FFF2-40B4-BE49-F238E27FC236}">
                <a16:creationId xmlns:a16="http://schemas.microsoft.com/office/drawing/2014/main" xmlns="" id="{C8B41091-7623-4CCF-9FA1-9DF6B1913C44}"/>
              </a:ext>
            </a:extLst>
          </p:cNvPr>
          <p:cNvSpPr/>
          <p:nvPr/>
        </p:nvSpPr>
        <p:spPr>
          <a:xfrm>
            <a:off x="1292818" y="5125339"/>
            <a:ext cx="2400337"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s</a:t>
            </a:r>
            <a:r>
              <a:rPr lang="vi-VN" sz="3600" b="1" dirty="0" smtClean="0">
                <a:ln w="13462">
                  <a:noFill/>
                  <a:prstDash val="solid"/>
                </a:ln>
                <a:solidFill>
                  <a:srgbClr val="FF0000"/>
                </a:solidFill>
                <a:latin typeface="#9Slide03 Quicksand" panose="00000500000000000000" pitchFamily="2" charset="0"/>
              </a:rPr>
              <a:t>ao </a:t>
            </a:r>
            <a:r>
              <a:rPr lang="vi-VN" sz="3600" b="1" dirty="0">
                <a:ln w="13462">
                  <a:noFill/>
                  <a:prstDash val="solid"/>
                </a:ln>
                <a:solidFill>
                  <a:srgbClr val="FF0000"/>
                </a:solidFill>
                <a:latin typeface="#9Slide03 Quicksand" panose="00000500000000000000" pitchFamily="2" charset="0"/>
              </a:rPr>
              <a:t>nhãng</a:t>
            </a:r>
            <a:endParaRPr lang="en-US" sz="3600" b="1" dirty="0">
              <a:ln w="13462">
                <a:noFill/>
                <a:prstDash val="solid"/>
              </a:ln>
              <a:solidFill>
                <a:srgbClr val="FF0000"/>
              </a:solidFill>
              <a:latin typeface="#9Slide03 Quicksand" panose="00000500000000000000" pitchFamily="2" charset="0"/>
            </a:endParaRPr>
          </a:p>
        </p:txBody>
      </p:sp>
      <p:sp>
        <p:nvSpPr>
          <p:cNvPr id="15" name="TextBox 14">
            <a:extLst>
              <a:ext uri="{FF2B5EF4-FFF2-40B4-BE49-F238E27FC236}">
                <a16:creationId xmlns:a16="http://schemas.microsoft.com/office/drawing/2014/main" xmlns="" id="{44AD05DD-5FC0-43F4-8172-2351A9105CAC}"/>
              </a:ext>
            </a:extLst>
          </p:cNvPr>
          <p:cNvSpPr txBox="1"/>
          <p:nvPr/>
        </p:nvSpPr>
        <p:spPr>
          <a:xfrm>
            <a:off x="4166922" y="5190741"/>
            <a:ext cx="7357790"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quên đi, không để tâm vào việc phải làm.</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033202278"/>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13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60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60000">
                                          <p:cBhvr additive="base">
                                            <p:cTn id="30" dur="13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1" dur="13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14:presetBounceEnd="6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60000">
                                          <p:cBhvr additive="base">
                                            <p:cTn id="41" dur="13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42" dur="13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14:presetBounceEnd="60000">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14:bounceEnd="60000">
                                          <p:cBhvr additive="base">
                                            <p:cTn id="52"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53"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8" grpId="0"/>
          <p:bldP spid="9" grpId="0"/>
          <p:bldP spid="10" grpId="0"/>
          <p:bldP spid="11" grpId="0"/>
          <p:bldP spid="12" grpId="0"/>
          <p:bldP spid="14"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300" fill="hold"/>
                                            <p:tgtEl>
                                              <p:spTgt spid="8"/>
                                            </p:tgtEl>
                                            <p:attrNameLst>
                                              <p:attrName>ppt_x</p:attrName>
                                            </p:attrNameLst>
                                          </p:cBhvr>
                                          <p:tavLst>
                                            <p:tav tm="0">
                                              <p:val>
                                                <p:strVal val="0-#ppt_w/2"/>
                                              </p:val>
                                            </p:tav>
                                            <p:tav tm="100000">
                                              <p:val>
                                                <p:strVal val="#ppt_x"/>
                                              </p:val>
                                            </p:tav>
                                          </p:tavLst>
                                        </p:anim>
                                        <p:anim calcmode="lin" valueType="num">
                                          <p:cBhvr additive="base">
                                            <p:cTn id="20"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300" fill="hold"/>
                                            <p:tgtEl>
                                              <p:spTgt spid="10"/>
                                            </p:tgtEl>
                                            <p:attrNameLst>
                                              <p:attrName>ppt_x</p:attrName>
                                            </p:attrNameLst>
                                          </p:cBhvr>
                                          <p:tavLst>
                                            <p:tav tm="0">
                                              <p:val>
                                                <p:strVal val="0-#ppt_w/2"/>
                                              </p:val>
                                            </p:tav>
                                            <p:tav tm="100000">
                                              <p:val>
                                                <p:strVal val="#ppt_x"/>
                                              </p:val>
                                            </p:tav>
                                          </p:tavLst>
                                        </p:anim>
                                        <p:anim calcmode="lin" valueType="num">
                                          <p:cBhvr additive="base">
                                            <p:cTn id="31" dur="13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300" fill="hold"/>
                                            <p:tgtEl>
                                              <p:spTgt spid="12"/>
                                            </p:tgtEl>
                                            <p:attrNameLst>
                                              <p:attrName>ppt_x</p:attrName>
                                            </p:attrNameLst>
                                          </p:cBhvr>
                                          <p:tavLst>
                                            <p:tav tm="0">
                                              <p:val>
                                                <p:strVal val="0-#ppt_w/2"/>
                                              </p:val>
                                            </p:tav>
                                            <p:tav tm="100000">
                                              <p:val>
                                                <p:strVal val="#ppt_x"/>
                                              </p:val>
                                            </p:tav>
                                          </p:tavLst>
                                        </p:anim>
                                        <p:anim calcmode="lin" valueType="num">
                                          <p:cBhvr additive="base">
                                            <p:cTn id="42" dur="13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1300" fill="hold"/>
                                            <p:tgtEl>
                                              <p:spTgt spid="15"/>
                                            </p:tgtEl>
                                            <p:attrNameLst>
                                              <p:attrName>ppt_x</p:attrName>
                                            </p:attrNameLst>
                                          </p:cBhvr>
                                          <p:tavLst>
                                            <p:tav tm="0">
                                              <p:val>
                                                <p:strVal val="0-#ppt_w/2"/>
                                              </p:val>
                                            </p:tav>
                                            <p:tav tm="100000">
                                              <p:val>
                                                <p:strVal val="#ppt_x"/>
                                              </p:val>
                                            </p:tav>
                                          </p:tavLst>
                                        </p:anim>
                                        <p:anim calcmode="lin" valueType="num">
                                          <p:cBhvr additive="base">
                                            <p:cTn id="53"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8" grpId="0"/>
          <p:bldP spid="9" grpId="0"/>
          <p:bldP spid="10" grpId="0"/>
          <p:bldP spid="11" grpId="0"/>
          <p:bldP spid="12" grpId="0"/>
          <p:bldP spid="14" grpId="0"/>
          <p:bldP spid="1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a16="http://schemas.microsoft.com/office/drawing/2014/main" xmlns=""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a16="http://schemas.microsoft.com/office/drawing/2014/main" xmlns=""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a16="http://schemas.microsoft.com/office/drawing/2014/main" xmlns=""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a16="http://schemas.microsoft.com/office/drawing/2014/main" xmlns=""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a16="http://schemas.microsoft.com/office/drawing/2014/main" xmlns="" id="{A640B5DD-140B-4307-85D0-12C20113AA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5B5A5367-E0A5-4495-AF0E-EDD4790BB443}"/>
              </a:ext>
            </a:extLst>
          </p:cNvPr>
          <p:cNvGrpSpPr/>
          <p:nvPr/>
        </p:nvGrpSpPr>
        <p:grpSpPr>
          <a:xfrm>
            <a:off x="7609440" y="-38429"/>
            <a:ext cx="4461986" cy="3464448"/>
            <a:chOff x="7609440" y="-38429"/>
            <a:chExt cx="4461986" cy="3464448"/>
          </a:xfrm>
        </p:grpSpPr>
        <p:pic>
          <p:nvPicPr>
            <p:cNvPr id="24" name="Picture 13">
              <a:extLst>
                <a:ext uri="{FF2B5EF4-FFF2-40B4-BE49-F238E27FC236}">
                  <a16:creationId xmlns:a16="http://schemas.microsoft.com/office/drawing/2014/main" xmlns="" id="{28F17F86-CEE4-48AB-975A-E0E302E7E2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9440" y="-38429"/>
              <a:ext cx="4461986" cy="3464448"/>
            </a:xfrm>
            <a:prstGeom prst="rect">
              <a:avLst/>
            </a:prstGeom>
          </p:spPr>
        </p:pic>
        <p:sp>
          <p:nvSpPr>
            <p:cNvPr id="25" name="TextBox 24">
              <a:extLst>
                <a:ext uri="{FF2B5EF4-FFF2-40B4-BE49-F238E27FC236}">
                  <a16:creationId xmlns:a16="http://schemas.microsoft.com/office/drawing/2014/main" xmlns="" id="{933AC050-0F07-480C-A66D-3D204359888E}"/>
                </a:ext>
              </a:extLst>
            </p:cNvPr>
            <p:cNvSpPr txBox="1"/>
            <p:nvPr/>
          </p:nvSpPr>
          <p:spPr>
            <a:xfrm>
              <a:off x="8246567" y="1630356"/>
              <a:ext cx="3762684" cy="954107"/>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nhé! Misa thích hát lắm!</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9" name="Picture 28">
            <a:extLst>
              <a:ext uri="{FF2B5EF4-FFF2-40B4-BE49-F238E27FC236}">
                <a16:creationId xmlns:a16="http://schemas.microsoft.com/office/drawing/2014/main" xmlns="" id="{F7B5D095-814C-45F2-873A-40844CD5A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a16="http://schemas.microsoft.com/office/drawing/2014/main" xmlns=""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a16="http://schemas.microsoft.com/office/drawing/2014/main" xmlns=""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a16="http://schemas.microsoft.com/office/drawing/2014/main" xmlns=""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a16="http://schemas.microsoft.com/office/drawing/2014/main" xmlns="" id="{FD13AEC9-A5D7-4361-9BAC-01282CA080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a16="http://schemas.microsoft.com/office/drawing/2014/main" xmlns="" id="{18794A5F-6D0F-4866-8CB1-934BD80DD1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a16="http://schemas.microsoft.com/office/drawing/2014/main" xmlns="" id="{C7C2F79E-8C07-4A72-9079-CA92BCDAB0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ấu-tích Phong Thủy Xanh">
            <a:extLst>
              <a:ext uri="{FF2B5EF4-FFF2-40B4-BE49-F238E27FC236}">
                <a16:creationId xmlns:a16="http://schemas.microsoft.com/office/drawing/2014/main" xmlns="" id="{FBC9FF7C-9BC8-4A32-B36E-DEA306B8ECD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78" b="89778" l="7556" r="91556">
                        <a14:foregroundMark x1="7556" y1="56889" x2="7556" y2="56889"/>
                        <a14:foregroundMark x1="91556" y1="10667" x2="91556"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841253" y="1158462"/>
            <a:ext cx="1095460" cy="109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768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pet shop building Royalty Free Vector Image">
            <a:extLst>
              <a:ext uri="{FF2B5EF4-FFF2-40B4-BE49-F238E27FC236}">
                <a16:creationId xmlns:a16="http://schemas.microsoft.com/office/drawing/2014/main" xmlns="" id="{B76CE49C-0AF4-4297-AEB3-670F2B1750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85" b="8792"/>
          <a:stretch/>
        </p:blipFill>
        <p:spPr bwMode="auto">
          <a:xfrm>
            <a:off x="0" y="0"/>
            <a:ext cx="12192000" cy="6876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4385AFC-694E-47DA-9DF0-0251411DD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117" y="3356775"/>
            <a:ext cx="3520190" cy="3520190"/>
          </a:xfrm>
          <a:prstGeom prst="rect">
            <a:avLst/>
          </a:prstGeom>
        </p:spPr>
      </p:pic>
      <p:sp>
        <p:nvSpPr>
          <p:cNvPr id="2" name="Rectangle 1">
            <a:extLst>
              <a:ext uri="{FF2B5EF4-FFF2-40B4-BE49-F238E27FC236}">
                <a16:creationId xmlns:a16="http://schemas.microsoft.com/office/drawing/2014/main" xmlns="" id="{4711FE24-913B-4953-8A3C-CA00B9F00442}"/>
              </a:ext>
            </a:extLst>
          </p:cNvPr>
          <p:cNvSpPr/>
          <p:nvPr/>
        </p:nvSpPr>
        <p:spPr>
          <a:xfrm>
            <a:off x="3511826" y="1285461"/>
            <a:ext cx="1185093" cy="569843"/>
          </a:xfrm>
          <a:prstGeom prst="rect">
            <a:avLst/>
          </a:prstGeom>
          <a:solidFill>
            <a:srgbClr val="36474F"/>
          </a:solidFill>
          <a:ln>
            <a:solidFill>
              <a:srgbClr val="36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2B7DA41-82DB-4D1D-A207-95862C3844CD}"/>
              </a:ext>
            </a:extLst>
          </p:cNvPr>
          <p:cNvSpPr/>
          <p:nvPr/>
        </p:nvSpPr>
        <p:spPr>
          <a:xfrm>
            <a:off x="7495083" y="1285460"/>
            <a:ext cx="1423630" cy="569843"/>
          </a:xfrm>
          <a:prstGeom prst="rect">
            <a:avLst/>
          </a:prstGeom>
          <a:solidFill>
            <a:srgbClr val="36474F"/>
          </a:solidFill>
          <a:ln>
            <a:solidFill>
              <a:srgbClr val="36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6969EBAE-932D-4CD1-B87C-3617E9FDF960}"/>
              </a:ext>
            </a:extLst>
          </p:cNvPr>
          <p:cNvSpPr txBox="1"/>
          <p:nvPr/>
        </p:nvSpPr>
        <p:spPr>
          <a:xfrm>
            <a:off x="3006438" y="1178700"/>
            <a:ext cx="6362414" cy="707886"/>
          </a:xfrm>
          <a:prstGeom prst="rect">
            <a:avLst/>
          </a:prstGeom>
          <a:noFill/>
        </p:spPr>
        <p:txBody>
          <a:bodyPr wrap="square" rtlCol="0">
            <a:spAutoFit/>
          </a:bodyPr>
          <a:lstStyle/>
          <a:p>
            <a:pPr algn="just"/>
            <a:r>
              <a:rPr lang="vi-VN" sz="4000" dirty="0">
                <a:solidFill>
                  <a:schemeClr val="bg1"/>
                </a:solidFill>
                <a:latin typeface="#9Slide07 Cadena" panose="02000503000000020004" pitchFamily="2" charset="0"/>
                <a:cs typeface="Pattaya" panose="00000500000000000000" pitchFamily="2" charset="-34"/>
              </a:rPr>
              <a:t>Tìm hiểu            </a:t>
            </a:r>
            <a:r>
              <a:rPr lang="en-US" sz="4000" dirty="0" smtClean="0">
                <a:solidFill>
                  <a:schemeClr val="bg1"/>
                </a:solidFill>
                <a:latin typeface="#9Slide07 Cadena" panose="02000503000000020004" pitchFamily="2" charset="0"/>
                <a:cs typeface="Pattaya" panose="00000500000000000000" pitchFamily="2" charset="-34"/>
              </a:rPr>
              <a:t>         </a:t>
            </a:r>
            <a:r>
              <a:rPr lang="vi-VN" sz="4000" dirty="0" smtClean="0">
                <a:solidFill>
                  <a:schemeClr val="bg1"/>
                </a:solidFill>
                <a:latin typeface="#9Slide07 Cadena" panose="02000503000000020004" pitchFamily="2" charset="0"/>
                <a:cs typeface="Pattaya" panose="00000500000000000000" pitchFamily="2" charset="-34"/>
              </a:rPr>
              <a:t>bài </a:t>
            </a:r>
            <a:r>
              <a:rPr lang="vi-VN" sz="4000" dirty="0">
                <a:solidFill>
                  <a:schemeClr val="bg1"/>
                </a:solidFill>
                <a:latin typeface="#9Slide07 Cadena" panose="02000503000000020004" pitchFamily="2" charset="0"/>
                <a:cs typeface="Pattaya" panose="00000500000000000000" pitchFamily="2" charset="-34"/>
              </a:rPr>
              <a:t>đọc</a:t>
            </a:r>
            <a:endParaRPr lang="en-US" sz="4000" dirty="0">
              <a:solidFill>
                <a:schemeClr val="bg1"/>
              </a:solidFill>
              <a:latin typeface="#9Slide07 Cadena" panose="02000503000000020004" pitchFamily="2" charset="0"/>
              <a:cs typeface="Pattaya" panose="00000500000000000000" pitchFamily="2" charset="-34"/>
            </a:endParaRPr>
          </a:p>
        </p:txBody>
      </p:sp>
      <p:grpSp>
        <p:nvGrpSpPr>
          <p:cNvPr id="5" name="Group 4">
            <a:extLst>
              <a:ext uri="{FF2B5EF4-FFF2-40B4-BE49-F238E27FC236}">
                <a16:creationId xmlns:a16="http://schemas.microsoft.com/office/drawing/2014/main" xmlns="" id="{FE7DF8B8-BAD9-4A8E-A15F-AF33A0C7E988}"/>
              </a:ext>
            </a:extLst>
          </p:cNvPr>
          <p:cNvGrpSpPr/>
          <p:nvPr/>
        </p:nvGrpSpPr>
        <p:grpSpPr>
          <a:xfrm>
            <a:off x="8518482" y="1135076"/>
            <a:ext cx="3856808" cy="3009069"/>
            <a:chOff x="8699768" y="419931"/>
            <a:chExt cx="3898804" cy="3009069"/>
          </a:xfrm>
        </p:grpSpPr>
        <p:pic>
          <p:nvPicPr>
            <p:cNvPr id="6" name="Picture 33">
              <a:extLst>
                <a:ext uri="{FF2B5EF4-FFF2-40B4-BE49-F238E27FC236}">
                  <a16:creationId xmlns:a16="http://schemas.microsoft.com/office/drawing/2014/main" xmlns="" id="{2603AC24-4971-4119-BED0-C770632CA6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99768" y="419931"/>
              <a:ext cx="3898804" cy="3009069"/>
            </a:xfrm>
            <a:prstGeom prst="rect">
              <a:avLst/>
            </a:prstGeom>
          </p:spPr>
        </p:pic>
        <p:sp>
          <p:nvSpPr>
            <p:cNvPr id="7" name="TextBox 6">
              <a:extLst>
                <a:ext uri="{FF2B5EF4-FFF2-40B4-BE49-F238E27FC236}">
                  <a16:creationId xmlns:a16="http://schemas.microsoft.com/office/drawing/2014/main" xmlns="" id="{59D3E3A9-11AB-4210-8892-FB895EF279B6}"/>
                </a:ext>
              </a:extLst>
            </p:cNvPr>
            <p:cNvSpPr txBox="1"/>
            <p:nvPr/>
          </p:nvSpPr>
          <p:spPr>
            <a:xfrm>
              <a:off x="8994528" y="1108604"/>
              <a:ext cx="3309283" cy="1569660"/>
            </a:xfrm>
            <a:prstGeom prst="rect">
              <a:avLst/>
            </a:prstGeom>
            <a:noFill/>
          </p:spPr>
          <p:txBody>
            <a:bodyPr wrap="square" rtlCol="0">
              <a:spAutoFit/>
            </a:bodyPr>
            <a:lstStyle/>
            <a:p>
              <a:pPr algn="ctr"/>
              <a:r>
                <a:rPr lang="vi-VN" sz="2400" dirty="0">
                  <a:solidFill>
                    <a:srgbClr val="002060"/>
                  </a:solidFill>
                  <a:latin typeface="Pattaya" panose="00000500000000000000" pitchFamily="2" charset="-34"/>
                  <a:cs typeface="Pattaya" panose="00000500000000000000" pitchFamily="2" charset="-34"/>
                </a:rPr>
                <a:t>Hãy giúp mình mua một số đồ thiết yếu cho Misa bằng cách trả lời câu hỏi bài đọc bạn nhé!</a:t>
              </a:r>
              <a:endParaRPr lang="en-US" sz="24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8744272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a16="http://schemas.microsoft.com/office/drawing/2014/main" xmlns=""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a16="http://schemas.microsoft.com/office/drawing/2014/main" xmlns=""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a16="http://schemas.microsoft.com/office/drawing/2014/main" xmlns=""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xmlns=""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9" name="Picture 10" descr="Dog cat pet stuff and supply set Royalty Free Vector Image">
            <a:extLst>
              <a:ext uri="{FF2B5EF4-FFF2-40B4-BE49-F238E27FC236}">
                <a16:creationId xmlns:a16="http://schemas.microsoft.com/office/drawing/2014/main" xmlns="" id="{641CBB9B-B1DF-48B2-8528-8F5E8DD13AA3}"/>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596348" y="5273137"/>
            <a:ext cx="1223085" cy="12762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D1B51FE7-4057-4C61-AA7F-36C36CAE88AE}"/>
              </a:ext>
            </a:extLst>
          </p:cNvPr>
          <p:cNvSpPr/>
          <p:nvPr/>
        </p:nvSpPr>
        <p:spPr>
          <a:xfrm>
            <a:off x="1315818" y="896321"/>
            <a:ext cx="10138403" cy="561692"/>
          </a:xfrm>
          <a:prstGeom prst="rect">
            <a:avLst/>
          </a:prstGeom>
          <a:noFill/>
        </p:spPr>
        <p:txBody>
          <a:bodyPr wrap="square" lIns="68580" tIns="34290" rIns="68580" bIns="34290">
            <a:spAutoFit/>
          </a:bodyPr>
          <a:lstStyle/>
          <a:p>
            <a:pPr algn="just"/>
            <a:r>
              <a:rPr lang="vi-VN" sz="3200" b="1" dirty="0">
                <a:ln w="13462">
                  <a:noFill/>
                  <a:prstDash val="solid"/>
                </a:ln>
                <a:solidFill>
                  <a:srgbClr val="FFC000"/>
                </a:solidFill>
                <a:latin typeface="#9Slide07 Cadena" panose="02000503000000020004" pitchFamily="2" charset="0"/>
                <a:cs typeface="Pattaya" panose="00000500000000000000" pitchFamily="2" charset="-34"/>
              </a:rPr>
              <a:t>Câu 1. Rê-mi học chữ trong hoàn cảnh như thế nào?</a:t>
            </a:r>
            <a:endParaRPr lang="en-US" sz="3200" b="1" dirty="0">
              <a:ln w="13462">
                <a:noFill/>
                <a:prstDash val="solid"/>
              </a:ln>
              <a:solidFill>
                <a:srgbClr val="FFC000"/>
              </a:solidFill>
              <a:latin typeface="#9Slide07 Cadena" panose="02000503000000020004" pitchFamily="2" charset="0"/>
              <a:cs typeface="Pattaya" panose="00000500000000000000" pitchFamily="2" charset="-34"/>
            </a:endParaRPr>
          </a:p>
        </p:txBody>
      </p:sp>
      <p:sp>
        <p:nvSpPr>
          <p:cNvPr id="12" name="TextBox 11">
            <a:extLst>
              <a:ext uri="{FF2B5EF4-FFF2-40B4-BE49-F238E27FC236}">
                <a16:creationId xmlns:a16="http://schemas.microsoft.com/office/drawing/2014/main" xmlns="" id="{63881FEE-7EFF-445D-B655-2A87E2CC12E2}"/>
              </a:ext>
            </a:extLst>
          </p:cNvPr>
          <p:cNvSpPr txBox="1"/>
          <p:nvPr/>
        </p:nvSpPr>
        <p:spPr>
          <a:xfrm>
            <a:off x="1207480" y="1581603"/>
            <a:ext cx="10080981" cy="584775"/>
          </a:xfrm>
          <a:prstGeom prst="rect">
            <a:avLst/>
          </a:prstGeom>
          <a:noFill/>
        </p:spPr>
        <p:txBody>
          <a:bodyPr wrap="square" rtlCol="0">
            <a:spAutoFit/>
          </a:bodyPr>
          <a:lstStyle/>
          <a:p>
            <a:pPr algn="ctr"/>
            <a:r>
              <a:rPr lang="vi-VN" sz="3200" dirty="0">
                <a:solidFill>
                  <a:srgbClr val="002060"/>
                </a:solidFill>
                <a:latin typeface="Pattaya" panose="00000500000000000000" pitchFamily="2" charset="-34"/>
                <a:cs typeface="Pattaya" panose="00000500000000000000" pitchFamily="2" charset="-34"/>
              </a:rPr>
              <a:t>Rê-mi học chữ trên đường hai thầy trò đi hát rong kiếm sống.</a:t>
            </a:r>
            <a:endParaRPr lang="en-US" sz="3200" dirty="0">
              <a:solidFill>
                <a:srgbClr val="002060"/>
              </a:solidFill>
              <a:latin typeface="Pattaya" panose="00000500000000000000" pitchFamily="2" charset="-34"/>
              <a:cs typeface="Pattaya" panose="00000500000000000000" pitchFamily="2" charset="-34"/>
            </a:endParaRPr>
          </a:p>
        </p:txBody>
      </p:sp>
      <p:pic>
        <p:nvPicPr>
          <p:cNvPr id="1028" name="Picture 4" descr="Không Gia Đình: Review phim Giáng Sinh Không Gia Đình">
            <a:extLst>
              <a:ext uri="{FF2B5EF4-FFF2-40B4-BE49-F238E27FC236}">
                <a16:creationId xmlns:a16="http://schemas.microsoft.com/office/drawing/2014/main" xmlns="" id="{9593663F-203E-4B53-A4D3-382D59588E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3909" y="2608194"/>
            <a:ext cx="5014110" cy="3125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7717666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a16="http://schemas.microsoft.com/office/drawing/2014/main" xmlns=""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a16="http://schemas.microsoft.com/office/drawing/2014/main" xmlns=""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a16="http://schemas.microsoft.com/office/drawing/2014/main" xmlns=""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xmlns=""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Rectangle 9">
            <a:extLst>
              <a:ext uri="{FF2B5EF4-FFF2-40B4-BE49-F238E27FC236}">
                <a16:creationId xmlns:a16="http://schemas.microsoft.com/office/drawing/2014/main" xmlns="" id="{D1B51FE7-4057-4C61-AA7F-36C36CAE88AE}"/>
              </a:ext>
            </a:extLst>
          </p:cNvPr>
          <p:cNvSpPr/>
          <p:nvPr/>
        </p:nvSpPr>
        <p:spPr>
          <a:xfrm>
            <a:off x="1815058" y="809908"/>
            <a:ext cx="10138403" cy="561692"/>
          </a:xfrm>
          <a:prstGeom prst="rect">
            <a:avLst/>
          </a:prstGeom>
          <a:noFill/>
        </p:spPr>
        <p:txBody>
          <a:bodyPr wrap="square" lIns="68580" tIns="34290" rIns="68580" bIns="34290">
            <a:spAutoFit/>
          </a:bodyPr>
          <a:lstStyle/>
          <a:p>
            <a:pPr algn="just"/>
            <a:r>
              <a:rPr lang="vi-VN" sz="3200" b="1" dirty="0">
                <a:ln w="13462">
                  <a:noFill/>
                  <a:prstDash val="solid"/>
                </a:ln>
                <a:solidFill>
                  <a:schemeClr val="accent6">
                    <a:lumMod val="50000"/>
                  </a:schemeClr>
                </a:solidFill>
                <a:latin typeface="#9Slide07 Cadena" panose="02000503000000020004" pitchFamily="2" charset="0"/>
                <a:cs typeface="Pattaya" panose="00000500000000000000" pitchFamily="2" charset="-34"/>
              </a:rPr>
              <a:t>Câu 2. Lớp học của Rê-mi có gì ngộ nghĩnh?</a:t>
            </a:r>
            <a:endParaRPr lang="en-US" sz="3200" b="1" dirty="0">
              <a:ln w="13462">
                <a:noFill/>
                <a:prstDash val="solid"/>
              </a:ln>
              <a:solidFill>
                <a:schemeClr val="accent6">
                  <a:lumMod val="50000"/>
                </a:schemeClr>
              </a:solidFill>
              <a:latin typeface="#9Slide07 Cadena" panose="02000503000000020004" pitchFamily="2" charset="0"/>
              <a:cs typeface="Pattaya" panose="00000500000000000000" pitchFamily="2" charset="-34"/>
            </a:endParaRPr>
          </a:p>
        </p:txBody>
      </p:sp>
      <p:pic>
        <p:nvPicPr>
          <p:cNvPr id="11"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6D45D07F-C776-4A01-98B7-CCD260885C3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95880" y="4249827"/>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ểu thuyết kinh điển “Không gia đình” chính thức lên màn ảnh rộng - Tạp  chí Đẹp">
            <a:extLst>
              <a:ext uri="{FF2B5EF4-FFF2-40B4-BE49-F238E27FC236}">
                <a16:creationId xmlns:a16="http://schemas.microsoft.com/office/drawing/2014/main" xmlns="" id="{595E4B0C-F092-497D-AAE3-11C635BB8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9708">
            <a:off x="3757470" y="2631308"/>
            <a:ext cx="4835747" cy="32218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TextBox 12">
            <a:extLst>
              <a:ext uri="{FF2B5EF4-FFF2-40B4-BE49-F238E27FC236}">
                <a16:creationId xmlns:a16="http://schemas.microsoft.com/office/drawing/2014/main" xmlns="" id="{3DBF9964-28C6-4E3A-B4C5-323BC1DFD303}"/>
              </a:ext>
            </a:extLst>
          </p:cNvPr>
          <p:cNvSpPr txBox="1"/>
          <p:nvPr/>
        </p:nvSpPr>
        <p:spPr>
          <a:xfrm>
            <a:off x="596348" y="1446868"/>
            <a:ext cx="11118573" cy="954107"/>
          </a:xfrm>
          <a:prstGeom prst="rect">
            <a:avLst/>
          </a:prstGeom>
          <a:noFill/>
        </p:spPr>
        <p:txBody>
          <a:bodyPr wrap="square" rtlCol="0">
            <a:spAutoFit/>
          </a:bodyPr>
          <a:lstStyle/>
          <a:p>
            <a:pPr marL="457200" indent="-457200" algn="ctr">
              <a:buFontTx/>
              <a:buChar char="-"/>
            </a:pPr>
            <a:r>
              <a:rPr lang="vi-VN" sz="2800" dirty="0">
                <a:solidFill>
                  <a:srgbClr val="002060"/>
                </a:solidFill>
                <a:latin typeface="Pattaya" panose="00000500000000000000" pitchFamily="2" charset="-34"/>
                <a:cs typeface="Pattaya" panose="00000500000000000000" pitchFamily="2" charset="-34"/>
              </a:rPr>
              <a:t>Lớp học của Rê-mi có cả một chú chó – thành viên của gánh xiếc.</a:t>
            </a:r>
          </a:p>
          <a:p>
            <a:pPr marL="457200" indent="-457200" algn="ctr">
              <a:buFontTx/>
              <a:buChar char="-"/>
            </a:pPr>
            <a:r>
              <a:rPr lang="vi-VN" sz="2800" dirty="0">
                <a:solidFill>
                  <a:srgbClr val="002060"/>
                </a:solidFill>
                <a:latin typeface="Pattaya" panose="00000500000000000000" pitchFamily="2" charset="-34"/>
                <a:cs typeface="Pattaya" panose="00000500000000000000" pitchFamily="2" charset="-34"/>
              </a:rPr>
              <a:t>Sách là những miếng gỗ mỏng khắc chữ, được cụ Vi-ta-li nhặt trên đường.</a:t>
            </a:r>
            <a:endParaRPr lang="en-US" sz="28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41848640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a16="http://schemas.microsoft.com/office/drawing/2014/main" xmlns=""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a16="http://schemas.microsoft.com/office/drawing/2014/main" xmlns=""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a16="http://schemas.microsoft.com/office/drawing/2014/main" xmlns=""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xmlns=""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Rectangle 9">
            <a:extLst>
              <a:ext uri="{FF2B5EF4-FFF2-40B4-BE49-F238E27FC236}">
                <a16:creationId xmlns:a16="http://schemas.microsoft.com/office/drawing/2014/main" xmlns="" id="{D1B51FE7-4057-4C61-AA7F-36C36CAE88AE}"/>
              </a:ext>
            </a:extLst>
          </p:cNvPr>
          <p:cNvSpPr/>
          <p:nvPr/>
        </p:nvSpPr>
        <p:spPr>
          <a:xfrm>
            <a:off x="1026798" y="827130"/>
            <a:ext cx="10138403" cy="1054135"/>
          </a:xfrm>
          <a:prstGeom prst="rect">
            <a:avLst/>
          </a:prstGeom>
          <a:noFill/>
        </p:spPr>
        <p:txBody>
          <a:bodyPr wrap="square" lIns="68580" tIns="34290" rIns="68580" bIns="34290">
            <a:spAutoFit/>
          </a:bodyPr>
          <a:lstStyle/>
          <a:p>
            <a:pPr algn="ctr"/>
            <a:r>
              <a:rPr lang="vi-VN" sz="3200" b="1" dirty="0">
                <a:ln w="13462">
                  <a:noFill/>
                  <a:prstDash val="solid"/>
                </a:ln>
                <a:solidFill>
                  <a:srgbClr val="7030A0"/>
                </a:solidFill>
                <a:latin typeface="#9Slide07 Cadena" panose="02000503000000020004" pitchFamily="2" charset="0"/>
                <a:cs typeface="Pattaya" panose="00000500000000000000" pitchFamily="2" charset="-34"/>
              </a:rPr>
              <a:t>Câu 3. Tìm những chi tiết cho thấy Rê-mi </a:t>
            </a:r>
          </a:p>
          <a:p>
            <a:pPr algn="ctr"/>
            <a:r>
              <a:rPr lang="vi-VN" sz="3200" b="1" dirty="0">
                <a:ln w="13462">
                  <a:noFill/>
                  <a:prstDash val="solid"/>
                </a:ln>
                <a:solidFill>
                  <a:srgbClr val="7030A0"/>
                </a:solidFill>
                <a:latin typeface="#9Slide07 Cadena" panose="02000503000000020004" pitchFamily="2" charset="0"/>
                <a:cs typeface="Pattaya" panose="00000500000000000000" pitchFamily="2" charset="-34"/>
              </a:rPr>
              <a:t>là một cậu bé rất hiếu học.</a:t>
            </a:r>
            <a:endParaRPr lang="en-US" sz="3200" b="1" dirty="0">
              <a:ln w="13462">
                <a:noFill/>
                <a:prstDash val="solid"/>
              </a:ln>
              <a:solidFill>
                <a:srgbClr val="7030A0"/>
              </a:solidFill>
              <a:latin typeface="#9Slide07 Cadena" panose="02000503000000020004" pitchFamily="2" charset="0"/>
              <a:cs typeface="Pattaya" panose="00000500000000000000" pitchFamily="2" charset="-34"/>
            </a:endParaRPr>
          </a:p>
        </p:txBody>
      </p:sp>
      <p:pic>
        <p:nvPicPr>
          <p:cNvPr id="12"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4C4D99BF-E94E-4AE5-A9E3-B8BF700B59B5}"/>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477078" y="4714406"/>
            <a:ext cx="2414223" cy="18362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hông Gia Đình: Lời ru ẩn trong sâu thẳm trái tim khiến bất kỳ người xem  đều bật khóc">
            <a:extLst>
              <a:ext uri="{FF2B5EF4-FFF2-40B4-BE49-F238E27FC236}">
                <a16:creationId xmlns:a16="http://schemas.microsoft.com/office/drawing/2014/main" xmlns="" id="{33A456F3-00DA-4A02-B6B3-31C546FBE4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660" y="2312526"/>
            <a:ext cx="3172526" cy="23793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TextBox 12">
            <a:extLst>
              <a:ext uri="{FF2B5EF4-FFF2-40B4-BE49-F238E27FC236}">
                <a16:creationId xmlns:a16="http://schemas.microsoft.com/office/drawing/2014/main" xmlns="" id="{E9C2A20B-E65C-4566-AB88-54AE4E173AF4}"/>
              </a:ext>
            </a:extLst>
          </p:cNvPr>
          <p:cNvSpPr txBox="1"/>
          <p:nvPr/>
        </p:nvSpPr>
        <p:spPr>
          <a:xfrm>
            <a:off x="4098128" y="2176445"/>
            <a:ext cx="7469423" cy="3539430"/>
          </a:xfrm>
          <a:prstGeom prst="rect">
            <a:avLst/>
          </a:prstGeom>
          <a:noFill/>
        </p:spPr>
        <p:txBody>
          <a:bodyPr wrap="square" rtlCol="0">
            <a:spAutoFit/>
          </a:bodyPr>
          <a:lstStyle/>
          <a:p>
            <a:pPr marL="457200" indent="-457200" algn="just">
              <a:buFontTx/>
              <a:buChar char="-"/>
            </a:pPr>
            <a:r>
              <a:rPr lang="vi-VN" sz="2800" dirty="0">
                <a:solidFill>
                  <a:srgbClr val="002060"/>
                </a:solidFill>
                <a:latin typeface="Pattaya" panose="00000500000000000000" pitchFamily="2" charset="-34"/>
                <a:cs typeface="Pattaya" panose="00000500000000000000" pitchFamily="2" charset="-34"/>
              </a:rPr>
              <a:t>Lúc nào trong túi Rê-mi cũng đầy những miếng gỗ dẹp, chẳng bao lâu Rê-mi đã thuộc tất cả các chữ cái.</a:t>
            </a:r>
          </a:p>
          <a:p>
            <a:pPr marL="457200" indent="-457200" algn="just">
              <a:buFontTx/>
              <a:buChar char="-"/>
            </a:pPr>
            <a:r>
              <a:rPr lang="vi-VN" sz="2800" dirty="0">
                <a:solidFill>
                  <a:srgbClr val="002060"/>
                </a:solidFill>
                <a:latin typeface="Pattaya" panose="00000500000000000000" pitchFamily="2" charset="-34"/>
                <a:cs typeface="Pattaya" panose="00000500000000000000" pitchFamily="2" charset="-34"/>
              </a:rPr>
              <a:t>Khi bị thầy chê trách, so sánh với con chó Ca-pi vì chậm biết đọc, từ đó cậu không dám sao nhãng một phút nào.</a:t>
            </a:r>
          </a:p>
          <a:p>
            <a:pPr marL="457200" indent="-457200" algn="just">
              <a:buFontTx/>
              <a:buChar char="-"/>
            </a:pPr>
            <a:r>
              <a:rPr lang="vi-VN" sz="2800" dirty="0">
                <a:solidFill>
                  <a:srgbClr val="002060"/>
                </a:solidFill>
                <a:latin typeface="Pattaya" panose="00000500000000000000" pitchFamily="2" charset="-34"/>
                <a:cs typeface="Pattaya" panose="00000500000000000000" pitchFamily="2" charset="-34"/>
              </a:rPr>
              <a:t>Khi thầy hỏi có muốn học nhạc không, Rê-mi đã trả lời đó là điều cậu thích nhất.</a:t>
            </a:r>
            <a:endParaRPr lang="en-US" sz="28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465330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a16="http://schemas.microsoft.com/office/drawing/2014/main" xmlns=""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a16="http://schemas.microsoft.com/office/drawing/2014/main" xmlns=""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a16="http://schemas.microsoft.com/office/drawing/2014/main" xmlns=""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xmlns=""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Rectangle 9">
            <a:extLst>
              <a:ext uri="{FF2B5EF4-FFF2-40B4-BE49-F238E27FC236}">
                <a16:creationId xmlns:a16="http://schemas.microsoft.com/office/drawing/2014/main" xmlns="" id="{D1B51FE7-4057-4C61-AA7F-36C36CAE88AE}"/>
              </a:ext>
            </a:extLst>
          </p:cNvPr>
          <p:cNvSpPr/>
          <p:nvPr/>
        </p:nvSpPr>
        <p:spPr>
          <a:xfrm>
            <a:off x="1026798" y="1022002"/>
            <a:ext cx="10138403" cy="1054135"/>
          </a:xfrm>
          <a:prstGeom prst="rect">
            <a:avLst/>
          </a:prstGeom>
          <a:noFill/>
        </p:spPr>
        <p:txBody>
          <a:bodyPr wrap="square" lIns="68580" tIns="34290" rIns="68580" bIns="34290">
            <a:spAutoFit/>
          </a:bodyPr>
          <a:lstStyle/>
          <a:p>
            <a:pPr algn="ctr"/>
            <a:r>
              <a:rPr lang="vi-VN" sz="3200" b="1" dirty="0">
                <a:ln w="13462">
                  <a:noFill/>
                  <a:prstDash val="solid"/>
                </a:ln>
                <a:solidFill>
                  <a:schemeClr val="accent2"/>
                </a:solidFill>
                <a:latin typeface="#9Slide07 Cadena" panose="02000503000000020004" pitchFamily="2" charset="0"/>
                <a:cs typeface="Pattaya" panose="00000500000000000000" pitchFamily="2" charset="-34"/>
              </a:rPr>
              <a:t>Câu 4. Qua câu chuyện này, em có suy nghĩ gì về quyền học tập của trẻ em?</a:t>
            </a:r>
            <a:endParaRPr lang="en-US" sz="3200" b="1" dirty="0">
              <a:ln w="13462">
                <a:noFill/>
                <a:prstDash val="solid"/>
              </a:ln>
              <a:solidFill>
                <a:schemeClr val="accent2"/>
              </a:solidFill>
              <a:latin typeface="#9Slide07 Cadena" panose="02000503000000020004" pitchFamily="2" charset="0"/>
              <a:cs typeface="Pattaya" panose="00000500000000000000" pitchFamily="2" charset="-34"/>
            </a:endParaRPr>
          </a:p>
        </p:txBody>
      </p:sp>
      <p:pic>
        <p:nvPicPr>
          <p:cNvPr id="11" name="Picture 8" descr="Dog cat pet stuff and supply set Royalty Free Vector Image">
            <a:extLst>
              <a:ext uri="{FF2B5EF4-FFF2-40B4-BE49-F238E27FC236}">
                <a16:creationId xmlns:a16="http://schemas.microsoft.com/office/drawing/2014/main" xmlns="" id="{C8AFF2E1-58ED-4CDE-8E4E-0C0760D5D35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119270" y="4646952"/>
            <a:ext cx="2896101" cy="20979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2CAA973-2DC5-4011-8E50-F444B0E1385C}"/>
              </a:ext>
            </a:extLst>
          </p:cNvPr>
          <p:cNvSpPr txBox="1"/>
          <p:nvPr/>
        </p:nvSpPr>
        <p:spPr>
          <a:xfrm>
            <a:off x="737779" y="2713220"/>
            <a:ext cx="10829773" cy="1754326"/>
          </a:xfrm>
          <a:prstGeom prst="rect">
            <a:avLst/>
          </a:prstGeom>
          <a:noFill/>
        </p:spPr>
        <p:txBody>
          <a:bodyPr wrap="square" rtlCol="0">
            <a:spAutoFit/>
          </a:bodyPr>
          <a:lstStyle/>
          <a:p>
            <a:pPr marL="457200" indent="-457200" algn="just">
              <a:buFontTx/>
              <a:buChar char="-"/>
            </a:pPr>
            <a:r>
              <a:rPr lang="vi-VN" sz="3600" dirty="0">
                <a:solidFill>
                  <a:srgbClr val="002060"/>
                </a:solidFill>
                <a:latin typeface="Pattaya" panose="00000500000000000000" pitchFamily="2" charset="-34"/>
                <a:cs typeface="Pattaya" panose="00000500000000000000" pitchFamily="2" charset="-34"/>
              </a:rPr>
              <a:t>Trẻ em cần được dạy dỗ, học hành.</a:t>
            </a:r>
          </a:p>
          <a:p>
            <a:pPr marL="457200" indent="-457200" algn="just">
              <a:buFontTx/>
              <a:buChar char="-"/>
            </a:pPr>
            <a:r>
              <a:rPr lang="vi-VN" sz="3600" dirty="0">
                <a:solidFill>
                  <a:srgbClr val="002060"/>
                </a:solidFill>
                <a:latin typeface="Pattaya" panose="00000500000000000000" pitchFamily="2" charset="-34"/>
                <a:cs typeface="Pattaya" panose="00000500000000000000" pitchFamily="2" charset="-34"/>
              </a:rPr>
              <a:t>Người lớn cần quan tâm, giúp đỡ, tạo điều kiện cho trẻ em được học tập và trẻ em phải cố gắng, say mê học tập.</a:t>
            </a:r>
            <a:endParaRPr lang="en-US" sz="36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52572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Cartoon living room interior flat empty sofa Vector Image">
            <a:extLst>
              <a:ext uri="{FF2B5EF4-FFF2-40B4-BE49-F238E27FC236}">
                <a16:creationId xmlns:a16="http://schemas.microsoft.com/office/drawing/2014/main" xmlns="" id="{CC9C258B-BD75-41F2-B3BA-E8371095E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62" b="17874"/>
          <a:stretch/>
        </p:blipFill>
        <p:spPr bwMode="auto">
          <a:xfrm>
            <a:off x="0" y="0"/>
            <a:ext cx="12192000" cy="6891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BF4D204-5251-426D-A3F8-54858BCFB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78" y="2319704"/>
            <a:ext cx="4572000" cy="4572000"/>
          </a:xfrm>
          <a:prstGeom prst="rect">
            <a:avLst/>
          </a:prstGeom>
        </p:spPr>
      </p:pic>
      <p:grpSp>
        <p:nvGrpSpPr>
          <p:cNvPr id="5" name="Group 4">
            <a:extLst>
              <a:ext uri="{FF2B5EF4-FFF2-40B4-BE49-F238E27FC236}">
                <a16:creationId xmlns:a16="http://schemas.microsoft.com/office/drawing/2014/main" xmlns="" id="{2FC5DC1D-B2E6-4411-ACEC-1F06A1229576}"/>
              </a:ext>
            </a:extLst>
          </p:cNvPr>
          <p:cNvGrpSpPr/>
          <p:nvPr/>
        </p:nvGrpSpPr>
        <p:grpSpPr>
          <a:xfrm>
            <a:off x="3248818" y="1140262"/>
            <a:ext cx="3905319" cy="4114800"/>
            <a:chOff x="3248818" y="1140262"/>
            <a:chExt cx="3905319" cy="4114800"/>
          </a:xfrm>
        </p:grpSpPr>
        <p:pic>
          <p:nvPicPr>
            <p:cNvPr id="10" name="Picture 22">
              <a:extLst>
                <a:ext uri="{FF2B5EF4-FFF2-40B4-BE49-F238E27FC236}">
                  <a16:creationId xmlns:a16="http://schemas.microsoft.com/office/drawing/2014/main" xmlns="" id="{2C5A6B03-72FC-4026-B891-5239E7950E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1787">
              <a:off x="3248818" y="1140262"/>
              <a:ext cx="3905319" cy="4114800"/>
            </a:xfrm>
            <a:prstGeom prst="rect">
              <a:avLst/>
            </a:prstGeom>
          </p:spPr>
        </p:pic>
        <p:sp>
          <p:nvSpPr>
            <p:cNvPr id="4" name="TextBox 3">
              <a:extLst>
                <a:ext uri="{FF2B5EF4-FFF2-40B4-BE49-F238E27FC236}">
                  <a16:creationId xmlns:a16="http://schemas.microsoft.com/office/drawing/2014/main" xmlns="" id="{99FD18ED-958D-413D-8C84-0EF81A7802BE}"/>
                </a:ext>
              </a:extLst>
            </p:cNvPr>
            <p:cNvSpPr txBox="1"/>
            <p:nvPr/>
          </p:nvSpPr>
          <p:spPr>
            <a:xfrm>
              <a:off x="3546835" y="2193906"/>
              <a:ext cx="3309283" cy="1815882"/>
            </a:xfrm>
            <a:prstGeom prst="rect">
              <a:avLst/>
            </a:prstGeom>
            <a:noFill/>
          </p:spPr>
          <p:txBody>
            <a:bodyPr wrap="square" rtlCol="0">
              <a:spAutoFit/>
            </a:bodyPr>
            <a:lstStyle/>
            <a:p>
              <a:pPr algn="ctr"/>
              <a:r>
                <a:rPr lang="vi-VN" sz="2800" dirty="0">
                  <a:solidFill>
                    <a:srgbClr val="C00000"/>
                  </a:solidFill>
                  <a:latin typeface="Pattaya" panose="00000500000000000000" pitchFamily="2" charset="-34"/>
                  <a:cs typeface="Pattaya" panose="00000500000000000000" pitchFamily="2" charset="-34"/>
                </a:rPr>
                <a:t>Mẹ mới tặng mình một chú mèo tên Misa. Hãy cùng mình chăm sóc Misa nhé!</a:t>
              </a:r>
              <a:endParaRPr lang="en-US" sz="2800" dirty="0">
                <a:solidFill>
                  <a:srgbClr val="C0000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913475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a16="http://schemas.microsoft.com/office/drawing/2014/main" xmlns=""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a16="http://schemas.microsoft.com/office/drawing/2014/main" xmlns=""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a16="http://schemas.microsoft.com/office/drawing/2014/main" xmlns=""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xmlns="" id="{ED230728-5B7B-47ED-817B-EFAC2A9F939C}"/>
              </a:ext>
            </a:extLst>
          </p:cNvPr>
          <p:cNvSpPr/>
          <p:nvPr/>
        </p:nvSpPr>
        <p:spPr>
          <a:xfrm>
            <a:off x="1678898" y="1208223"/>
            <a:ext cx="9024079" cy="3918414"/>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TextBox 12">
            <a:extLst>
              <a:ext uri="{FF2B5EF4-FFF2-40B4-BE49-F238E27FC236}">
                <a16:creationId xmlns:a16="http://schemas.microsoft.com/office/drawing/2014/main" xmlns="" id="{25B3152B-CA53-48BE-960E-ED20F747AF21}"/>
              </a:ext>
            </a:extLst>
          </p:cNvPr>
          <p:cNvSpPr txBox="1"/>
          <p:nvPr/>
        </p:nvSpPr>
        <p:spPr>
          <a:xfrm>
            <a:off x="4382970" y="1410830"/>
            <a:ext cx="3762684" cy="1015663"/>
          </a:xfrm>
          <a:prstGeom prst="rect">
            <a:avLst/>
          </a:prstGeom>
          <a:noFill/>
        </p:spPr>
        <p:txBody>
          <a:bodyPr wrap="square" rtlCol="0">
            <a:spAutoFit/>
          </a:bodyPr>
          <a:lstStyle/>
          <a:p>
            <a:pPr algn="just"/>
            <a:r>
              <a:rPr lang="vi-VN" sz="6000" b="1" dirty="0">
                <a:solidFill>
                  <a:srgbClr val="C00000"/>
                </a:solidFill>
                <a:latin typeface="#9Slide07 Cadena" panose="02000503000000020004" pitchFamily="2" charset="0"/>
                <a:cs typeface="Pattaya" panose="00000500000000000000" pitchFamily="2" charset="-34"/>
              </a:rPr>
              <a:t>Nội dung</a:t>
            </a:r>
            <a:endParaRPr lang="en-US" sz="6000" b="1" dirty="0">
              <a:solidFill>
                <a:srgbClr val="C00000"/>
              </a:solidFill>
              <a:latin typeface="#9Slide07 Cadena" panose="02000503000000020004" pitchFamily="2" charset="0"/>
              <a:cs typeface="Pattaya" panose="00000500000000000000" pitchFamily="2" charset="-34"/>
            </a:endParaRPr>
          </a:p>
        </p:txBody>
      </p:sp>
      <p:sp>
        <p:nvSpPr>
          <p:cNvPr id="14" name="Rectangle 13">
            <a:extLst>
              <a:ext uri="{FF2B5EF4-FFF2-40B4-BE49-F238E27FC236}">
                <a16:creationId xmlns:a16="http://schemas.microsoft.com/office/drawing/2014/main" xmlns="" id="{99A91BA9-260F-40B2-9F9A-7CFC108C65AC}"/>
              </a:ext>
            </a:extLst>
          </p:cNvPr>
          <p:cNvSpPr/>
          <p:nvPr/>
        </p:nvSpPr>
        <p:spPr>
          <a:xfrm>
            <a:off x="1846539" y="2661336"/>
            <a:ext cx="8498922" cy="2100575"/>
          </a:xfrm>
          <a:prstGeom prst="rect">
            <a:avLst/>
          </a:prstGeom>
          <a:noFill/>
        </p:spPr>
        <p:txBody>
          <a:bodyPr wrap="square" lIns="68580" tIns="34290" rIns="68580" bIns="34290">
            <a:spAutoFit/>
          </a:bodyPr>
          <a:lstStyle/>
          <a:p>
            <a:pPr algn="ctr"/>
            <a:r>
              <a:rPr lang="vi-VN" sz="4400" b="1" dirty="0">
                <a:ln w="13462">
                  <a:noFill/>
                  <a:prstDash val="solid"/>
                </a:ln>
                <a:solidFill>
                  <a:srgbClr val="002060"/>
                </a:solidFill>
                <a:latin typeface="Pattaya" panose="00000500000000000000" pitchFamily="2" charset="-34"/>
                <a:cs typeface="Pattaya" panose="00000500000000000000" pitchFamily="2" charset="-34"/>
              </a:rPr>
              <a:t>Câu chuyện ca ngợi tấm lòng nhân từ của cụ Vi-ta-li và quyết tâm học tập của cậu bé nghèo Rê-mi.</a:t>
            </a:r>
            <a:endParaRPr lang="en-US" sz="4400" b="1" dirty="0">
              <a:ln w="13462">
                <a:noFill/>
                <a:prstDash val="solid"/>
              </a:ln>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97496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ปักพินในบอร์ด SALAS">
            <a:extLst>
              <a:ext uri="{FF2B5EF4-FFF2-40B4-BE49-F238E27FC236}">
                <a16:creationId xmlns:a16="http://schemas.microsoft.com/office/drawing/2014/main" xmlns="" id="{9FA53589-E733-48A5-8B63-6A3CE571E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A99593C8-ACBE-44EE-83E0-E23F5EE1506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2878963" y="2095022"/>
            <a:ext cx="3950410" cy="4649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1007C3C4-C3AB-4CC1-B654-BA9E3667FA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7023186" y="3278525"/>
            <a:ext cx="3562499" cy="2761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Pet Shop Icons Set. Cat Goods Vector Cartoon Illustration. Animal Food, Toys,  Care and Other Stuff Stock Vector - Illustration of element, cartoon:  139590628">
            <a:extLst>
              <a:ext uri="{FF2B5EF4-FFF2-40B4-BE49-F238E27FC236}">
                <a16:creationId xmlns:a16="http://schemas.microsoft.com/office/drawing/2014/main" xmlns="" id="{76B20DB8-E0E3-479A-9C78-C70F37BE7B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3719440" y="1408359"/>
            <a:ext cx="2532470" cy="1926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og cat pet stuff and supply set Royalty Free Vector Image">
            <a:extLst>
              <a:ext uri="{FF2B5EF4-FFF2-40B4-BE49-F238E27FC236}">
                <a16:creationId xmlns:a16="http://schemas.microsoft.com/office/drawing/2014/main" xmlns="" id="{D2D6474A-DF7B-476D-9616-AA25F8B277E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0" y="4257943"/>
            <a:ext cx="3589308" cy="2600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7DA7F39-BD2C-49D4-8415-EC12644A7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6328" y="932385"/>
            <a:ext cx="3950410" cy="5925615"/>
          </a:xfrm>
          <a:prstGeom prst="rect">
            <a:avLst/>
          </a:prstGeom>
        </p:spPr>
      </p:pic>
      <p:pic>
        <p:nvPicPr>
          <p:cNvPr id="10" name="Picture 10" descr="Dog cat pet stuff and supply set Royalty Free Vector Image">
            <a:extLst>
              <a:ext uri="{FF2B5EF4-FFF2-40B4-BE49-F238E27FC236}">
                <a16:creationId xmlns:a16="http://schemas.microsoft.com/office/drawing/2014/main" xmlns="" id="{51731710-3D7B-4077-8742-3A3EB849983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8081617" y="2158729"/>
            <a:ext cx="1773462" cy="18505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t toys icons set cartoon style Royalty Free Vector Image">
            <a:extLst>
              <a:ext uri="{FF2B5EF4-FFF2-40B4-BE49-F238E27FC236}">
                <a16:creationId xmlns:a16="http://schemas.microsoft.com/office/drawing/2014/main" xmlns="" id="{18AE5EE2-41B4-4AED-BA91-FEF70291F9C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054" b="18482" l="38771" r="61623"/>
                    </a14:imgEffect>
                  </a14:imgLayer>
                </a14:imgProps>
              </a:ext>
              <a:ext uri="{28A0092B-C50C-407E-A947-70E740481C1C}">
                <a14:useLocalDpi xmlns:a14="http://schemas.microsoft.com/office/drawing/2010/main" val="0"/>
              </a:ext>
            </a:extLst>
          </a:blip>
          <a:srcRect l="35915" r="35521" b="79464"/>
          <a:stretch/>
        </p:blipFill>
        <p:spPr bwMode="auto">
          <a:xfrm>
            <a:off x="7103505" y="5250711"/>
            <a:ext cx="2209531" cy="171561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94E23291-C21F-428C-99B0-3B9B58FE7D39}"/>
              </a:ext>
            </a:extLst>
          </p:cNvPr>
          <p:cNvGrpSpPr/>
          <p:nvPr/>
        </p:nvGrpSpPr>
        <p:grpSpPr>
          <a:xfrm>
            <a:off x="4825920" y="842699"/>
            <a:ext cx="3856808" cy="3009069"/>
            <a:chOff x="8699768" y="419931"/>
            <a:chExt cx="3898804" cy="3009069"/>
          </a:xfrm>
        </p:grpSpPr>
        <p:pic>
          <p:nvPicPr>
            <p:cNvPr id="12" name="Picture 33">
              <a:extLst>
                <a:ext uri="{FF2B5EF4-FFF2-40B4-BE49-F238E27FC236}">
                  <a16:creationId xmlns:a16="http://schemas.microsoft.com/office/drawing/2014/main" xmlns="" id="{76FDCA5B-FF55-4621-9A0A-1FBB6DB053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99768" y="419931"/>
              <a:ext cx="3898804" cy="3009069"/>
            </a:xfrm>
            <a:prstGeom prst="rect">
              <a:avLst/>
            </a:prstGeom>
          </p:spPr>
        </p:pic>
        <p:sp>
          <p:nvSpPr>
            <p:cNvPr id="13" name="TextBox 12">
              <a:extLst>
                <a:ext uri="{FF2B5EF4-FFF2-40B4-BE49-F238E27FC236}">
                  <a16:creationId xmlns:a16="http://schemas.microsoft.com/office/drawing/2014/main" xmlns="" id="{E426CC27-8D91-48C6-ACBE-C4FB46CD82DE}"/>
                </a:ext>
              </a:extLst>
            </p:cNvPr>
            <p:cNvSpPr txBox="1"/>
            <p:nvPr/>
          </p:nvSpPr>
          <p:spPr>
            <a:xfrm>
              <a:off x="8994528" y="1108604"/>
              <a:ext cx="3309283" cy="1384995"/>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Cảm ơn các bạn! Misa đã có một căn phòng đầy đủ tiện nghi.</a:t>
              </a:r>
              <a:endParaRPr lang="en-US" sz="28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721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a16="http://schemas.microsoft.com/office/drawing/2014/main" xmlns=""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a16="http://schemas.microsoft.com/office/drawing/2014/main" xmlns=""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a16="http://schemas.microsoft.com/office/drawing/2014/main" xmlns=""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a16="http://schemas.microsoft.com/office/drawing/2014/main" xmlns=""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a16="http://schemas.microsoft.com/office/drawing/2014/main" xmlns="" id="{A640B5DD-140B-4307-85D0-12C20113AA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5B5A5367-E0A5-4495-AF0E-EDD4790BB443}"/>
              </a:ext>
            </a:extLst>
          </p:cNvPr>
          <p:cNvGrpSpPr/>
          <p:nvPr/>
        </p:nvGrpSpPr>
        <p:grpSpPr>
          <a:xfrm>
            <a:off x="7609440" y="-38429"/>
            <a:ext cx="4461986" cy="3464448"/>
            <a:chOff x="7609440" y="-38429"/>
            <a:chExt cx="4461986" cy="3464448"/>
          </a:xfrm>
        </p:grpSpPr>
        <p:pic>
          <p:nvPicPr>
            <p:cNvPr id="24" name="Picture 13">
              <a:extLst>
                <a:ext uri="{FF2B5EF4-FFF2-40B4-BE49-F238E27FC236}">
                  <a16:creationId xmlns:a16="http://schemas.microsoft.com/office/drawing/2014/main" xmlns="" id="{28F17F86-CEE4-48AB-975A-E0E302E7E2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9440" y="-38429"/>
              <a:ext cx="4461986" cy="3464448"/>
            </a:xfrm>
            <a:prstGeom prst="rect">
              <a:avLst/>
            </a:prstGeom>
          </p:spPr>
        </p:pic>
        <p:sp>
          <p:nvSpPr>
            <p:cNvPr id="25" name="TextBox 24">
              <a:extLst>
                <a:ext uri="{FF2B5EF4-FFF2-40B4-BE49-F238E27FC236}">
                  <a16:creationId xmlns:a16="http://schemas.microsoft.com/office/drawing/2014/main" xmlns="" id="{933AC050-0F07-480C-A66D-3D204359888E}"/>
                </a:ext>
              </a:extLst>
            </p:cNvPr>
            <p:cNvSpPr txBox="1"/>
            <p:nvPr/>
          </p:nvSpPr>
          <p:spPr>
            <a:xfrm>
              <a:off x="8246567" y="1630356"/>
              <a:ext cx="3762684" cy="1384995"/>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nhé! Misa thích phòng ngủ của bạn ấy lắm!</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9" name="Picture 28">
            <a:extLst>
              <a:ext uri="{FF2B5EF4-FFF2-40B4-BE49-F238E27FC236}">
                <a16:creationId xmlns:a16="http://schemas.microsoft.com/office/drawing/2014/main" xmlns="" id="{F7B5D095-814C-45F2-873A-40844CD5A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a16="http://schemas.microsoft.com/office/drawing/2014/main" xmlns=""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a16="http://schemas.microsoft.com/office/drawing/2014/main" xmlns=""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a16="http://schemas.microsoft.com/office/drawing/2014/main" xmlns=""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a16="http://schemas.microsoft.com/office/drawing/2014/main" xmlns="" id="{FD13AEC9-A5D7-4361-9BAC-01282CA080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a16="http://schemas.microsoft.com/office/drawing/2014/main" xmlns="" id="{18794A5F-6D0F-4866-8CB1-934BD80DD1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a16="http://schemas.microsoft.com/office/drawing/2014/main" xmlns="" id="{C7C2F79E-8C07-4A72-9079-CA92BCDAB0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ấu-tích Phong Thủy Xanh">
            <a:extLst>
              <a:ext uri="{FF2B5EF4-FFF2-40B4-BE49-F238E27FC236}">
                <a16:creationId xmlns:a16="http://schemas.microsoft.com/office/drawing/2014/main" xmlns="" id="{FBC9FF7C-9BC8-4A32-B36E-DEA306B8ECD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78" b="89778" l="7556" r="91556">
                        <a14:foregroundMark x1="7556" y1="56889" x2="7556" y2="56889"/>
                        <a14:foregroundMark x1="91556" y1="10667" x2="91556"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812293" y="2417617"/>
            <a:ext cx="1095460" cy="109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4465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a16="http://schemas.microsoft.com/office/drawing/2014/main" xmlns=""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8A2DEF2-6BDE-46BC-89B1-0BB0EF7AA464}"/>
              </a:ext>
            </a:extLst>
          </p:cNvPr>
          <p:cNvSpPr txBox="1"/>
          <p:nvPr/>
        </p:nvSpPr>
        <p:spPr>
          <a:xfrm>
            <a:off x="3804534" y="1702936"/>
            <a:ext cx="5219545" cy="2308324"/>
          </a:xfrm>
          <a:prstGeom prst="rect">
            <a:avLst/>
          </a:prstGeom>
          <a:noFill/>
        </p:spPr>
        <p:txBody>
          <a:bodyPr wrap="square" rtlCol="0">
            <a:spAutoFit/>
          </a:bodyPr>
          <a:lstStyle/>
          <a:p>
            <a:pPr algn="just"/>
            <a:r>
              <a:rPr lang="vi-VN" sz="4800" dirty="0">
                <a:solidFill>
                  <a:schemeClr val="bg1"/>
                </a:solidFill>
                <a:latin typeface="#9Slide07 Cadena" panose="02000503000000020004" pitchFamily="2" charset="0"/>
                <a:cs typeface="Pattaya" panose="00000500000000000000" pitchFamily="2" charset="-34"/>
              </a:rPr>
              <a:t>Luyện    </a:t>
            </a:r>
            <a:r>
              <a:rPr lang="en-US" sz="4800" dirty="0" smtClean="0">
                <a:solidFill>
                  <a:schemeClr val="bg1"/>
                </a:solidFill>
                <a:latin typeface="#9Slide07 Cadena" panose="02000503000000020004" pitchFamily="2" charset="0"/>
                <a:cs typeface="Pattaya" panose="00000500000000000000" pitchFamily="2" charset="-34"/>
              </a:rPr>
              <a:t>    </a:t>
            </a:r>
            <a:r>
              <a:rPr lang="vi-VN" sz="4800" dirty="0" smtClean="0">
                <a:solidFill>
                  <a:schemeClr val="bg1"/>
                </a:solidFill>
                <a:latin typeface="#9Slide07 Cadena" panose="02000503000000020004" pitchFamily="2" charset="0"/>
                <a:cs typeface="Pattaya" panose="00000500000000000000" pitchFamily="2" charset="-34"/>
              </a:rPr>
              <a:t>đọc</a:t>
            </a:r>
            <a:endParaRPr lang="vi-VN" sz="4800" dirty="0">
              <a:solidFill>
                <a:schemeClr val="bg1"/>
              </a:solidFill>
              <a:latin typeface="#9Slide07 Cadena" panose="02000503000000020004" pitchFamily="2" charset="0"/>
              <a:cs typeface="Pattaya" panose="00000500000000000000" pitchFamily="2" charset="-34"/>
            </a:endParaRPr>
          </a:p>
          <a:p>
            <a:pPr algn="just"/>
            <a:endParaRPr lang="vi-VN" sz="4800" dirty="0">
              <a:solidFill>
                <a:schemeClr val="bg1"/>
              </a:solidFill>
              <a:latin typeface="#9Slide07 Cadena" panose="02000503000000020004" pitchFamily="2" charset="0"/>
              <a:cs typeface="Pattaya" panose="00000500000000000000" pitchFamily="2" charset="-34"/>
            </a:endParaRPr>
          </a:p>
          <a:p>
            <a:pPr algn="just"/>
            <a:r>
              <a:rPr lang="vi-VN" sz="4800" dirty="0">
                <a:solidFill>
                  <a:schemeClr val="bg1"/>
                </a:solidFill>
                <a:latin typeface="#9Slide07 Cadena" panose="02000503000000020004" pitchFamily="2" charset="0"/>
                <a:cs typeface="Pattaya" panose="00000500000000000000" pitchFamily="2" charset="-34"/>
              </a:rPr>
              <a:t>diễn         </a:t>
            </a:r>
            <a:r>
              <a:rPr lang="en-US" sz="4800" dirty="0" smtClean="0">
                <a:solidFill>
                  <a:schemeClr val="bg1"/>
                </a:solidFill>
                <a:latin typeface="#9Slide07 Cadena" panose="02000503000000020004" pitchFamily="2" charset="0"/>
                <a:cs typeface="Pattaya" panose="00000500000000000000" pitchFamily="2" charset="-34"/>
              </a:rPr>
              <a:t>      </a:t>
            </a:r>
            <a:r>
              <a:rPr lang="vi-VN" sz="4800" dirty="0" smtClean="0">
                <a:solidFill>
                  <a:schemeClr val="bg1"/>
                </a:solidFill>
                <a:latin typeface="#9Slide07 Cadena" panose="02000503000000020004" pitchFamily="2" charset="0"/>
                <a:cs typeface="Pattaya" panose="00000500000000000000" pitchFamily="2" charset="-34"/>
              </a:rPr>
              <a:t>cảm</a:t>
            </a:r>
            <a:endParaRPr lang="vi-VN" sz="4800" dirty="0">
              <a:solidFill>
                <a:schemeClr val="bg1"/>
              </a:solidFill>
              <a:latin typeface="#9Slide07 Cadena" panose="02000503000000020004" pitchFamily="2" charset="0"/>
              <a:cs typeface="Pattaya" panose="00000500000000000000" pitchFamily="2" charset="-34"/>
            </a:endParaRPr>
          </a:p>
        </p:txBody>
      </p:sp>
    </p:spTree>
    <p:extLst>
      <p:ext uri="{BB962C8B-B14F-4D97-AF65-F5344CB8AC3E}">
        <p14:creationId xmlns:p14="http://schemas.microsoft.com/office/powerpoint/2010/main" val="747321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a16="http://schemas.microsoft.com/office/drawing/2014/main" xmlns=""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33" b="345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951D3E6-7158-4065-9489-6AADBC26F84D}"/>
              </a:ext>
            </a:extLst>
          </p:cNvPr>
          <p:cNvSpPr/>
          <p:nvPr/>
        </p:nvSpPr>
        <p:spPr>
          <a:xfrm>
            <a:off x="2803161" y="1214204"/>
            <a:ext cx="6580682" cy="4781862"/>
          </a:xfrm>
          <a:prstGeom prst="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67;p39">
            <a:extLst>
              <a:ext uri="{FF2B5EF4-FFF2-40B4-BE49-F238E27FC236}">
                <a16:creationId xmlns:a16="http://schemas.microsoft.com/office/drawing/2014/main" xmlns="" id="{B9B50635-50D0-472C-93A4-3EE0485D79E3}"/>
              </a:ext>
            </a:extLst>
          </p:cNvPr>
          <p:cNvSpPr txBox="1">
            <a:spLocks/>
          </p:cNvSpPr>
          <p:nvPr/>
        </p:nvSpPr>
        <p:spPr>
          <a:xfrm>
            <a:off x="2803162" y="1308755"/>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rgbClr val="C00000"/>
                </a:solidFill>
                <a:latin typeface="#9Slide07 Cadena" panose="02000503000000020004" pitchFamily="2" charset="0"/>
                <a:ea typeface="Kozuka Mincho Pro H" panose="02020A00000000000000" pitchFamily="18" charset="-128"/>
                <a:cs typeface="Browallia New" panose="020B0604020202020204" pitchFamily="34" charset="-34"/>
              </a:rPr>
              <a:t>Giọng đọc</a:t>
            </a:r>
          </a:p>
        </p:txBody>
      </p:sp>
      <p:sp>
        <p:nvSpPr>
          <p:cNvPr id="6" name="Rectangle 5">
            <a:extLst>
              <a:ext uri="{FF2B5EF4-FFF2-40B4-BE49-F238E27FC236}">
                <a16:creationId xmlns:a16="http://schemas.microsoft.com/office/drawing/2014/main" xmlns="" id="{A180AF48-15D4-4026-BF18-49CD4D762679}"/>
              </a:ext>
            </a:extLst>
          </p:cNvPr>
          <p:cNvSpPr/>
          <p:nvPr/>
        </p:nvSpPr>
        <p:spPr>
          <a:xfrm>
            <a:off x="2803161" y="2062405"/>
            <a:ext cx="6405561" cy="3947234"/>
          </a:xfrm>
          <a:prstGeom prst="rect">
            <a:avLst/>
          </a:prstGeom>
          <a:noFill/>
        </p:spPr>
        <p:txBody>
          <a:bodyPr wrap="square" lIns="68580" tIns="34290" rIns="68580" bIns="34290">
            <a:spAutoFit/>
          </a:bodyPr>
          <a:lstStyle/>
          <a:p>
            <a:pPr marL="457200" indent="-457200" algn="just">
              <a:buFontTx/>
              <a:buChar char="-"/>
            </a:pPr>
            <a:r>
              <a:rPr lang="vi-VN" sz="2800" b="1" dirty="0">
                <a:ln w="13462">
                  <a:noFill/>
                  <a:prstDash val="solid"/>
                </a:ln>
                <a:solidFill>
                  <a:srgbClr val="002060"/>
                </a:solidFill>
                <a:latin typeface="Pattaya" panose="00000500000000000000" pitchFamily="2" charset="-34"/>
                <a:cs typeface="Pattaya" panose="00000500000000000000" pitchFamily="2" charset="-34"/>
              </a:rPr>
              <a:t>Đọc toàn bài với giọng kể chuyện </a:t>
            </a:r>
            <a:r>
              <a:rPr lang="vi-VN" sz="2800" b="1" dirty="0">
                <a:ln w="13462">
                  <a:noFill/>
                  <a:prstDash val="solid"/>
                </a:ln>
                <a:solidFill>
                  <a:srgbClr val="FF0000"/>
                </a:solidFill>
                <a:latin typeface="Pattaya" panose="00000500000000000000" pitchFamily="2" charset="-34"/>
                <a:cs typeface="Pattaya" panose="00000500000000000000" pitchFamily="2" charset="-34"/>
              </a:rPr>
              <a:t>nhẹ nhàng, đầy cảm xúc</a:t>
            </a:r>
            <a:r>
              <a:rPr lang="vi-VN" sz="2800" b="1" dirty="0">
                <a:ln w="13462">
                  <a:noFill/>
                  <a:prstDash val="solid"/>
                </a:ln>
                <a:solidFill>
                  <a:srgbClr val="002060"/>
                </a:solidFill>
                <a:latin typeface="Pattaya" panose="00000500000000000000" pitchFamily="2" charset="-34"/>
                <a:cs typeface="Pattaya" panose="00000500000000000000" pitchFamily="2" charset="-34"/>
              </a:rPr>
              <a:t>.</a:t>
            </a:r>
          </a:p>
          <a:p>
            <a:pPr marL="457200" indent="-457200" algn="just">
              <a:buFontTx/>
              <a:buChar char="-"/>
            </a:pPr>
            <a:r>
              <a:rPr lang="vi-VN" sz="2800" b="1" dirty="0">
                <a:ln w="13462">
                  <a:noFill/>
                  <a:prstDash val="solid"/>
                </a:ln>
                <a:solidFill>
                  <a:srgbClr val="002060"/>
                </a:solidFill>
                <a:latin typeface="Pattaya" panose="00000500000000000000" pitchFamily="2" charset="-34"/>
                <a:cs typeface="Pattaya" panose="00000500000000000000" pitchFamily="2" charset="-34"/>
              </a:rPr>
              <a:t>Lời cụ Vi-ta-li khi </a:t>
            </a:r>
            <a:r>
              <a:rPr lang="vi-VN" sz="2800" b="1" dirty="0">
                <a:ln w="13462">
                  <a:noFill/>
                  <a:prstDash val="solid"/>
                </a:ln>
                <a:solidFill>
                  <a:srgbClr val="FF0000"/>
                </a:solidFill>
                <a:latin typeface="Pattaya" panose="00000500000000000000" pitchFamily="2" charset="-34"/>
                <a:cs typeface="Pattaya" panose="00000500000000000000" pitchFamily="2" charset="-34"/>
              </a:rPr>
              <a:t>ôn tồn</a:t>
            </a:r>
            <a:r>
              <a:rPr lang="vi-VN" sz="2800" b="1" dirty="0">
                <a:ln w="13462">
                  <a:noFill/>
                  <a:prstDash val="solid"/>
                </a:ln>
                <a:solidFill>
                  <a:srgbClr val="002060"/>
                </a:solidFill>
                <a:latin typeface="Pattaya" panose="00000500000000000000" pitchFamily="2" charset="-34"/>
                <a:cs typeface="Pattaya" panose="00000500000000000000" pitchFamily="2" charset="-34"/>
              </a:rPr>
              <a:t>, </a:t>
            </a:r>
            <a:r>
              <a:rPr lang="vi-VN" sz="2800" b="1" dirty="0">
                <a:ln w="13462">
                  <a:noFill/>
                  <a:prstDash val="solid"/>
                </a:ln>
                <a:solidFill>
                  <a:srgbClr val="FF0000"/>
                </a:solidFill>
                <a:latin typeface="Pattaya" panose="00000500000000000000" pitchFamily="2" charset="-34"/>
                <a:cs typeface="Pattaya" panose="00000500000000000000" pitchFamily="2" charset="-34"/>
              </a:rPr>
              <a:t>điềm đạm</a:t>
            </a:r>
            <a:r>
              <a:rPr lang="vi-VN" sz="2800" b="1" dirty="0">
                <a:ln w="13462">
                  <a:noFill/>
                  <a:prstDash val="solid"/>
                </a:ln>
                <a:solidFill>
                  <a:srgbClr val="002060"/>
                </a:solidFill>
                <a:latin typeface="Pattaya" panose="00000500000000000000" pitchFamily="2" charset="-34"/>
                <a:cs typeface="Pattaya" panose="00000500000000000000" pitchFamily="2" charset="-34"/>
              </a:rPr>
              <a:t>, khi nghiêm khắc (lúc khen con chó với ý chê trách Rê-mi) lúc nhân từ, cảm động (khi hỏi Rê-mi có thích học nhạc không và nghe được câu trả lời của cậu)</a:t>
            </a:r>
          </a:p>
          <a:p>
            <a:pPr marL="457200" indent="-457200" algn="just">
              <a:buFontTx/>
              <a:buChar char="-"/>
            </a:pPr>
            <a:r>
              <a:rPr lang="vi-VN" sz="2800" b="1" dirty="0">
                <a:ln w="13462">
                  <a:noFill/>
                  <a:prstDash val="solid"/>
                </a:ln>
                <a:solidFill>
                  <a:srgbClr val="002060"/>
                </a:solidFill>
                <a:latin typeface="Pattaya" panose="00000500000000000000" pitchFamily="2" charset="-34"/>
                <a:cs typeface="Pattaya" panose="00000500000000000000" pitchFamily="2" charset="-34"/>
              </a:rPr>
              <a:t>Lời đáp của Rê-mi </a:t>
            </a:r>
            <a:r>
              <a:rPr lang="vi-VN" sz="2800" b="1" dirty="0">
                <a:ln w="13462">
                  <a:noFill/>
                  <a:prstDash val="solid"/>
                </a:ln>
                <a:solidFill>
                  <a:srgbClr val="FF0000"/>
                </a:solidFill>
                <a:latin typeface="Pattaya" panose="00000500000000000000" pitchFamily="2" charset="-34"/>
                <a:cs typeface="Pattaya" panose="00000500000000000000" pitchFamily="2" charset="-34"/>
              </a:rPr>
              <a:t>dịu dàng</a:t>
            </a:r>
            <a:r>
              <a:rPr lang="vi-VN" sz="2800" b="1" dirty="0">
                <a:ln w="13462">
                  <a:noFill/>
                  <a:prstDash val="solid"/>
                </a:ln>
                <a:solidFill>
                  <a:srgbClr val="002060"/>
                </a:solidFill>
                <a:latin typeface="Pattaya" panose="00000500000000000000" pitchFamily="2" charset="-34"/>
                <a:cs typeface="Pattaya" panose="00000500000000000000" pitchFamily="2" charset="-34"/>
              </a:rPr>
              <a:t>, </a:t>
            </a:r>
            <a:r>
              <a:rPr lang="vi-VN" sz="2800" b="1" dirty="0">
                <a:ln w="13462">
                  <a:noFill/>
                  <a:prstDash val="solid"/>
                </a:ln>
                <a:solidFill>
                  <a:srgbClr val="FF0000"/>
                </a:solidFill>
                <a:latin typeface="Pattaya" panose="00000500000000000000" pitchFamily="2" charset="-34"/>
                <a:cs typeface="Pattaya" panose="00000500000000000000" pitchFamily="2" charset="-34"/>
              </a:rPr>
              <a:t>đầy cảm xúc</a:t>
            </a:r>
            <a:r>
              <a:rPr lang="vi-VN" sz="2800" b="1" dirty="0">
                <a:ln w="13462">
                  <a:noFill/>
                  <a:prstDash val="solid"/>
                </a:ln>
                <a:solidFill>
                  <a:srgbClr val="002060"/>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2883146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a16="http://schemas.microsoft.com/office/drawing/2014/main" xmlns=""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C1FF9142-1126-4AF3-A94E-BC29AB818832}"/>
              </a:ext>
            </a:extLst>
          </p:cNvPr>
          <p:cNvSpPr/>
          <p:nvPr/>
        </p:nvSpPr>
        <p:spPr>
          <a:xfrm>
            <a:off x="407503" y="152601"/>
            <a:ext cx="11539657" cy="6552798"/>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a:extLst>
              <a:ext uri="{FF2B5EF4-FFF2-40B4-BE49-F238E27FC236}">
                <a16:creationId xmlns:a16="http://schemas.microsoft.com/office/drawing/2014/main" xmlns="" id="{F9D3A760-45C8-4E96-948A-F091336A5FB8}"/>
              </a:ext>
            </a:extLst>
          </p:cNvPr>
          <p:cNvSpPr/>
          <p:nvPr/>
        </p:nvSpPr>
        <p:spPr>
          <a:xfrm>
            <a:off x="2805611" y="348431"/>
            <a:ext cx="6580776" cy="807913"/>
          </a:xfrm>
          <a:prstGeom prst="rect">
            <a:avLst/>
          </a:prstGeom>
          <a:noFill/>
        </p:spPr>
        <p:txBody>
          <a:bodyPr wrap="none" lIns="68580" tIns="34290" rIns="68580" bIns="34290">
            <a:spAutoFit/>
          </a:bodyPr>
          <a:lstStyle/>
          <a:p>
            <a:pPr algn="ctr"/>
            <a:r>
              <a:rPr lang="vi-VN" sz="4800" b="1" dirty="0">
                <a:ln w="13462">
                  <a:solidFill>
                    <a:schemeClr val="bg1"/>
                  </a:solidFill>
                  <a:prstDash val="solid"/>
                </a:ln>
                <a:solidFill>
                  <a:schemeClr val="accent1">
                    <a:lumMod val="25000"/>
                  </a:schemeClr>
                </a:solidFill>
                <a:latin typeface="#9Slide07 Cadena" panose="02000503000000020004" pitchFamily="2" charset="0"/>
              </a:rPr>
              <a:t>Tiêu chí đọc</a:t>
            </a:r>
            <a:r>
              <a:rPr lang="en-SG" sz="4800" b="1" dirty="0">
                <a:ln w="13462">
                  <a:solidFill>
                    <a:schemeClr val="bg1"/>
                  </a:solidFill>
                  <a:prstDash val="solid"/>
                </a:ln>
                <a:solidFill>
                  <a:schemeClr val="accent1">
                    <a:lumMod val="25000"/>
                  </a:schemeClr>
                </a:solidFill>
                <a:latin typeface="#9Slide07 Cadena" panose="02000503000000020004" pitchFamily="2" charset="0"/>
              </a:rPr>
              <a:t> </a:t>
            </a:r>
            <a:r>
              <a:rPr lang="en-SG" sz="4800" b="1" dirty="0" err="1">
                <a:ln w="13462">
                  <a:solidFill>
                    <a:schemeClr val="bg1"/>
                  </a:solidFill>
                  <a:prstDash val="solid"/>
                </a:ln>
                <a:solidFill>
                  <a:schemeClr val="accent1">
                    <a:lumMod val="25000"/>
                  </a:schemeClr>
                </a:solidFill>
                <a:latin typeface="#9Slide07 Cadena" panose="02000503000000020004" pitchFamily="2" charset="0"/>
              </a:rPr>
              <a:t>và</a:t>
            </a:r>
            <a:r>
              <a:rPr lang="en-SG" sz="4800" b="1" dirty="0">
                <a:ln w="13462">
                  <a:solidFill>
                    <a:schemeClr val="bg1"/>
                  </a:solidFill>
                  <a:prstDash val="solid"/>
                </a:ln>
                <a:solidFill>
                  <a:schemeClr val="accent1">
                    <a:lumMod val="25000"/>
                  </a:schemeClr>
                </a:solidFill>
                <a:latin typeface="#9Slide07 Cadena" panose="02000503000000020004" pitchFamily="2" charset="0"/>
              </a:rPr>
              <a:t> </a:t>
            </a:r>
            <a:r>
              <a:rPr lang="en-SG" sz="4800" b="1" dirty="0" err="1">
                <a:ln w="13462">
                  <a:solidFill>
                    <a:schemeClr val="bg1"/>
                  </a:solidFill>
                  <a:prstDash val="solid"/>
                </a:ln>
                <a:solidFill>
                  <a:schemeClr val="accent1">
                    <a:lumMod val="25000"/>
                  </a:schemeClr>
                </a:solidFill>
                <a:latin typeface="#9Slide07 Cadena" panose="02000503000000020004" pitchFamily="2" charset="0"/>
              </a:rPr>
              <a:t>nhận</a:t>
            </a:r>
            <a:r>
              <a:rPr lang="en-SG" sz="4800" b="1" dirty="0">
                <a:ln w="13462">
                  <a:solidFill>
                    <a:schemeClr val="bg1"/>
                  </a:solidFill>
                  <a:prstDash val="solid"/>
                </a:ln>
                <a:solidFill>
                  <a:schemeClr val="accent1">
                    <a:lumMod val="25000"/>
                  </a:schemeClr>
                </a:solidFill>
                <a:latin typeface="#9Slide07 Cadena" panose="02000503000000020004" pitchFamily="2" charset="0"/>
              </a:rPr>
              <a:t> </a:t>
            </a:r>
            <a:r>
              <a:rPr lang="en-SG" sz="4800" b="1" dirty="0" err="1">
                <a:ln w="13462">
                  <a:solidFill>
                    <a:schemeClr val="bg1"/>
                  </a:solidFill>
                  <a:prstDash val="solid"/>
                </a:ln>
                <a:solidFill>
                  <a:schemeClr val="accent1">
                    <a:lumMod val="25000"/>
                  </a:schemeClr>
                </a:solidFill>
                <a:latin typeface="#9Slide07 Cadena" panose="02000503000000020004" pitchFamily="2" charset="0"/>
              </a:rPr>
              <a:t>xét</a:t>
            </a:r>
            <a:endParaRPr lang="en-US" sz="4800" b="1" dirty="0">
              <a:ln w="13462">
                <a:solidFill>
                  <a:schemeClr val="bg1"/>
                </a:solidFill>
                <a:prstDash val="solid"/>
              </a:ln>
              <a:solidFill>
                <a:schemeClr val="accent1">
                  <a:lumMod val="25000"/>
                </a:schemeClr>
              </a:solidFill>
              <a:latin typeface="#9Slide07 Cadena" panose="02000503000000020004" pitchFamily="2" charset="0"/>
            </a:endParaRPr>
          </a:p>
        </p:txBody>
      </p:sp>
      <p:sp>
        <p:nvSpPr>
          <p:cNvPr id="6" name="Rectangle: Rounded Corners 5">
            <a:extLst>
              <a:ext uri="{FF2B5EF4-FFF2-40B4-BE49-F238E27FC236}">
                <a16:creationId xmlns:a16="http://schemas.microsoft.com/office/drawing/2014/main" xmlns="" id="{B5EAC2F2-FDE1-42DB-A112-0D870EAD5845}"/>
              </a:ext>
            </a:extLst>
          </p:cNvPr>
          <p:cNvSpPr/>
          <p:nvPr/>
        </p:nvSpPr>
        <p:spPr>
          <a:xfrm>
            <a:off x="372862" y="1883660"/>
            <a:ext cx="5533002" cy="817079"/>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Đọc</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tiếng</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p>
          <a:p>
            <a:pPr algn="ct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l</a:t>
            </a:r>
            <a:r>
              <a:rPr lang="vi-VN"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ưu</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loát</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mạch</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lạc</a:t>
            </a:r>
            <a:endParaRPr lang="en-US"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xmlns="" id="{5789796F-B226-463D-8C76-04624105359F}"/>
              </a:ext>
            </a:extLst>
          </p:cNvPr>
          <p:cNvSpPr/>
          <p:nvPr/>
        </p:nvSpPr>
        <p:spPr>
          <a:xfrm>
            <a:off x="169413" y="3177098"/>
            <a:ext cx="5939900"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Ngắt, nghỉ hơi đúng ở các dấu câu,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cụm</a:t>
            </a:r>
            <a:r>
              <a:rPr lang="en-SG"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rõ</a:t>
            </a:r>
            <a:r>
              <a:rPr lang="en-SG"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nghĩa</a:t>
            </a:r>
            <a:endParaRPr lang="vi-VN"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xmlns="" id="{A719D7F2-9E45-4A65-9701-FD9A27DA761D}"/>
              </a:ext>
            </a:extLst>
          </p:cNvPr>
          <p:cNvSpPr/>
          <p:nvPr/>
        </p:nvSpPr>
        <p:spPr>
          <a:xfrm>
            <a:off x="403332" y="4448519"/>
            <a:ext cx="5533002"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2">
                    <a:lumMod val="75000"/>
                  </a:schemeClr>
                </a:solidFill>
                <a:latin typeface="#9Slide03 Quicksand" panose="000005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9" name="TextBox 8">
            <a:extLst>
              <a:ext uri="{FF2B5EF4-FFF2-40B4-BE49-F238E27FC236}">
                <a16:creationId xmlns:a16="http://schemas.microsoft.com/office/drawing/2014/main" xmlns="" id="{A6CE646D-12F3-4CDF-8112-CAE84089FBB7}"/>
              </a:ext>
            </a:extLst>
          </p:cNvPr>
          <p:cNvSpPr txBox="1"/>
          <p:nvPr/>
        </p:nvSpPr>
        <p:spPr>
          <a:xfrm>
            <a:off x="1233305" y="1176138"/>
            <a:ext cx="2943899" cy="492443"/>
          </a:xfrm>
          <a:prstGeom prst="rect">
            <a:avLst/>
          </a:prstGeom>
          <a:noFill/>
        </p:spPr>
        <p:txBody>
          <a:bodyPr wrap="square" lIns="0" tIns="0" rIns="0" bIns="0" rtlCol="0">
            <a:spAutoFit/>
          </a:bodyPr>
          <a:lstStyle/>
          <a:p>
            <a:pPr algn="ctr"/>
            <a:r>
              <a:rPr lang="en-SG" sz="3200" b="1" dirty="0">
                <a:solidFill>
                  <a:srgbClr val="002060"/>
                </a:solidFill>
                <a:latin typeface="#9Slide03 Quicksand" panose="00000500000000000000" pitchFamily="2" charset="0"/>
                <a:cs typeface="Calibri" panose="020F0502020204030204" pitchFamily="34" charset="0"/>
              </a:rPr>
              <a:t>TIÊU CHÍ</a:t>
            </a:r>
            <a:endParaRPr lang="en-US" sz="3200" b="1" dirty="0">
              <a:solidFill>
                <a:srgbClr val="002060"/>
              </a:solidFill>
              <a:latin typeface="#9Slide03 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82B727A3-A53F-4C41-97E3-3F553F785484}"/>
              </a:ext>
            </a:extLst>
          </p:cNvPr>
          <p:cNvSpPr txBox="1"/>
          <p:nvPr/>
        </p:nvSpPr>
        <p:spPr>
          <a:xfrm>
            <a:off x="5905864" y="1290457"/>
            <a:ext cx="2114549" cy="430887"/>
          </a:xfrm>
          <a:prstGeom prst="rect">
            <a:avLst/>
          </a:prstGeom>
          <a:noFill/>
        </p:spPr>
        <p:txBody>
          <a:bodyPr wrap="square" lIns="0" tIns="0" rIns="0" bIns="0" rtlCol="0">
            <a:spAutoFit/>
          </a:bodyPr>
          <a:lstStyle/>
          <a:p>
            <a:pPr algn="ctr"/>
            <a:r>
              <a:rPr lang="en-SG" sz="2800" b="1" dirty="0" err="1">
                <a:solidFill>
                  <a:srgbClr val="002060"/>
                </a:solidFill>
                <a:latin typeface="Quicksand" panose="00000500000000000000" pitchFamily="2" charset="0"/>
                <a:cs typeface="Calibri" panose="020F0502020204030204" pitchFamily="34" charset="0"/>
              </a:rPr>
              <a:t>Bình</a:t>
            </a:r>
            <a:r>
              <a:rPr lang="en-SG" sz="2800" b="1" dirty="0">
                <a:solidFill>
                  <a:srgbClr val="002060"/>
                </a:solidFill>
                <a:latin typeface="Quicksand" panose="00000500000000000000" pitchFamily="2" charset="0"/>
                <a:cs typeface="Calibri" panose="020F0502020204030204" pitchFamily="34" charset="0"/>
              </a:rPr>
              <a:t> </a:t>
            </a:r>
            <a:r>
              <a:rPr lang="en-SG" sz="2800" b="1" dirty="0" err="1">
                <a:solidFill>
                  <a:srgbClr val="002060"/>
                </a:solidFill>
                <a:latin typeface="Quicksand" panose="00000500000000000000" pitchFamily="2" charset="0"/>
                <a:cs typeface="Calibri" panose="020F0502020204030204" pitchFamily="34" charset="0"/>
              </a:rPr>
              <a:t>th</a:t>
            </a:r>
            <a:r>
              <a:rPr lang="vi-VN" sz="2800" b="1" dirty="0">
                <a:solidFill>
                  <a:srgbClr val="002060"/>
                </a:solidFill>
                <a:latin typeface="Quicksand" panose="00000500000000000000" pitchFamily="2" charset="0"/>
                <a:cs typeface="Calibri" panose="020F0502020204030204" pitchFamily="34" charset="0"/>
              </a:rPr>
              <a:t>ường</a:t>
            </a:r>
            <a:endParaRPr lang="en-US" sz="2800" b="1" dirty="0">
              <a:solidFill>
                <a:srgbClr val="00206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0E0FFD2E-18A0-45E3-A69B-826D439D2A8E}"/>
              </a:ext>
            </a:extLst>
          </p:cNvPr>
          <p:cNvSpPr txBox="1"/>
          <p:nvPr/>
        </p:nvSpPr>
        <p:spPr>
          <a:xfrm>
            <a:off x="8338471" y="1290870"/>
            <a:ext cx="937259" cy="430887"/>
          </a:xfrm>
          <a:prstGeom prst="rect">
            <a:avLst/>
          </a:prstGeom>
          <a:noFill/>
        </p:spPr>
        <p:txBody>
          <a:bodyPr wrap="square" lIns="0" tIns="0" rIns="0" bIns="0" rtlCol="0">
            <a:spAutoFit/>
          </a:bodyPr>
          <a:lstStyle/>
          <a:p>
            <a:pPr algn="ctr"/>
            <a:r>
              <a:rPr lang="en-SG" sz="2800" b="1" dirty="0" err="1">
                <a:solidFill>
                  <a:srgbClr val="002060"/>
                </a:solidFill>
                <a:latin typeface="Quicksand" panose="00000500000000000000" pitchFamily="2" charset="0"/>
                <a:cs typeface="Calibri" panose="020F0502020204030204" pitchFamily="34" charset="0"/>
              </a:rPr>
              <a:t>Tốt</a:t>
            </a:r>
            <a:endParaRPr lang="en-US" sz="2800" b="1" dirty="0">
              <a:solidFill>
                <a:srgbClr val="00206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xmlns="" id="{67112148-D1D2-4DDC-9D88-C569CA7C49B8}"/>
              </a:ext>
            </a:extLst>
          </p:cNvPr>
          <p:cNvSpPr txBox="1"/>
          <p:nvPr/>
        </p:nvSpPr>
        <p:spPr>
          <a:xfrm>
            <a:off x="9792845" y="1290457"/>
            <a:ext cx="1459653" cy="430887"/>
          </a:xfrm>
          <a:prstGeom prst="rect">
            <a:avLst/>
          </a:prstGeom>
          <a:noFill/>
        </p:spPr>
        <p:txBody>
          <a:bodyPr wrap="square" lIns="0" tIns="0" rIns="0" bIns="0" rtlCol="0">
            <a:spAutoFit/>
          </a:bodyPr>
          <a:lstStyle/>
          <a:p>
            <a:pPr algn="ctr"/>
            <a:r>
              <a:rPr lang="en-SG" sz="2800" b="1" dirty="0" err="1">
                <a:solidFill>
                  <a:srgbClr val="002060"/>
                </a:solidFill>
                <a:latin typeface="Quicksand" panose="00000500000000000000" pitchFamily="2" charset="0"/>
                <a:cs typeface="Calibri" panose="020F0502020204030204" pitchFamily="34" charset="0"/>
              </a:rPr>
              <a:t>Rất</a:t>
            </a:r>
            <a:r>
              <a:rPr lang="en-SG" sz="2800" b="1" dirty="0">
                <a:solidFill>
                  <a:srgbClr val="002060"/>
                </a:solidFill>
                <a:latin typeface="Quicksand" panose="00000500000000000000" pitchFamily="2" charset="0"/>
                <a:cs typeface="Calibri" panose="020F0502020204030204" pitchFamily="34" charset="0"/>
              </a:rPr>
              <a:t> </a:t>
            </a:r>
            <a:r>
              <a:rPr lang="en-SG" sz="2800" b="1" dirty="0" err="1">
                <a:solidFill>
                  <a:srgbClr val="002060"/>
                </a:solidFill>
                <a:latin typeface="Quicksand" panose="00000500000000000000" pitchFamily="2" charset="0"/>
                <a:cs typeface="Calibri" panose="020F0502020204030204" pitchFamily="34" charset="0"/>
              </a:rPr>
              <a:t>tốt</a:t>
            </a:r>
            <a:endParaRPr lang="en-US" sz="2800" b="1" dirty="0">
              <a:solidFill>
                <a:srgbClr val="002060"/>
              </a:solidFill>
              <a:latin typeface="Quicksand" panose="00000500000000000000" pitchFamily="2"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7E07C476-27A3-4901-9853-99F9BD1CAECF}"/>
              </a:ext>
            </a:extLst>
          </p:cNvPr>
          <p:cNvSpPr/>
          <p:nvPr/>
        </p:nvSpPr>
        <p:spPr>
          <a:xfrm>
            <a:off x="281771" y="5642279"/>
            <a:ext cx="5533002"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9900"/>
                </a:solidFill>
                <a:latin typeface="#9Slide03 Quicksand" panose="00000500000000000000" pitchFamily="2" charset="0"/>
                <a:ea typeface="AvantGarde" panose="00000400000000000000" pitchFamily="2" charset="0"/>
                <a:cs typeface="AvantGarde" panose="00000400000000000000" pitchFamily="2" charset="0"/>
              </a:rPr>
              <a:t>Giọng đọc phù hợp</a:t>
            </a:r>
          </a:p>
        </p:txBody>
      </p:sp>
      <p:grpSp>
        <p:nvGrpSpPr>
          <p:cNvPr id="2" name="Group 1">
            <a:extLst>
              <a:ext uri="{FF2B5EF4-FFF2-40B4-BE49-F238E27FC236}">
                <a16:creationId xmlns:a16="http://schemas.microsoft.com/office/drawing/2014/main" xmlns="" id="{3DF1464D-9FC6-4DC1-83E6-21A291ECD90D}"/>
              </a:ext>
            </a:extLst>
          </p:cNvPr>
          <p:cNvGrpSpPr/>
          <p:nvPr/>
        </p:nvGrpSpPr>
        <p:grpSpPr>
          <a:xfrm>
            <a:off x="6018524" y="1542856"/>
            <a:ext cx="5690545" cy="5382201"/>
            <a:chOff x="6018524" y="1542856"/>
            <a:chExt cx="5690545" cy="5382201"/>
          </a:xfrm>
        </p:grpSpPr>
        <p:pic>
          <p:nvPicPr>
            <p:cNvPr id="2050" name="Picture 2" descr="Cute popcorn Images, Stock Photos &amp; Vectors | Shutterstock">
              <a:extLst>
                <a:ext uri="{FF2B5EF4-FFF2-40B4-BE49-F238E27FC236}">
                  <a16:creationId xmlns:a16="http://schemas.microsoft.com/office/drawing/2014/main" xmlns="" id="{35CCC903-5FB5-4810-BFDB-3095E8542B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63829" y="1542856"/>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te popcorn Images, Stock Photos &amp; Vectors | Shutterstock">
              <a:extLst>
                <a:ext uri="{FF2B5EF4-FFF2-40B4-BE49-F238E27FC236}">
                  <a16:creationId xmlns:a16="http://schemas.microsoft.com/office/drawing/2014/main" xmlns="" id="{3AD80773-80E0-4CF9-9645-1FCD4BA151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172944" y="1640449"/>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pcorn kawaii Görsel, Stok Fotoğraf ve Vektörleri | Shutterstock">
              <a:extLst>
                <a:ext uri="{FF2B5EF4-FFF2-40B4-BE49-F238E27FC236}">
                  <a16:creationId xmlns:a16="http://schemas.microsoft.com/office/drawing/2014/main" xmlns="" id="{CA97FBB5-3FE4-424B-B055-9E7B6E4DE1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90713" y="1668869"/>
              <a:ext cx="2318356" cy="11901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te popcorn Images, Stock Photos &amp; Vectors | Shutterstock">
              <a:extLst>
                <a:ext uri="{FF2B5EF4-FFF2-40B4-BE49-F238E27FC236}">
                  <a16:creationId xmlns:a16="http://schemas.microsoft.com/office/drawing/2014/main" xmlns="" id="{50122705-6BB7-4F0F-A8EB-AA802F432F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7131" y="2851677"/>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popcorn Images, Stock Photos &amp; Vectors | Shutterstock">
              <a:extLst>
                <a:ext uri="{FF2B5EF4-FFF2-40B4-BE49-F238E27FC236}">
                  <a16:creationId xmlns:a16="http://schemas.microsoft.com/office/drawing/2014/main" xmlns="" id="{5C1FAAAB-DE74-449B-8C40-E898DFB5B0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146246" y="2949270"/>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Popcorn kawaii Görsel, Stok Fotoğraf ve Vektörleri | Shutterstock">
              <a:extLst>
                <a:ext uri="{FF2B5EF4-FFF2-40B4-BE49-F238E27FC236}">
                  <a16:creationId xmlns:a16="http://schemas.microsoft.com/office/drawing/2014/main" xmlns="" id="{252D245B-FC1B-4F60-92D7-780A48BB87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64015" y="2977690"/>
              <a:ext cx="2318356" cy="1190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te popcorn Images, Stock Photos &amp; Vectors | Shutterstock">
              <a:extLst>
                <a:ext uri="{FF2B5EF4-FFF2-40B4-BE49-F238E27FC236}">
                  <a16:creationId xmlns:a16="http://schemas.microsoft.com/office/drawing/2014/main" xmlns="" id="{65606B73-165B-4607-8DA6-B448F080A6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00198" y="4050395"/>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te popcorn Images, Stock Photos &amp; Vectors | Shutterstock">
              <a:extLst>
                <a:ext uri="{FF2B5EF4-FFF2-40B4-BE49-F238E27FC236}">
                  <a16:creationId xmlns:a16="http://schemas.microsoft.com/office/drawing/2014/main" xmlns="" id="{F5FA3B38-A098-446C-BAD4-C6258DC5B1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109313" y="4147988"/>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opcorn kawaii Görsel, Stok Fotoğraf ve Vektörleri | Shutterstock">
              <a:extLst>
                <a:ext uri="{FF2B5EF4-FFF2-40B4-BE49-F238E27FC236}">
                  <a16:creationId xmlns:a16="http://schemas.microsoft.com/office/drawing/2014/main" xmlns="" id="{7DFB383D-26E7-4C46-A92B-AD809F6AE7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27082" y="4176408"/>
              <a:ext cx="2318356" cy="1190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te popcorn Images, Stock Photos &amp; Vectors | Shutterstock">
              <a:extLst>
                <a:ext uri="{FF2B5EF4-FFF2-40B4-BE49-F238E27FC236}">
                  <a16:creationId xmlns:a16="http://schemas.microsoft.com/office/drawing/2014/main" xmlns="" id="{FD10BA5C-73DD-40BD-9686-6EE72FB543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4210" y="5251883"/>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te popcorn Images, Stock Photos &amp; Vectors | Shutterstock">
              <a:extLst>
                <a:ext uri="{FF2B5EF4-FFF2-40B4-BE49-F238E27FC236}">
                  <a16:creationId xmlns:a16="http://schemas.microsoft.com/office/drawing/2014/main" xmlns="" id="{A5DC57B1-1703-4668-8B3E-EB6AA7E2F79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018524" y="5303909"/>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opcorn kawaii Görsel, Stok Fotoğraf ve Vektörleri | Shutterstock">
              <a:extLst>
                <a:ext uri="{FF2B5EF4-FFF2-40B4-BE49-F238E27FC236}">
                  <a16:creationId xmlns:a16="http://schemas.microsoft.com/office/drawing/2014/main" xmlns="" id="{A87B5889-9F89-4621-A79A-825F540EEE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84927" y="5395822"/>
              <a:ext cx="2318356" cy="1190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64758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1000" fill="hold"/>
                                        <p:tgtEl>
                                          <p:spTgt spid="1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fade">
                                      <p:cBhvr>
                                        <p:cTn id="95" dur="1000"/>
                                        <p:tgtEl>
                                          <p:spTgt spid="2"/>
                                        </p:tgtEl>
                                      </p:cBhvr>
                                    </p:animEffect>
                                    <p:anim calcmode="lin" valueType="num">
                                      <p:cBhvr>
                                        <p:cTn id="96" dur="1000" fill="hold"/>
                                        <p:tgtEl>
                                          <p:spTgt spid="2"/>
                                        </p:tgtEl>
                                        <p:attrNameLst>
                                          <p:attrName>ppt_x</p:attrName>
                                        </p:attrNameLst>
                                      </p:cBhvr>
                                      <p:tavLst>
                                        <p:tav tm="0">
                                          <p:val>
                                            <p:strVal val="#ppt_x"/>
                                          </p:val>
                                        </p:tav>
                                        <p:tav tm="100000">
                                          <p:val>
                                            <p:strVal val="#ppt_x"/>
                                          </p:val>
                                        </p:tav>
                                      </p:tavLst>
                                    </p:anim>
                                    <p:anim calcmode="lin" valueType="num">
                                      <p:cBhvr>
                                        <p:cTn id="9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a16="http://schemas.microsoft.com/office/drawing/2014/main" xmlns=""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
            <a:extLst>
              <a:ext uri="{FF2B5EF4-FFF2-40B4-BE49-F238E27FC236}">
                <a16:creationId xmlns:a16="http://schemas.microsoft.com/office/drawing/2014/main" xmlns="" id="{03FC3945-4FC4-4CB3-87B4-5EFD47B202AE}"/>
              </a:ext>
            </a:extLst>
          </p:cNvPr>
          <p:cNvSpPr/>
          <p:nvPr/>
        </p:nvSpPr>
        <p:spPr>
          <a:xfrm>
            <a:off x="320949" y="287691"/>
            <a:ext cx="11444756" cy="63767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
            <a:extLst>
              <a:ext uri="{FF2B5EF4-FFF2-40B4-BE49-F238E27FC236}">
                <a16:creationId xmlns:a16="http://schemas.microsoft.com/office/drawing/2014/main" xmlns="" id="{F6C906BD-B5DD-4B71-A6E7-269540EFB78E}"/>
              </a:ext>
            </a:extLst>
          </p:cNvPr>
          <p:cNvSpPr/>
          <p:nvPr/>
        </p:nvSpPr>
        <p:spPr>
          <a:xfrm>
            <a:off x="639373" y="445555"/>
            <a:ext cx="10807908" cy="4770537"/>
          </a:xfrm>
          <a:prstGeom prst="rect">
            <a:avLst/>
          </a:prstGeom>
        </p:spPr>
        <p:txBody>
          <a:bodyPr wrap="square">
            <a:spAutoFit/>
          </a:bodyPr>
          <a:lstStyle/>
          <a:p>
            <a:pPr algn="ctr"/>
            <a:r>
              <a:rPr lang="vi-VN" sz="4000" b="1" dirty="0">
                <a:solidFill>
                  <a:srgbClr val="C00000"/>
                </a:solidFill>
                <a:latin typeface="#9Slide07 Cadena" panose="02000503000000020004" pitchFamily="2" charset="0"/>
                <a:cs typeface="Calibri" panose="020F0502020204030204" pitchFamily="34" charset="0"/>
              </a:rPr>
              <a:t>Lớp học trên đường</a:t>
            </a:r>
          </a:p>
          <a:p>
            <a:pPr algn="ctr"/>
            <a:endParaRPr lang="vi-VN" sz="4000" b="1" dirty="0">
              <a:solidFill>
                <a:srgbClr val="C00000"/>
              </a:solidFill>
              <a:latin typeface="iCiel Nabila" pitchFamily="2" charset="0"/>
              <a:cs typeface="Calibri" panose="020F0502020204030204" pitchFamily="34" charset="0"/>
            </a:endParaRPr>
          </a:p>
          <a:p>
            <a:pPr algn="just"/>
            <a:r>
              <a:rPr lang="vi-VN" sz="3200" dirty="0">
                <a:solidFill>
                  <a:srgbClr val="000000"/>
                </a:solidFill>
                <a:latin typeface="Calibri" panose="020F0502020204030204" pitchFamily="34" charset="0"/>
                <a:cs typeface="Calibri" panose="020F0502020204030204" pitchFamily="34" charset="0"/>
              </a:rPr>
              <a:t>      Cụ Vi-ta-li hỏi tôi:</a:t>
            </a:r>
          </a:p>
          <a:p>
            <a:pPr algn="just"/>
            <a:r>
              <a:rPr lang="vi-VN" sz="3200" dirty="0">
                <a:solidFill>
                  <a:srgbClr val="000000"/>
                </a:solidFill>
                <a:latin typeface="Calibri" panose="020F0502020204030204" pitchFamily="34" charset="0"/>
                <a:cs typeface="Calibri" panose="020F0502020204030204" pitchFamily="34" charset="0"/>
              </a:rPr>
              <a:t>     -  Bây giờ con có muốn học nhạc không?</a:t>
            </a:r>
          </a:p>
          <a:p>
            <a:pPr algn="just"/>
            <a:r>
              <a:rPr lang="vi-VN" sz="3200" dirty="0">
                <a:solidFill>
                  <a:srgbClr val="000000"/>
                </a:solidFill>
                <a:latin typeface="Calibri" panose="020F0502020204030204" pitchFamily="34" charset="0"/>
                <a:cs typeface="Calibri" panose="020F0502020204030204" pitchFamily="34" charset="0"/>
              </a:rPr>
              <a:t>     - Đấy là điều con thích nhất. Nghe thầy hát, có lúc con muốn cười, có lúc lại muốn khóc. Có lúc tự nhiên con nhớ đến mẹ con và tưởng như đang trông thấy mẹ con ở nhà.</a:t>
            </a:r>
          </a:p>
          <a:p>
            <a:pPr algn="just"/>
            <a:r>
              <a:rPr lang="vi-VN" sz="3200" dirty="0">
                <a:solidFill>
                  <a:srgbClr val="000000"/>
                </a:solidFill>
                <a:latin typeface="Calibri" panose="020F0502020204030204" pitchFamily="34" charset="0"/>
                <a:cs typeface="Calibri" panose="020F0502020204030204" pitchFamily="34" charset="0"/>
              </a:rPr>
              <a:t>       Bằng một giọng cảm động, thầy bảo tôi:</a:t>
            </a:r>
          </a:p>
          <a:p>
            <a:pPr algn="just"/>
            <a:r>
              <a:rPr lang="vi-VN" sz="3200" dirty="0">
                <a:solidFill>
                  <a:srgbClr val="000000"/>
                </a:solidFill>
                <a:latin typeface="Calibri" panose="020F0502020204030204" pitchFamily="34" charset="0"/>
                <a:cs typeface="Calibri" panose="020F0502020204030204" pitchFamily="34" charset="0"/>
              </a:rPr>
              <a:t>    - Con thật là một đứa trẻ có tâm hồn.</a:t>
            </a:r>
          </a:p>
        </p:txBody>
      </p:sp>
      <p:cxnSp>
        <p:nvCxnSpPr>
          <p:cNvPr id="5" name="Straight Connector 4">
            <a:extLst>
              <a:ext uri="{FF2B5EF4-FFF2-40B4-BE49-F238E27FC236}">
                <a16:creationId xmlns:a16="http://schemas.microsoft.com/office/drawing/2014/main" xmlns="" id="{E3B5486D-7B4B-4D67-9671-93AD8414D61B}"/>
              </a:ext>
            </a:extLst>
          </p:cNvPr>
          <p:cNvCxnSpPr/>
          <p:nvPr/>
        </p:nvCxnSpPr>
        <p:spPr>
          <a:xfrm>
            <a:off x="5051685" y="2638269"/>
            <a:ext cx="14240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A438B4A-913C-42A5-AEC0-F692A627A329}"/>
              </a:ext>
            </a:extLst>
          </p:cNvPr>
          <p:cNvCxnSpPr>
            <a:cxnSpLocks/>
          </p:cNvCxnSpPr>
          <p:nvPr/>
        </p:nvCxnSpPr>
        <p:spPr>
          <a:xfrm>
            <a:off x="4154774" y="3150433"/>
            <a:ext cx="16913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CAD0FAE-E34F-4BF4-8AAF-23F3414D295D}"/>
              </a:ext>
            </a:extLst>
          </p:cNvPr>
          <p:cNvCxnSpPr>
            <a:cxnSpLocks/>
          </p:cNvCxnSpPr>
          <p:nvPr/>
        </p:nvCxnSpPr>
        <p:spPr>
          <a:xfrm>
            <a:off x="639373" y="3647607"/>
            <a:ext cx="8296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457F0C7-728F-48F9-99FD-46186DCB10C3}"/>
              </a:ext>
            </a:extLst>
          </p:cNvPr>
          <p:cNvCxnSpPr>
            <a:cxnSpLocks/>
          </p:cNvCxnSpPr>
          <p:nvPr/>
        </p:nvCxnSpPr>
        <p:spPr>
          <a:xfrm>
            <a:off x="3205189" y="3625122"/>
            <a:ext cx="1846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D2EE4EC-5CE7-4D7B-83AD-42FB2C13653F}"/>
              </a:ext>
            </a:extLst>
          </p:cNvPr>
          <p:cNvCxnSpPr>
            <a:cxnSpLocks/>
          </p:cNvCxnSpPr>
          <p:nvPr/>
        </p:nvCxnSpPr>
        <p:spPr>
          <a:xfrm>
            <a:off x="8604146" y="3647607"/>
            <a:ext cx="1469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1F97A20-DC9E-4C46-9CC7-57A973817CDB}"/>
              </a:ext>
            </a:extLst>
          </p:cNvPr>
          <p:cNvCxnSpPr>
            <a:cxnSpLocks/>
          </p:cNvCxnSpPr>
          <p:nvPr/>
        </p:nvCxnSpPr>
        <p:spPr>
          <a:xfrm>
            <a:off x="4004664" y="4609476"/>
            <a:ext cx="1661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4DCA1C7-BB6A-4304-A633-9E77A53D1496}"/>
              </a:ext>
            </a:extLst>
          </p:cNvPr>
          <p:cNvCxnSpPr>
            <a:cxnSpLocks/>
          </p:cNvCxnSpPr>
          <p:nvPr/>
        </p:nvCxnSpPr>
        <p:spPr>
          <a:xfrm>
            <a:off x="5816184" y="5106650"/>
            <a:ext cx="1304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296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a16="http://schemas.microsoft.com/office/drawing/2014/main" xmlns=""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ADB6BCE-E862-42F1-B125-E3C6D8E6B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102" y="2286000"/>
            <a:ext cx="4572000" cy="4572000"/>
          </a:xfrm>
          <a:prstGeom prst="rect">
            <a:avLst/>
          </a:prstGeom>
        </p:spPr>
      </p:pic>
      <p:grpSp>
        <p:nvGrpSpPr>
          <p:cNvPr id="5" name="Group 4">
            <a:extLst>
              <a:ext uri="{FF2B5EF4-FFF2-40B4-BE49-F238E27FC236}">
                <a16:creationId xmlns:a16="http://schemas.microsoft.com/office/drawing/2014/main" xmlns="" id="{4C08EB99-7C2B-43C3-AA8C-66BDC8A0317F}"/>
              </a:ext>
            </a:extLst>
          </p:cNvPr>
          <p:cNvGrpSpPr/>
          <p:nvPr/>
        </p:nvGrpSpPr>
        <p:grpSpPr>
          <a:xfrm>
            <a:off x="4825920" y="842699"/>
            <a:ext cx="3856808" cy="3009069"/>
            <a:chOff x="8699768" y="419931"/>
            <a:chExt cx="3898804" cy="3009069"/>
          </a:xfrm>
        </p:grpSpPr>
        <p:pic>
          <p:nvPicPr>
            <p:cNvPr id="6" name="Picture 33">
              <a:extLst>
                <a:ext uri="{FF2B5EF4-FFF2-40B4-BE49-F238E27FC236}">
                  <a16:creationId xmlns:a16="http://schemas.microsoft.com/office/drawing/2014/main" xmlns="" id="{B4B48EE4-B4BD-4F1B-AE5C-0A10D82901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9768" y="419931"/>
              <a:ext cx="3898804" cy="3009069"/>
            </a:xfrm>
            <a:prstGeom prst="rect">
              <a:avLst/>
            </a:prstGeom>
          </p:spPr>
        </p:pic>
        <p:sp>
          <p:nvSpPr>
            <p:cNvPr id="7" name="TextBox 6">
              <a:extLst>
                <a:ext uri="{FF2B5EF4-FFF2-40B4-BE49-F238E27FC236}">
                  <a16:creationId xmlns:a16="http://schemas.microsoft.com/office/drawing/2014/main" xmlns="" id="{AFB00954-0833-4B61-AEB1-A4F2C115E689}"/>
                </a:ext>
              </a:extLst>
            </p:cNvPr>
            <p:cNvSpPr txBox="1"/>
            <p:nvPr/>
          </p:nvSpPr>
          <p:spPr>
            <a:xfrm>
              <a:off x="8994528" y="1108604"/>
              <a:ext cx="3309283" cy="1384995"/>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Nhờ có các bạn mà chúng tớ đã có buổi xem phim tuyệt vời.</a:t>
              </a:r>
              <a:endParaRPr lang="en-US" sz="28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9479987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学</a:t>
              </a:r>
            </a:p>
          </p:txBody>
        </p:sp>
        <p:sp>
          <p:nvSpPr>
            <p:cNvPr id="4" name="椭圆 3">
              <a:extLst>
                <a:ext uri="{FF2B5EF4-FFF2-40B4-BE49-F238E27FC236}">
                  <a16:creationId xmlns:a16="http://schemas.microsoft.com/office/drawing/2014/main" xmlns=""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习</a:t>
              </a:r>
            </a:p>
          </p:txBody>
        </p:sp>
        <p:sp>
          <p:nvSpPr>
            <p:cNvPr id="5" name="椭圆 4">
              <a:extLst>
                <a:ext uri="{FF2B5EF4-FFF2-40B4-BE49-F238E27FC236}">
                  <a16:creationId xmlns:a16="http://schemas.microsoft.com/office/drawing/2014/main" xmlns=""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目</a:t>
              </a:r>
            </a:p>
          </p:txBody>
        </p:sp>
        <p:sp>
          <p:nvSpPr>
            <p:cNvPr id="6" name="椭圆 5">
              <a:extLst>
                <a:ext uri="{FF2B5EF4-FFF2-40B4-BE49-F238E27FC236}">
                  <a16:creationId xmlns:a16="http://schemas.microsoft.com/office/drawing/2014/main" xmlns=""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9Slide07 Cadena" panose="02000503000000020004" pitchFamily="2" charset="0"/>
                <a:ea typeface="字魂27号-布丁体" panose="00000500000000000000" pitchFamily="2" charset="-122"/>
              </a:rPr>
              <a:t>1</a:t>
            </a:r>
            <a:r>
              <a:rPr lang="zh-CN" altLang="en-US" sz="2400" dirty="0">
                <a:latin typeface="#9Slide07 Cadena" panose="02000503000000020004" pitchFamily="2" charset="0"/>
                <a:ea typeface="字魂27号-布丁体" panose="00000500000000000000" pitchFamily="2" charset="-122"/>
              </a:rPr>
              <a:t>、认识长方体正方体的展开图，能够知道各个面展开后的图中位置。</a:t>
            </a:r>
            <a:endParaRPr lang="en-US" altLang="zh-CN" sz="2400" dirty="0">
              <a:latin typeface="#9Slide07 Cadena" panose="02000503000000020004" pitchFamily="2" charset="0"/>
              <a:ea typeface="字魂27号-布丁体" panose="00000500000000000000" pitchFamily="2" charset="-122"/>
            </a:endParaRPr>
          </a:p>
          <a:p>
            <a:endParaRPr lang="en-US" altLang="zh-CN" sz="2400" dirty="0">
              <a:latin typeface="#9Slide07 Cadena" panose="02000503000000020004" pitchFamily="2" charset="0"/>
              <a:ea typeface="字魂27号-布丁体" panose="00000500000000000000" pitchFamily="2" charset="-122"/>
            </a:endParaRPr>
          </a:p>
          <a:p>
            <a:r>
              <a:rPr lang="en-US" altLang="zh-CN" sz="2400" dirty="0">
                <a:latin typeface="#9Slide07 Cadena" panose="02000503000000020004" pitchFamily="2" charset="0"/>
                <a:ea typeface="字魂27号-布丁体" panose="00000500000000000000" pitchFamily="2" charset="-122"/>
              </a:rPr>
              <a:t>2</a:t>
            </a:r>
            <a:r>
              <a:rPr lang="zh-CN" altLang="en-US" sz="2400" dirty="0">
                <a:latin typeface="#9Slide07 Cadena" panose="02000503000000020004" pitchFamily="2" charset="0"/>
                <a:ea typeface="字魂27号-布丁体" panose="00000500000000000000" pitchFamily="2" charset="-122"/>
              </a:rPr>
              <a:t>、理解并掌握长方体正方体表面积的计算方法。</a:t>
            </a:r>
            <a:endParaRPr lang="en-US" altLang="zh-CN" sz="2400" dirty="0">
              <a:latin typeface="#9Slide07 Cadena" panose="02000503000000020004" pitchFamily="2" charset="0"/>
              <a:ea typeface="字魂27号-布丁体" panose="00000500000000000000" pitchFamily="2" charset="-122"/>
            </a:endParaRPr>
          </a:p>
          <a:p>
            <a:endParaRPr lang="en-US" altLang="zh-CN" sz="2400" dirty="0">
              <a:latin typeface="#9Slide07 Cadena" panose="02000503000000020004" pitchFamily="2" charset="0"/>
              <a:ea typeface="字魂27号-布丁体" panose="00000500000000000000" pitchFamily="2" charset="-122"/>
            </a:endParaRPr>
          </a:p>
          <a:p>
            <a:r>
              <a:rPr lang="en-US" altLang="zh-CN" sz="2400" dirty="0">
                <a:latin typeface="#9Slide07 Cadena" panose="02000503000000020004" pitchFamily="2" charset="0"/>
                <a:ea typeface="字魂27号-布丁体" panose="00000500000000000000" pitchFamily="2" charset="-122"/>
              </a:rPr>
              <a:t>3</a:t>
            </a:r>
            <a:r>
              <a:rPr lang="zh-CN" altLang="en-US" sz="2400" dirty="0">
                <a:latin typeface="#9Slide07 Cadena" panose="02000503000000020004" pitchFamily="2" charset="0"/>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a16="http://schemas.microsoft.com/office/drawing/2014/main" xmlns=""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a16="http://schemas.microsoft.com/office/drawing/2014/main" xmlns=""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a16="http://schemas.microsoft.com/office/drawing/2014/main" xmlns=""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a16="http://schemas.microsoft.com/office/drawing/2014/main" xmlns=""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a16="http://schemas.microsoft.com/office/drawing/2014/main" xmlns="" id="{A640B5DD-140B-4307-85D0-12C20113AA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xmlns="" id="{F7B5D095-814C-45F2-873A-40844CD5A0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a16="http://schemas.microsoft.com/office/drawing/2014/main" xmlns=""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a16="http://schemas.microsoft.com/office/drawing/2014/main" xmlns=""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a16="http://schemas.microsoft.com/office/drawing/2014/main" xmlns=""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a16="http://schemas.microsoft.com/office/drawing/2014/main" xmlns="" id="{FD13AEC9-A5D7-4361-9BAC-01282CA080B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a16="http://schemas.microsoft.com/office/drawing/2014/main" xmlns="" id="{18794A5F-6D0F-4866-8CB1-934BD80DD13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a16="http://schemas.microsoft.com/office/drawing/2014/main" xmlns="" id="{C7C2F79E-8C07-4A72-9079-CA92BCDAB0A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ấu-tích Phong Thủy Xanh">
            <a:extLst>
              <a:ext uri="{FF2B5EF4-FFF2-40B4-BE49-F238E27FC236}">
                <a16:creationId xmlns:a16="http://schemas.microsoft.com/office/drawing/2014/main" xmlns="" id="{FBC9FF7C-9BC8-4A32-B36E-DEA306B8ECD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778" b="89778" l="7556" r="91556">
                        <a14:foregroundMark x1="7556" y1="56889" x2="7556" y2="56889"/>
                        <a14:foregroundMark x1="91556" y1="10667" x2="91556"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795225" y="3740104"/>
            <a:ext cx="1095460" cy="109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3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Empty room with parquet floor and yellow wallpaper 3112391 Vector Art at  Vecteezy">
            <a:extLst>
              <a:ext uri="{FF2B5EF4-FFF2-40B4-BE49-F238E27FC236}">
                <a16:creationId xmlns:a16="http://schemas.microsoft.com/office/drawing/2014/main" xmlns="" id="{73D405BE-7B7E-4E98-B297-D2C6578D5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aman Unduh untuk Cartoon Box Cartoon Border Frame Box Png And Psd Doodle  Frames Simple Background Images Cartoon Box">
            <a:extLst>
              <a:ext uri="{FF2B5EF4-FFF2-40B4-BE49-F238E27FC236}">
                <a16:creationId xmlns:a16="http://schemas.microsoft.com/office/drawing/2014/main" xmlns="" id="{A01B67BD-D4BD-4168-82DA-25B7685EA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47" b="89817" l="5846" r="90000">
                        <a14:foregroundMark x1="19846" y1="8147" x2="26308" y2="9776"/>
                        <a14:foregroundMark x1="68923" y1="79022" x2="79846" y2="88187"/>
                        <a14:foregroundMark x1="5846" y1="64155" x2="11538" y2="7128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753" y="481011"/>
            <a:ext cx="8626148" cy="65160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77B922CA-D309-40D2-9BD8-117555E83A3F}"/>
              </a:ext>
            </a:extLst>
          </p:cNvPr>
          <p:cNvSpPr/>
          <p:nvPr/>
        </p:nvSpPr>
        <p:spPr>
          <a:xfrm>
            <a:off x="3244490" y="296191"/>
            <a:ext cx="6858879" cy="1107996"/>
          </a:xfrm>
          <a:prstGeom prst="rect">
            <a:avLst/>
          </a:prstGeom>
        </p:spPr>
        <p:txBody>
          <a:bodyPr wrap="square">
            <a:spAutoFit/>
          </a:bodyPr>
          <a:lstStyle/>
          <a:p>
            <a:pPr algn="ctr"/>
            <a:r>
              <a:rPr lang="vi-VN" sz="6600" b="1">
                <a:solidFill>
                  <a:srgbClr val="C00000"/>
                </a:solidFill>
                <a:latin typeface="Pattaya" panose="00000500000000000000" pitchFamily="2" charset="-34"/>
                <a:cs typeface="Pattaya" panose="00000500000000000000" pitchFamily="2" charset="-34"/>
              </a:rPr>
              <a:t>Đánh giá mục </a:t>
            </a:r>
            <a:r>
              <a:rPr lang="vi-VN" sz="6600" b="1" dirty="0">
                <a:solidFill>
                  <a:srgbClr val="C00000"/>
                </a:solidFill>
                <a:latin typeface="Pattaya" panose="00000500000000000000" pitchFamily="2" charset="-34"/>
                <a:cs typeface="Pattaya" panose="00000500000000000000" pitchFamily="2" charset="-34"/>
              </a:rPr>
              <a:t>tiêu</a:t>
            </a:r>
            <a:endParaRPr lang="en-US" sz="6600" dirty="0">
              <a:solidFill>
                <a:srgbClr val="C00000"/>
              </a:solidFill>
            </a:endParaRPr>
          </a:p>
        </p:txBody>
      </p:sp>
      <p:grpSp>
        <p:nvGrpSpPr>
          <p:cNvPr id="11" name="Group 10">
            <a:extLst>
              <a:ext uri="{FF2B5EF4-FFF2-40B4-BE49-F238E27FC236}">
                <a16:creationId xmlns:a16="http://schemas.microsoft.com/office/drawing/2014/main" xmlns="" id="{12A85AA7-B086-47C5-90EB-C54A4BB4D1BA}"/>
              </a:ext>
            </a:extLst>
          </p:cNvPr>
          <p:cNvGrpSpPr/>
          <p:nvPr/>
        </p:nvGrpSpPr>
        <p:grpSpPr>
          <a:xfrm>
            <a:off x="1114294" y="2098438"/>
            <a:ext cx="6096000" cy="1200329"/>
            <a:chOff x="1114294" y="2098438"/>
            <a:chExt cx="6096000" cy="1200329"/>
          </a:xfrm>
        </p:grpSpPr>
        <p:sp>
          <p:nvSpPr>
            <p:cNvPr id="9" name="Rectangle 8">
              <a:extLst>
                <a:ext uri="{FF2B5EF4-FFF2-40B4-BE49-F238E27FC236}">
                  <a16:creationId xmlns:a16="http://schemas.microsoft.com/office/drawing/2014/main" xmlns="" id="{5F156E5B-21BB-4D81-AF8C-D53EE85C745C}"/>
                </a:ext>
              </a:extLst>
            </p:cNvPr>
            <p:cNvSpPr/>
            <p:nvPr/>
          </p:nvSpPr>
          <p:spPr>
            <a:xfrm>
              <a:off x="1114294" y="2098438"/>
              <a:ext cx="6096000" cy="1200329"/>
            </a:xfrm>
            <a:prstGeom prst="rect">
              <a:avLst/>
            </a:prstGeom>
          </p:spPr>
          <p:txBody>
            <a:bodyPr>
              <a:spAutoFit/>
            </a:bodyPr>
            <a:lstStyle/>
            <a:p>
              <a:pPr algn="ctr"/>
              <a:r>
                <a:rPr lang="vi-VN" sz="3600" b="1" dirty="0">
                  <a:solidFill>
                    <a:srgbClr val="002060"/>
                  </a:solidFill>
                  <a:latin typeface="Pattaya" panose="00000500000000000000" pitchFamily="2" charset="-34"/>
                  <a:cs typeface="Pattaya" panose="00000500000000000000" pitchFamily="2" charset="-34"/>
                </a:rPr>
                <a:t>Đọc đúng, trôi chảy; </a:t>
              </a:r>
            </a:p>
            <a:p>
              <a:pPr algn="ctr"/>
              <a:r>
                <a:rPr lang="vi-VN" sz="3600" b="1" dirty="0">
                  <a:solidFill>
                    <a:srgbClr val="002060"/>
                  </a:solidFill>
                  <a:latin typeface="Pattaya" panose="00000500000000000000" pitchFamily="2" charset="-34"/>
                  <a:cs typeface="Pattaya" panose="00000500000000000000" pitchFamily="2" charset="-34"/>
                </a:rPr>
                <a:t>đọc diễn cảm bài đọc.</a:t>
              </a:r>
              <a:endParaRPr lang="en-US" sz="3600" dirty="0">
                <a:solidFill>
                  <a:srgbClr val="002060"/>
                </a:solidFill>
              </a:endParaRPr>
            </a:p>
          </p:txBody>
        </p:sp>
        <p:pic>
          <p:nvPicPr>
            <p:cNvPr id="14" name="Picture 14" descr="Funny colorful numbers set on white background Vector Image">
              <a:extLst>
                <a:ext uri="{FF2B5EF4-FFF2-40B4-BE49-F238E27FC236}">
                  <a16:creationId xmlns:a16="http://schemas.microsoft.com/office/drawing/2014/main" xmlns="" id="{034318B2-7673-4911-A456-2AD02FD711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1341336" y="2174084"/>
              <a:ext cx="924288" cy="962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E7CBF62D-02CA-4B2D-A3EA-8B54263C6D81}"/>
              </a:ext>
            </a:extLst>
          </p:cNvPr>
          <p:cNvGrpSpPr/>
          <p:nvPr/>
        </p:nvGrpSpPr>
        <p:grpSpPr>
          <a:xfrm>
            <a:off x="878918" y="3559233"/>
            <a:ext cx="5393060" cy="1200329"/>
            <a:chOff x="878918" y="3559233"/>
            <a:chExt cx="5393060" cy="1200329"/>
          </a:xfrm>
        </p:grpSpPr>
        <p:sp>
          <p:nvSpPr>
            <p:cNvPr id="10" name="Rectangle 9">
              <a:extLst>
                <a:ext uri="{FF2B5EF4-FFF2-40B4-BE49-F238E27FC236}">
                  <a16:creationId xmlns:a16="http://schemas.microsoft.com/office/drawing/2014/main" xmlns="" id="{47FE54F8-EBF3-4099-9E0E-B92707ECB519}"/>
                </a:ext>
              </a:extLst>
            </p:cNvPr>
            <p:cNvSpPr/>
            <p:nvPr/>
          </p:nvSpPr>
          <p:spPr>
            <a:xfrm>
              <a:off x="1563638" y="3559233"/>
              <a:ext cx="4708340" cy="1200329"/>
            </a:xfrm>
            <a:prstGeom prst="rect">
              <a:avLst/>
            </a:prstGeom>
          </p:spPr>
          <p:txBody>
            <a:bodyPr wrap="none">
              <a:spAutoFit/>
            </a:bodyPr>
            <a:lstStyle/>
            <a:p>
              <a:pPr algn="ctr"/>
              <a:r>
                <a:rPr lang="vi-VN" sz="3600" b="1" dirty="0">
                  <a:solidFill>
                    <a:srgbClr val="002060"/>
                  </a:solidFill>
                  <a:latin typeface="Pattaya" panose="00000500000000000000" pitchFamily="2" charset="-34"/>
                  <a:cs typeface="Pattaya" panose="00000500000000000000" pitchFamily="2" charset="-34"/>
                </a:rPr>
                <a:t>Trình bày được nội dung,</a:t>
              </a:r>
            </a:p>
            <a:p>
              <a:pPr algn="ctr"/>
              <a:r>
                <a:rPr lang="vi-VN" sz="3600" b="1" dirty="0">
                  <a:solidFill>
                    <a:srgbClr val="002060"/>
                  </a:solidFill>
                  <a:latin typeface="Pattaya" panose="00000500000000000000" pitchFamily="2" charset="-34"/>
                  <a:cs typeface="Pattaya" panose="00000500000000000000" pitchFamily="2" charset="-34"/>
                </a:rPr>
                <a:t> ý nghĩa bài đọc.</a:t>
              </a:r>
              <a:endParaRPr lang="en-US" sz="3600" b="1" dirty="0">
                <a:solidFill>
                  <a:srgbClr val="002060"/>
                </a:solidFill>
                <a:latin typeface="Pattaya" panose="00000500000000000000" pitchFamily="2" charset="-34"/>
                <a:cs typeface="Pattaya" panose="00000500000000000000" pitchFamily="2" charset="-34"/>
              </a:endParaRPr>
            </a:p>
          </p:txBody>
        </p:sp>
        <p:pic>
          <p:nvPicPr>
            <p:cNvPr id="15" name="Picture 16" descr="Funny colorful numbers set on white background Vector Image">
              <a:extLst>
                <a:ext uri="{FF2B5EF4-FFF2-40B4-BE49-F238E27FC236}">
                  <a16:creationId xmlns:a16="http://schemas.microsoft.com/office/drawing/2014/main" xmlns="" id="{B8F70470-5BA0-4F13-A459-E360CD54DF9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878918" y="3690038"/>
              <a:ext cx="837051" cy="88211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xmlns="" id="{BBA6FD7B-4663-45F5-A1EA-D59E8CE5E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8477" y="1596657"/>
            <a:ext cx="4572000" cy="4572000"/>
          </a:xfrm>
          <a:prstGeom prst="rect">
            <a:avLst/>
          </a:prstGeom>
        </p:spPr>
      </p:pic>
      <p:pic>
        <p:nvPicPr>
          <p:cNvPr id="4098"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190C881C-5F74-4BD9-B8A4-4928B8651D7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2" b="96731" l="26444" r="72778">
                        <a14:foregroundMark x1="41444" y1="6538" x2="51000" y2="5577"/>
                        <a14:foregroundMark x1="51000" y1="5577" x2="56222" y2="5577"/>
                        <a14:foregroundMark x1="50222" y1="962" x2="53778" y2="962"/>
                        <a14:foregroundMark x1="29778" y1="36154" x2="30778" y2="41538"/>
                        <a14:foregroundMark x1="27333" y1="82115" x2="29778" y2="78462"/>
                        <a14:foregroundMark x1="42556" y1="96923" x2="42667" y2="87885"/>
                        <a14:foregroundMark x1="57222" y1="96923" x2="57222" y2="96923"/>
                        <a14:foregroundMark x1="72778" y1="78846" x2="70889" y2="76346"/>
                        <a14:foregroundMark x1="26444" y1="81538" x2="26444" y2="81538"/>
                      </a14:backgroundRemoval>
                    </a14:imgEffect>
                  </a14:imgLayer>
                </a14:imgProps>
              </a:ext>
              <a:ext uri="{28A0092B-C50C-407E-A947-70E740481C1C}">
                <a14:useLocalDpi xmlns:a14="http://schemas.microsoft.com/office/drawing/2010/main" val="0"/>
              </a:ext>
            </a:extLst>
          </a:blip>
          <a:srcRect l="25753" r="24002"/>
          <a:stretch/>
        </p:blipFill>
        <p:spPr bwMode="auto">
          <a:xfrm>
            <a:off x="6096000" y="2210185"/>
            <a:ext cx="1043830" cy="12003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6E7DAF70-3CE3-4F7E-A2FA-095125019C4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2" b="96731" l="26444" r="72778">
                        <a14:foregroundMark x1="41444" y1="6538" x2="51000" y2="5577"/>
                        <a14:foregroundMark x1="51000" y1="5577" x2="56222" y2="5577"/>
                        <a14:foregroundMark x1="50222" y1="962" x2="53778" y2="962"/>
                        <a14:foregroundMark x1="29778" y1="36154" x2="30778" y2="41538"/>
                        <a14:foregroundMark x1="27333" y1="82115" x2="29778" y2="78462"/>
                        <a14:foregroundMark x1="42556" y1="96923" x2="42667" y2="87885"/>
                        <a14:foregroundMark x1="57222" y1="96923" x2="57222" y2="96923"/>
                        <a14:foregroundMark x1="72778" y1="78846" x2="70889" y2="76346"/>
                        <a14:foregroundMark x1="26444" y1="81538" x2="26444" y2="81538"/>
                      </a14:backgroundRemoval>
                    </a14:imgEffect>
                  </a14:imgLayer>
                </a14:imgProps>
              </a:ext>
              <a:ext uri="{28A0092B-C50C-407E-A947-70E740481C1C}">
                <a14:useLocalDpi xmlns:a14="http://schemas.microsoft.com/office/drawing/2010/main" val="0"/>
              </a:ext>
            </a:extLst>
          </a:blip>
          <a:srcRect l="25753" r="24002"/>
          <a:stretch/>
        </p:blipFill>
        <p:spPr bwMode="auto">
          <a:xfrm>
            <a:off x="6124816" y="3744052"/>
            <a:ext cx="1043830" cy="120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444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Empty room with parquet floor and yellow wallpaper 3112391 Vector Art at  Vecteezy">
            <a:extLst>
              <a:ext uri="{FF2B5EF4-FFF2-40B4-BE49-F238E27FC236}">
                <a16:creationId xmlns:a16="http://schemas.microsoft.com/office/drawing/2014/main" xmlns="" id="{73D405BE-7B7E-4E98-B297-D2C6578D5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aman Unduh untuk Cartoon Box Cartoon Border Frame Box Png And Psd Doodle  Frames Simple Background Images Cartoon Box">
            <a:extLst>
              <a:ext uri="{FF2B5EF4-FFF2-40B4-BE49-F238E27FC236}">
                <a16:creationId xmlns:a16="http://schemas.microsoft.com/office/drawing/2014/main" xmlns="" id="{A01B67BD-D4BD-4168-82DA-25B7685EA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47" b="89817" l="5846" r="90000">
                        <a14:foregroundMark x1="19846" y1="8147" x2="26308" y2="9776"/>
                        <a14:foregroundMark x1="68923" y1="79022" x2="79846" y2="88187"/>
                        <a14:foregroundMark x1="5846" y1="64155" x2="11538" y2="7128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753" y="481011"/>
            <a:ext cx="8626148" cy="65160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77B922CA-D309-40D2-9BD8-117555E83A3F}"/>
              </a:ext>
            </a:extLst>
          </p:cNvPr>
          <p:cNvSpPr/>
          <p:nvPr/>
        </p:nvSpPr>
        <p:spPr>
          <a:xfrm>
            <a:off x="3244491" y="296191"/>
            <a:ext cx="6096000" cy="1107996"/>
          </a:xfrm>
          <a:prstGeom prst="rect">
            <a:avLst/>
          </a:prstGeom>
        </p:spPr>
        <p:txBody>
          <a:bodyPr>
            <a:spAutoFit/>
          </a:bodyPr>
          <a:lstStyle/>
          <a:p>
            <a:pPr algn="ctr"/>
            <a:r>
              <a:rPr lang="vi-VN" sz="6600" b="1" dirty="0">
                <a:solidFill>
                  <a:srgbClr val="C00000"/>
                </a:solidFill>
                <a:latin typeface="Pattaya" panose="00000500000000000000" pitchFamily="2" charset="-34"/>
                <a:cs typeface="Pattaya" panose="00000500000000000000" pitchFamily="2" charset="-34"/>
              </a:rPr>
              <a:t>Mục tiêu</a:t>
            </a:r>
            <a:endParaRPr lang="en-US" sz="6600" dirty="0">
              <a:solidFill>
                <a:srgbClr val="C00000"/>
              </a:solidFill>
            </a:endParaRPr>
          </a:p>
        </p:txBody>
      </p:sp>
      <p:grpSp>
        <p:nvGrpSpPr>
          <p:cNvPr id="11" name="Group 10">
            <a:extLst>
              <a:ext uri="{FF2B5EF4-FFF2-40B4-BE49-F238E27FC236}">
                <a16:creationId xmlns:a16="http://schemas.microsoft.com/office/drawing/2014/main" xmlns="" id="{12A85AA7-B086-47C5-90EB-C54A4BB4D1BA}"/>
              </a:ext>
            </a:extLst>
          </p:cNvPr>
          <p:cNvGrpSpPr/>
          <p:nvPr/>
        </p:nvGrpSpPr>
        <p:grpSpPr>
          <a:xfrm>
            <a:off x="1114294" y="2098438"/>
            <a:ext cx="6096000" cy="1200329"/>
            <a:chOff x="1114294" y="2098438"/>
            <a:chExt cx="6096000" cy="1200329"/>
          </a:xfrm>
        </p:grpSpPr>
        <p:sp>
          <p:nvSpPr>
            <p:cNvPr id="9" name="Rectangle 8">
              <a:extLst>
                <a:ext uri="{FF2B5EF4-FFF2-40B4-BE49-F238E27FC236}">
                  <a16:creationId xmlns:a16="http://schemas.microsoft.com/office/drawing/2014/main" xmlns="" id="{5F156E5B-21BB-4D81-AF8C-D53EE85C745C}"/>
                </a:ext>
              </a:extLst>
            </p:cNvPr>
            <p:cNvSpPr/>
            <p:nvPr/>
          </p:nvSpPr>
          <p:spPr>
            <a:xfrm>
              <a:off x="1114294" y="2098438"/>
              <a:ext cx="6096000" cy="1200329"/>
            </a:xfrm>
            <a:prstGeom prst="rect">
              <a:avLst/>
            </a:prstGeom>
          </p:spPr>
          <p:txBody>
            <a:bodyPr>
              <a:spAutoFit/>
            </a:bodyPr>
            <a:lstStyle/>
            <a:p>
              <a:pPr algn="ctr"/>
              <a:r>
                <a:rPr lang="vi-VN" sz="3600" b="1" dirty="0">
                  <a:solidFill>
                    <a:srgbClr val="002060"/>
                  </a:solidFill>
                  <a:latin typeface="Pattaya" panose="00000500000000000000" pitchFamily="2" charset="-34"/>
                  <a:cs typeface="Pattaya" panose="00000500000000000000" pitchFamily="2" charset="-34"/>
                </a:rPr>
                <a:t>Đọc đúng, trôi chảy; </a:t>
              </a:r>
            </a:p>
            <a:p>
              <a:pPr algn="ctr"/>
              <a:r>
                <a:rPr lang="vi-VN" sz="3600" b="1" dirty="0">
                  <a:solidFill>
                    <a:srgbClr val="002060"/>
                  </a:solidFill>
                  <a:latin typeface="Pattaya" panose="00000500000000000000" pitchFamily="2" charset="-34"/>
                  <a:cs typeface="Pattaya" panose="00000500000000000000" pitchFamily="2" charset="-34"/>
                </a:rPr>
                <a:t>đọc diễn cảm bài đọc.</a:t>
              </a:r>
              <a:endParaRPr lang="en-US" sz="3600" dirty="0">
                <a:solidFill>
                  <a:srgbClr val="002060"/>
                </a:solidFill>
              </a:endParaRPr>
            </a:p>
          </p:txBody>
        </p:sp>
        <p:pic>
          <p:nvPicPr>
            <p:cNvPr id="14" name="Picture 14" descr="Funny colorful numbers set on white background Vector Image">
              <a:extLst>
                <a:ext uri="{FF2B5EF4-FFF2-40B4-BE49-F238E27FC236}">
                  <a16:creationId xmlns:a16="http://schemas.microsoft.com/office/drawing/2014/main" xmlns="" id="{034318B2-7673-4911-A456-2AD02FD711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1341336" y="2174084"/>
              <a:ext cx="924288" cy="962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E7CBF62D-02CA-4B2D-A3EA-8B54263C6D81}"/>
              </a:ext>
            </a:extLst>
          </p:cNvPr>
          <p:cNvGrpSpPr/>
          <p:nvPr/>
        </p:nvGrpSpPr>
        <p:grpSpPr>
          <a:xfrm>
            <a:off x="878918" y="3559233"/>
            <a:ext cx="5393060" cy="1200329"/>
            <a:chOff x="878918" y="3559233"/>
            <a:chExt cx="5393060" cy="1200329"/>
          </a:xfrm>
        </p:grpSpPr>
        <p:sp>
          <p:nvSpPr>
            <p:cNvPr id="10" name="Rectangle 9">
              <a:extLst>
                <a:ext uri="{FF2B5EF4-FFF2-40B4-BE49-F238E27FC236}">
                  <a16:creationId xmlns:a16="http://schemas.microsoft.com/office/drawing/2014/main" xmlns="" id="{47FE54F8-EBF3-4099-9E0E-B92707ECB519}"/>
                </a:ext>
              </a:extLst>
            </p:cNvPr>
            <p:cNvSpPr/>
            <p:nvPr/>
          </p:nvSpPr>
          <p:spPr>
            <a:xfrm>
              <a:off x="1563638" y="3559233"/>
              <a:ext cx="4708340" cy="1200329"/>
            </a:xfrm>
            <a:prstGeom prst="rect">
              <a:avLst/>
            </a:prstGeom>
          </p:spPr>
          <p:txBody>
            <a:bodyPr wrap="none">
              <a:spAutoFit/>
            </a:bodyPr>
            <a:lstStyle/>
            <a:p>
              <a:pPr algn="ctr"/>
              <a:r>
                <a:rPr lang="vi-VN" sz="3600" b="1" dirty="0">
                  <a:solidFill>
                    <a:srgbClr val="002060"/>
                  </a:solidFill>
                  <a:latin typeface="Pattaya" panose="00000500000000000000" pitchFamily="2" charset="-34"/>
                  <a:cs typeface="Pattaya" panose="00000500000000000000" pitchFamily="2" charset="-34"/>
                </a:rPr>
                <a:t>Trình bày được nội dung,</a:t>
              </a:r>
            </a:p>
            <a:p>
              <a:pPr algn="ctr"/>
              <a:r>
                <a:rPr lang="vi-VN" sz="3600" b="1" dirty="0">
                  <a:solidFill>
                    <a:srgbClr val="002060"/>
                  </a:solidFill>
                  <a:latin typeface="Pattaya" panose="00000500000000000000" pitchFamily="2" charset="-34"/>
                  <a:cs typeface="Pattaya" panose="00000500000000000000" pitchFamily="2" charset="-34"/>
                </a:rPr>
                <a:t> ý nghĩa bài đọc.</a:t>
              </a:r>
              <a:endParaRPr lang="en-US" sz="3600" b="1" dirty="0">
                <a:solidFill>
                  <a:srgbClr val="002060"/>
                </a:solidFill>
                <a:latin typeface="Pattaya" panose="00000500000000000000" pitchFamily="2" charset="-34"/>
                <a:cs typeface="Pattaya" panose="00000500000000000000" pitchFamily="2" charset="-34"/>
              </a:endParaRPr>
            </a:p>
          </p:txBody>
        </p:sp>
        <p:pic>
          <p:nvPicPr>
            <p:cNvPr id="15" name="Picture 16" descr="Funny colorful numbers set on white background Vector Image">
              <a:extLst>
                <a:ext uri="{FF2B5EF4-FFF2-40B4-BE49-F238E27FC236}">
                  <a16:creationId xmlns:a16="http://schemas.microsoft.com/office/drawing/2014/main" xmlns="" id="{B8F70470-5BA0-4F13-A459-E360CD54DF9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878918" y="3690038"/>
              <a:ext cx="837051" cy="88211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xmlns="" id="{BBA6FD7B-4663-45F5-A1EA-D59E8CE5E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8477" y="1596657"/>
            <a:ext cx="4572000" cy="4572000"/>
          </a:xfrm>
          <a:prstGeom prst="rect">
            <a:avLst/>
          </a:prstGeom>
        </p:spPr>
      </p:pic>
    </p:spTree>
    <p:extLst>
      <p:ext uri="{BB962C8B-B14F-4D97-AF65-F5344CB8AC3E}">
        <p14:creationId xmlns:p14="http://schemas.microsoft.com/office/powerpoint/2010/main" val="24774690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a16="http://schemas.microsoft.com/office/drawing/2014/main" xmlns=""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a16="http://schemas.microsoft.com/office/drawing/2014/main" xmlns=""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81B0D837-8EF9-457D-AA2E-2249A083AF6F}"/>
              </a:ext>
            </a:extLst>
          </p:cNvPr>
          <p:cNvSpPr txBox="1"/>
          <p:nvPr/>
        </p:nvSpPr>
        <p:spPr>
          <a:xfrm>
            <a:off x="3289282" y="1194335"/>
            <a:ext cx="3762684" cy="923330"/>
          </a:xfrm>
          <a:prstGeom prst="rect">
            <a:avLst/>
          </a:prstGeom>
          <a:noFill/>
        </p:spPr>
        <p:txBody>
          <a:bodyPr wrap="square" rtlCol="0">
            <a:spAutoFit/>
          </a:bodyPr>
          <a:lstStyle/>
          <a:p>
            <a:pPr algn="just"/>
            <a:r>
              <a:rPr lang="vi-VN" sz="5400" dirty="0">
                <a:solidFill>
                  <a:srgbClr val="C00000"/>
                </a:solidFill>
                <a:latin typeface="#9Slide07 Cadena" panose="02000503000000020004" pitchFamily="2" charset="0"/>
                <a:cs typeface="Pattaya" panose="00000500000000000000" pitchFamily="2" charset="-34"/>
              </a:rPr>
              <a:t>Dặn dò</a:t>
            </a:r>
            <a:endParaRPr lang="en-US" sz="5400" dirty="0">
              <a:solidFill>
                <a:srgbClr val="C00000"/>
              </a:solidFill>
              <a:latin typeface="#9Slide07 Cadena" panose="02000503000000020004" pitchFamily="2" charset="0"/>
              <a:cs typeface="Pattaya" panose="00000500000000000000" pitchFamily="2" charset="-34"/>
            </a:endParaRPr>
          </a:p>
        </p:txBody>
      </p:sp>
      <p:pic>
        <p:nvPicPr>
          <p:cNvPr id="11" name="Picture 10">
            <a:extLst>
              <a:ext uri="{FF2B5EF4-FFF2-40B4-BE49-F238E27FC236}">
                <a16:creationId xmlns:a16="http://schemas.microsoft.com/office/drawing/2014/main" xmlns="" id="{6C97CD64-2FB9-4E32-9FD2-FAB3A9CFD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3499" y="2285999"/>
            <a:ext cx="4572000" cy="4572000"/>
          </a:xfrm>
          <a:prstGeom prst="rect">
            <a:avLst/>
          </a:prstGeom>
        </p:spPr>
      </p:pic>
      <p:sp>
        <p:nvSpPr>
          <p:cNvPr id="23" name="Rectangle: Rounded Corners 22">
            <a:extLst>
              <a:ext uri="{FF2B5EF4-FFF2-40B4-BE49-F238E27FC236}">
                <a16:creationId xmlns:a16="http://schemas.microsoft.com/office/drawing/2014/main" xmlns="" id="{D9E57257-5021-4B0B-AEA7-3CDC142D3954}"/>
              </a:ext>
            </a:extLst>
          </p:cNvPr>
          <p:cNvSpPr/>
          <p:nvPr/>
        </p:nvSpPr>
        <p:spPr>
          <a:xfrm>
            <a:off x="932461" y="2982851"/>
            <a:ext cx="7012325"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Tx/>
              <a:buChar char="-"/>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Xem lại bài đọc</a:t>
            </a:r>
          </a:p>
          <a:p>
            <a:pPr marL="457200" indent="-457200" algn="ctr">
              <a:buFontTx/>
              <a:buChar char="-"/>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Soạn bài </a:t>
            </a:r>
          </a:p>
          <a:p>
            <a:pPr algn="ct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“Nếu trái đất thiếu trẻ em”</a:t>
            </a:r>
          </a:p>
        </p:txBody>
      </p:sp>
    </p:spTree>
    <p:extLst>
      <p:ext uri="{BB962C8B-B14F-4D97-AF65-F5344CB8AC3E}">
        <p14:creationId xmlns:p14="http://schemas.microsoft.com/office/powerpoint/2010/main" val="11876281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a16="http://schemas.microsoft.com/office/drawing/2014/main" xmlns=""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a16="http://schemas.microsoft.com/office/drawing/2014/main" xmlns=""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a16="http://schemas.microsoft.com/office/drawing/2014/main" xmlns=""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a16="http://schemas.microsoft.com/office/drawing/2014/main" xmlns=""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a16="http://schemas.microsoft.com/office/drawing/2014/main" xmlns="" id="{A640B5DD-140B-4307-85D0-12C20113AA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5B5A5367-E0A5-4495-AF0E-EDD4790BB443}"/>
              </a:ext>
            </a:extLst>
          </p:cNvPr>
          <p:cNvGrpSpPr/>
          <p:nvPr/>
        </p:nvGrpSpPr>
        <p:grpSpPr>
          <a:xfrm>
            <a:off x="7609440" y="-38429"/>
            <a:ext cx="4461986" cy="3464448"/>
            <a:chOff x="7609440" y="-38429"/>
            <a:chExt cx="4461986" cy="3464448"/>
          </a:xfrm>
        </p:grpSpPr>
        <p:pic>
          <p:nvPicPr>
            <p:cNvPr id="24" name="Picture 13">
              <a:extLst>
                <a:ext uri="{FF2B5EF4-FFF2-40B4-BE49-F238E27FC236}">
                  <a16:creationId xmlns:a16="http://schemas.microsoft.com/office/drawing/2014/main" xmlns="" id="{28F17F86-CEE4-48AB-975A-E0E302E7E2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9440" y="-38429"/>
              <a:ext cx="4461986" cy="3464448"/>
            </a:xfrm>
            <a:prstGeom prst="rect">
              <a:avLst/>
            </a:prstGeom>
          </p:spPr>
        </p:pic>
        <p:sp>
          <p:nvSpPr>
            <p:cNvPr id="25" name="TextBox 24">
              <a:extLst>
                <a:ext uri="{FF2B5EF4-FFF2-40B4-BE49-F238E27FC236}">
                  <a16:creationId xmlns:a16="http://schemas.microsoft.com/office/drawing/2014/main" xmlns="" id="{933AC050-0F07-480C-A66D-3D204359888E}"/>
                </a:ext>
              </a:extLst>
            </p:cNvPr>
            <p:cNvSpPr txBox="1"/>
            <p:nvPr/>
          </p:nvSpPr>
          <p:spPr>
            <a:xfrm>
              <a:off x="8246567" y="1630356"/>
              <a:ext cx="3762684" cy="954107"/>
            </a:xfrm>
            <a:prstGeom prst="rect">
              <a:avLst/>
            </a:prstGeom>
            <a:noFill/>
          </p:spPr>
          <p:txBody>
            <a:bodyPr wrap="square" rtlCol="0">
              <a:spAutoFit/>
            </a:bodyPr>
            <a:lstStyle/>
            <a:p>
              <a:pPr algn="just"/>
              <a:r>
                <a:rPr lang="vi-VN" sz="2800" dirty="0">
                  <a:solidFill>
                    <a:schemeClr val="bg1"/>
                  </a:solidFill>
                  <a:latin typeface="Pattaya" panose="00000500000000000000" pitchFamily="2" charset="-34"/>
                  <a:cs typeface="Pattaya" panose="00000500000000000000" pitchFamily="2" charset="-34"/>
                </a:rPr>
                <a:t>Hãy giúp tớ hoàn thành những việc sau nha!</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9" name="Picture 28">
            <a:extLst>
              <a:ext uri="{FF2B5EF4-FFF2-40B4-BE49-F238E27FC236}">
                <a16:creationId xmlns:a16="http://schemas.microsoft.com/office/drawing/2014/main" xmlns="" id="{F7B5D095-814C-45F2-873A-40844CD5A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a16="http://schemas.microsoft.com/office/drawing/2014/main" xmlns=""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a16="http://schemas.microsoft.com/office/drawing/2014/main" xmlns=""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a16="http://schemas.microsoft.com/office/drawing/2014/main" xmlns=""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a16="http://schemas.microsoft.com/office/drawing/2014/main" xmlns="" id="{FD13AEC9-A5D7-4361-9BAC-01282CA080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a16="http://schemas.microsoft.com/office/drawing/2014/main" xmlns="" id="{18794A5F-6D0F-4866-8CB1-934BD80DD1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a16="http://schemas.microsoft.com/office/drawing/2014/main" xmlns="" id="{C7C2F79E-8C07-4A72-9079-CA92BCDAB0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94579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raoke bar interior with stage for music Vector Image">
            <a:extLst>
              <a:ext uri="{FF2B5EF4-FFF2-40B4-BE49-F238E27FC236}">
                <a16:creationId xmlns:a16="http://schemas.microsoft.com/office/drawing/2014/main" xmlns="" id="{71EF2CFA-E995-4BF1-BF4A-11FEA22F7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98462858-2A7B-4F96-B9E8-08396273DB7D}"/>
              </a:ext>
            </a:extLst>
          </p:cNvPr>
          <p:cNvSpPr/>
          <p:nvPr/>
        </p:nvSpPr>
        <p:spPr>
          <a:xfrm>
            <a:off x="4068416" y="1921566"/>
            <a:ext cx="4295091" cy="14411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B4E7560-4CAE-45D1-AAEC-6E4E6943D6ED}"/>
              </a:ext>
            </a:extLst>
          </p:cNvPr>
          <p:cNvSpPr txBox="1"/>
          <p:nvPr/>
        </p:nvSpPr>
        <p:spPr>
          <a:xfrm>
            <a:off x="4068417" y="2020989"/>
            <a:ext cx="4295091" cy="1123712"/>
          </a:xfrm>
          <a:prstGeom prst="roundRect">
            <a:avLst/>
          </a:prstGeom>
          <a:solidFill>
            <a:schemeClr val="bg1"/>
          </a:solidFill>
        </p:spPr>
        <p:txBody>
          <a:bodyPr wrap="square" rtlCol="0">
            <a:spAutoFit/>
          </a:bodyPr>
          <a:lstStyle/>
          <a:p>
            <a:pPr algn="ctr"/>
            <a:r>
              <a:rPr lang="vi-VN" sz="6000" b="1" dirty="0">
                <a:solidFill>
                  <a:srgbClr val="002060"/>
                </a:solidFill>
                <a:latin typeface="#9Slide07 Cadena" panose="02000503000000020004" pitchFamily="2" charset="0"/>
                <a:cs typeface="Pattaya" panose="00000500000000000000" pitchFamily="2" charset="-34"/>
              </a:rPr>
              <a:t>Luyện đọc</a:t>
            </a:r>
            <a:endParaRPr lang="en-US" sz="6000" b="1" dirty="0">
              <a:solidFill>
                <a:srgbClr val="002060"/>
              </a:solidFill>
              <a:latin typeface="#9Slide07 Cadena" panose="02000503000000020004" pitchFamily="2" charset="0"/>
              <a:cs typeface="Pattaya" panose="00000500000000000000" pitchFamily="2" charset="-34"/>
            </a:endParaRPr>
          </a:p>
        </p:txBody>
      </p:sp>
      <p:pic>
        <p:nvPicPr>
          <p:cNvPr id="5" name="Picture 4" descr="catalyst (@catalystvibes) • Instagram photos and videos | Cartoon styles,  Cartoon icons, Icon illustration">
            <a:extLst>
              <a:ext uri="{FF2B5EF4-FFF2-40B4-BE49-F238E27FC236}">
                <a16:creationId xmlns:a16="http://schemas.microsoft.com/office/drawing/2014/main" xmlns="" id="{02CECDBA-571C-4E57-A309-02EF2B2EA38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875" b="77813" l="26250" r="75469">
                        <a14:foregroundMark x1="42031" y1="26875" x2="46875" y2="26875"/>
                        <a14:foregroundMark x1="52897" y1="77492" x2="57863" y2="77041"/>
                        <a14:backgroundMark x1="61250" y1="37813" x2="76406" y2="61563"/>
                        <a14:backgroundMark x1="65938" y1="29375" x2="73594" y2="62500"/>
                        <a14:backgroundMark x1="64063" y1="27500" x2="79219" y2="62500"/>
                        <a14:backgroundMark x1="57500" y1="31250" x2="80156" y2="78594"/>
                        <a14:backgroundMark x1="61250" y1="25469" x2="61250" y2="43594"/>
                        <a14:backgroundMark x1="61250" y1="43594" x2="71719" y2="72969"/>
                        <a14:backgroundMark x1="55469" y1="29375" x2="68750" y2="71094"/>
                        <a14:backgroundMark x1="57500" y1="35000" x2="63125" y2="47344"/>
                        <a14:backgroundMark x1="57500" y1="40625" x2="65000" y2="51094"/>
                        <a14:backgroundMark x1="55469" y1="35000" x2="65938" y2="52031"/>
                        <a14:backgroundMark x1="58438" y1="45469" x2="65938" y2="56875"/>
                        <a14:backgroundMark x1="24219" y1="51094" x2="49844" y2="69063"/>
                        <a14:backgroundMark x1="29063" y1="46406" x2="42031" y2="79063"/>
                        <a14:backgroundMark x1="42031" y1="79063" x2="44219" y2="81406"/>
                        <a14:backgroundMark x1="30938" y1="44531" x2="52656" y2="64375"/>
                        <a14:backgroundMark x1="24219" y1="48281" x2="46094" y2="62500"/>
                        <a14:backgroundMark x1="28125" y1="39688" x2="50781" y2="63438"/>
                        <a14:backgroundMark x1="27031" y1="42656" x2="42344" y2="66250"/>
                        <a14:backgroundMark x1="47031" y1="61563" x2="47031" y2="78594"/>
                        <a14:backgroundMark x1="47031" y1="71094" x2="62187" y2="75781"/>
                        <a14:backgroundMark x1="46094" y1="67188" x2="63125" y2="71094"/>
                        <a14:backgroundMark x1="51719" y1="74844" x2="42344" y2="85313"/>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6337697" y="2856166"/>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B339BC03-F4AC-493C-A7D6-D71053E72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84791" y="3046841"/>
            <a:ext cx="3791861" cy="3791861"/>
          </a:xfrm>
          <a:prstGeom prst="rect">
            <a:avLst/>
          </a:prstGeom>
        </p:spPr>
      </p:pic>
      <p:grpSp>
        <p:nvGrpSpPr>
          <p:cNvPr id="7" name="Group 6">
            <a:extLst>
              <a:ext uri="{FF2B5EF4-FFF2-40B4-BE49-F238E27FC236}">
                <a16:creationId xmlns:a16="http://schemas.microsoft.com/office/drawing/2014/main" xmlns="" id="{2071141B-3486-45C1-9AD8-C3C4D94F43FF}"/>
              </a:ext>
            </a:extLst>
          </p:cNvPr>
          <p:cNvGrpSpPr/>
          <p:nvPr/>
        </p:nvGrpSpPr>
        <p:grpSpPr>
          <a:xfrm>
            <a:off x="8699768" y="419931"/>
            <a:ext cx="3898804" cy="3009069"/>
            <a:chOff x="8699768" y="419931"/>
            <a:chExt cx="3898804" cy="3009069"/>
          </a:xfrm>
        </p:grpSpPr>
        <p:pic>
          <p:nvPicPr>
            <p:cNvPr id="9" name="Picture 33">
              <a:extLst>
                <a:ext uri="{FF2B5EF4-FFF2-40B4-BE49-F238E27FC236}">
                  <a16:creationId xmlns:a16="http://schemas.microsoft.com/office/drawing/2014/main" xmlns="" id="{4C175CEF-C7A0-4973-BDB6-B66ACB94C8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99768" y="419931"/>
              <a:ext cx="3898804" cy="3009069"/>
            </a:xfrm>
            <a:prstGeom prst="rect">
              <a:avLst/>
            </a:prstGeom>
          </p:spPr>
        </p:pic>
        <p:sp>
          <p:nvSpPr>
            <p:cNvPr id="10" name="TextBox 9">
              <a:extLst>
                <a:ext uri="{FF2B5EF4-FFF2-40B4-BE49-F238E27FC236}">
                  <a16:creationId xmlns:a16="http://schemas.microsoft.com/office/drawing/2014/main" xmlns="" id="{E0EB086D-6D2B-4A6A-92D4-E395E3CFBF38}"/>
                </a:ext>
              </a:extLst>
            </p:cNvPr>
            <p:cNvSpPr txBox="1"/>
            <p:nvPr/>
          </p:nvSpPr>
          <p:spPr>
            <a:xfrm>
              <a:off x="8994528" y="1040284"/>
              <a:ext cx="3309283" cy="1815882"/>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Hãy giúp mình làm Misa vui bằng cách đọc thật tốt bài đọc nhé!</a:t>
              </a:r>
              <a:endParaRPr lang="en-US" sz="28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30386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320949" y="287691"/>
            <a:ext cx="11444756" cy="628261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469F60C2-B074-46DC-B1CD-334ADED34E70}"/>
              </a:ext>
            </a:extLst>
          </p:cNvPr>
          <p:cNvSpPr/>
          <p:nvPr/>
        </p:nvSpPr>
        <p:spPr>
          <a:xfrm>
            <a:off x="2909054" y="511796"/>
            <a:ext cx="6580776" cy="807913"/>
          </a:xfrm>
          <a:prstGeom prst="rect">
            <a:avLst/>
          </a:prstGeom>
          <a:noFill/>
        </p:spPr>
        <p:txBody>
          <a:bodyPr wrap="none" lIns="68580" tIns="34290" rIns="68580" bIns="34290">
            <a:spAutoFit/>
          </a:bodyPr>
          <a:lstStyle/>
          <a:p>
            <a:pPr algn="ctr"/>
            <a:r>
              <a:rPr lang="vi-VN"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Tiêu chí đọc</a:t>
            </a:r>
            <a:r>
              <a:rPr lang="en-SG"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 </a:t>
            </a:r>
            <a:r>
              <a:rPr lang="en-SG" sz="4800" b="1" dirty="0" err="1">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và</a:t>
            </a:r>
            <a:r>
              <a:rPr lang="en-SG"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 </a:t>
            </a:r>
            <a:r>
              <a:rPr lang="en-SG" sz="4800" b="1" dirty="0" err="1">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nhận</a:t>
            </a:r>
            <a:r>
              <a:rPr lang="en-SG"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 </a:t>
            </a:r>
            <a:r>
              <a:rPr lang="en-SG" sz="4800" b="1" dirty="0" err="1">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xét</a:t>
            </a:r>
            <a:endParaRPr lang="en-US"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endParaRPr>
          </a:p>
        </p:txBody>
      </p:sp>
      <p:sp>
        <p:nvSpPr>
          <p:cNvPr id="4" name="Rectangle: Rounded Corners 3">
            <a:extLst>
              <a:ext uri="{FF2B5EF4-FFF2-40B4-BE49-F238E27FC236}">
                <a16:creationId xmlns:a16="http://schemas.microsoft.com/office/drawing/2014/main" xmlns="" id="{D7AC0EFB-5AF1-4B55-B610-DBCC4E49B08A}"/>
              </a:ext>
            </a:extLst>
          </p:cNvPr>
          <p:cNvSpPr/>
          <p:nvPr/>
        </p:nvSpPr>
        <p:spPr>
          <a:xfrm>
            <a:off x="426295" y="2351727"/>
            <a:ext cx="5387678"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Đọc</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tiếng</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p>
          <a:p>
            <a:pPr algn="ct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l</a:t>
            </a:r>
            <a:r>
              <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ưu</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loát</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mạch</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lạc</a:t>
            </a:r>
            <a:endParaRPr lang="en-US"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DC55DD13-AB39-4070-AD8C-9680910D2B57}"/>
              </a:ext>
            </a:extLst>
          </p:cNvPr>
          <p:cNvSpPr/>
          <p:nvPr/>
        </p:nvSpPr>
        <p:spPr>
          <a:xfrm>
            <a:off x="227310" y="3793979"/>
            <a:ext cx="5972133"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Ngắt, nghỉ hơi đúng ở các dấu câu,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cụm</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rõ</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nghĩa</a:t>
            </a:r>
            <a:endPar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xmlns="" id="{DEA5E922-028E-4D8C-B33B-69AED0A35580}"/>
              </a:ext>
            </a:extLst>
          </p:cNvPr>
          <p:cNvSpPr/>
          <p:nvPr/>
        </p:nvSpPr>
        <p:spPr>
          <a:xfrm>
            <a:off x="503129" y="5220557"/>
            <a:ext cx="5387678"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7" name="TextBox 6">
            <a:extLst>
              <a:ext uri="{FF2B5EF4-FFF2-40B4-BE49-F238E27FC236}">
                <a16:creationId xmlns:a16="http://schemas.microsoft.com/office/drawing/2014/main" xmlns="" id="{5095EE2E-19C8-47DD-B2C7-C6B9ED7181D7}"/>
              </a:ext>
            </a:extLst>
          </p:cNvPr>
          <p:cNvSpPr txBox="1"/>
          <p:nvPr/>
        </p:nvSpPr>
        <p:spPr>
          <a:xfrm>
            <a:off x="1661003" y="1562239"/>
            <a:ext cx="2114549" cy="492443"/>
          </a:xfrm>
          <a:prstGeom prst="rect">
            <a:avLst/>
          </a:prstGeom>
          <a:noFill/>
        </p:spPr>
        <p:txBody>
          <a:bodyPr wrap="square" lIns="0" tIns="0" rIns="0" bIns="0" rtlCol="0">
            <a:spAutoFit/>
          </a:bodyPr>
          <a:lstStyle/>
          <a:p>
            <a:pPr algn="ctr"/>
            <a:r>
              <a:rPr lang="en-SG" sz="3200" b="1" dirty="0">
                <a:solidFill>
                  <a:srgbClr val="002060"/>
                </a:solidFill>
                <a:latin typeface="#9Slide03 Quicksand" panose="00000500000000000000" pitchFamily="2" charset="0"/>
                <a:cs typeface="Calibri" panose="020F0502020204030204" pitchFamily="34" charset="0"/>
              </a:rPr>
              <a:t>TIÊU CHÍ</a:t>
            </a:r>
            <a:endParaRPr lang="en-US" sz="3200" b="1" dirty="0">
              <a:solidFill>
                <a:srgbClr val="002060"/>
              </a:solidFill>
              <a:latin typeface="#9Slide03 Quicksand" panose="000005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xmlns="" id="{4C12F45F-17DD-4773-A88D-00DA24A1576C}"/>
              </a:ext>
            </a:extLst>
          </p:cNvPr>
          <p:cNvSpPr txBox="1"/>
          <p:nvPr/>
        </p:nvSpPr>
        <p:spPr>
          <a:xfrm>
            <a:off x="5906122" y="1671302"/>
            <a:ext cx="2703111" cy="492443"/>
          </a:xfrm>
          <a:prstGeom prst="rect">
            <a:avLst/>
          </a:prstGeom>
          <a:noFill/>
        </p:spPr>
        <p:txBody>
          <a:bodyPr wrap="square" lIns="0" tIns="0" rIns="0" bIns="0" rtlCol="0">
            <a:spAutoFit/>
          </a:bodyPr>
          <a:lstStyle/>
          <a:p>
            <a:pPr algn="ctr"/>
            <a:r>
              <a:rPr lang="en-SG" sz="3200" b="1" dirty="0" err="1">
                <a:solidFill>
                  <a:srgbClr val="002060"/>
                </a:solidFill>
                <a:latin typeface="#9Slide03 Quicksand" panose="00000500000000000000" pitchFamily="2" charset="0"/>
                <a:cs typeface="Calibri" panose="020F0502020204030204" pitchFamily="34" charset="0"/>
              </a:rPr>
              <a:t>Bình</a:t>
            </a:r>
            <a:r>
              <a:rPr lang="en-SG" sz="3200" b="1" dirty="0">
                <a:solidFill>
                  <a:srgbClr val="002060"/>
                </a:solidFill>
                <a:latin typeface="#9Slide03 Quicksand" panose="00000500000000000000" pitchFamily="2" charset="0"/>
                <a:cs typeface="Calibri" panose="020F0502020204030204" pitchFamily="34" charset="0"/>
              </a:rPr>
              <a:t> </a:t>
            </a:r>
            <a:r>
              <a:rPr lang="en-SG" sz="3200" b="1" dirty="0" err="1">
                <a:solidFill>
                  <a:srgbClr val="002060"/>
                </a:solidFill>
                <a:latin typeface="#9Slide03 Quicksand" panose="00000500000000000000" pitchFamily="2" charset="0"/>
                <a:cs typeface="Calibri" panose="020F0502020204030204" pitchFamily="34" charset="0"/>
              </a:rPr>
              <a:t>th</a:t>
            </a:r>
            <a:r>
              <a:rPr lang="vi-VN" sz="3200" b="1" dirty="0">
                <a:solidFill>
                  <a:srgbClr val="002060"/>
                </a:solidFill>
                <a:latin typeface="#9Slide03 Quicksand" panose="00000500000000000000" pitchFamily="2" charset="0"/>
                <a:cs typeface="Calibri" panose="020F0502020204030204" pitchFamily="34" charset="0"/>
              </a:rPr>
              <a:t>ường</a:t>
            </a:r>
            <a:endParaRPr lang="en-US" sz="3200" b="1" dirty="0">
              <a:solidFill>
                <a:srgbClr val="002060"/>
              </a:solidFill>
              <a:latin typeface="#9Slide03 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3E88ACDF-4195-4952-B969-5A5899CF4C7D}"/>
              </a:ext>
            </a:extLst>
          </p:cNvPr>
          <p:cNvSpPr txBox="1"/>
          <p:nvPr/>
        </p:nvSpPr>
        <p:spPr>
          <a:xfrm>
            <a:off x="8734778" y="1695854"/>
            <a:ext cx="937259" cy="492443"/>
          </a:xfrm>
          <a:prstGeom prst="rect">
            <a:avLst/>
          </a:prstGeom>
          <a:noFill/>
        </p:spPr>
        <p:txBody>
          <a:bodyPr wrap="square" lIns="0" tIns="0" rIns="0" bIns="0" rtlCol="0">
            <a:spAutoFit/>
          </a:bodyPr>
          <a:lstStyle/>
          <a:p>
            <a:pPr algn="ctr"/>
            <a:r>
              <a:rPr lang="en-SG" sz="3200" b="1">
                <a:solidFill>
                  <a:srgbClr val="002060"/>
                </a:solidFill>
                <a:latin typeface="#9Slide03 Quicksand" panose="00000500000000000000" pitchFamily="2" charset="0"/>
                <a:cs typeface="Calibri" panose="020F0502020204030204" pitchFamily="34" charset="0"/>
              </a:rPr>
              <a:t>Tốt</a:t>
            </a:r>
            <a:endParaRPr lang="en-US" sz="3200" b="1">
              <a:solidFill>
                <a:srgbClr val="002060"/>
              </a:solidFill>
              <a:latin typeface="#9Slide03 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916D28C0-3A2F-4AE6-BCAC-CB7D9AC2228D}"/>
              </a:ext>
            </a:extLst>
          </p:cNvPr>
          <p:cNvSpPr txBox="1"/>
          <p:nvPr/>
        </p:nvSpPr>
        <p:spPr>
          <a:xfrm>
            <a:off x="9882852" y="1671302"/>
            <a:ext cx="1459653" cy="492443"/>
          </a:xfrm>
          <a:prstGeom prst="rect">
            <a:avLst/>
          </a:prstGeom>
          <a:noFill/>
        </p:spPr>
        <p:txBody>
          <a:bodyPr wrap="square" lIns="0" tIns="0" rIns="0" bIns="0" rtlCol="0">
            <a:spAutoFit/>
          </a:bodyPr>
          <a:lstStyle/>
          <a:p>
            <a:pPr algn="ctr"/>
            <a:r>
              <a:rPr lang="en-SG" sz="3200" b="1" dirty="0" err="1">
                <a:solidFill>
                  <a:srgbClr val="002060"/>
                </a:solidFill>
                <a:latin typeface="#9Slide03 Quicksand" panose="00000500000000000000" pitchFamily="2" charset="0"/>
                <a:cs typeface="Calibri" panose="020F0502020204030204" pitchFamily="34" charset="0"/>
              </a:rPr>
              <a:t>Rất</a:t>
            </a:r>
            <a:r>
              <a:rPr lang="en-SG" sz="3200" b="1" dirty="0">
                <a:solidFill>
                  <a:srgbClr val="002060"/>
                </a:solidFill>
                <a:latin typeface="#9Slide03 Quicksand" panose="00000500000000000000" pitchFamily="2" charset="0"/>
                <a:cs typeface="Calibri" panose="020F0502020204030204" pitchFamily="34" charset="0"/>
              </a:rPr>
              <a:t> </a:t>
            </a:r>
            <a:r>
              <a:rPr lang="en-SG" sz="3200" b="1" dirty="0" err="1">
                <a:solidFill>
                  <a:srgbClr val="002060"/>
                </a:solidFill>
                <a:latin typeface="#9Slide03 Quicksand" panose="00000500000000000000" pitchFamily="2" charset="0"/>
                <a:cs typeface="Calibri" panose="020F0502020204030204" pitchFamily="34" charset="0"/>
              </a:rPr>
              <a:t>tốt</a:t>
            </a:r>
            <a:endParaRPr lang="en-US" sz="3200" b="1" dirty="0">
              <a:solidFill>
                <a:srgbClr val="002060"/>
              </a:solidFill>
              <a:latin typeface="#9Slide03 Quicksand" panose="000005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xmlns="" id="{8C00AE80-19D3-44F5-9244-CDF808A9DDF4}"/>
              </a:ext>
            </a:extLst>
          </p:cNvPr>
          <p:cNvGrpSpPr/>
          <p:nvPr/>
        </p:nvGrpSpPr>
        <p:grpSpPr>
          <a:xfrm>
            <a:off x="6378029" y="2176536"/>
            <a:ext cx="5312319" cy="1210624"/>
            <a:chOff x="6378253" y="2058618"/>
            <a:chExt cx="5312319" cy="1210624"/>
          </a:xfrm>
        </p:grpSpPr>
        <p:pic>
          <p:nvPicPr>
            <p:cNvPr id="2052" name="Picture 4" descr="Set of cute cartoon cat emotions Royalty Free Vector Image">
              <a:extLst>
                <a:ext uri="{FF2B5EF4-FFF2-40B4-BE49-F238E27FC236}">
                  <a16:creationId xmlns:a16="http://schemas.microsoft.com/office/drawing/2014/main" xmlns="" id="{C69C7EF2-AD34-420C-A911-B568869DA5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38" b="81639"/>
            <a:stretch/>
          </p:blipFill>
          <p:spPr bwMode="auto">
            <a:xfrm>
              <a:off x="6378253" y="2251289"/>
              <a:ext cx="1758847" cy="10179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cute cartoon cat emotions Royalty Free Vector Image">
              <a:extLst>
                <a:ext uri="{FF2B5EF4-FFF2-40B4-BE49-F238E27FC236}">
                  <a16:creationId xmlns:a16="http://schemas.microsoft.com/office/drawing/2014/main" xmlns="" id="{FEEC6408-6930-4BCE-B477-CB03A41437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6" r="34341" b="83039"/>
            <a:stretch/>
          </p:blipFill>
          <p:spPr bwMode="auto">
            <a:xfrm>
              <a:off x="8333504" y="2243648"/>
              <a:ext cx="1629538" cy="9802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t of cute cartoon cat emotions Royalty Free Vector Image">
              <a:extLst>
                <a:ext uri="{FF2B5EF4-FFF2-40B4-BE49-F238E27FC236}">
                  <a16:creationId xmlns:a16="http://schemas.microsoft.com/office/drawing/2014/main" xmlns="" id="{DBCABEDE-F49D-4951-B7FB-F6DC4A1AFB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25" t="16394" r="1536" b="63716"/>
            <a:stretch/>
          </p:blipFill>
          <p:spPr bwMode="auto">
            <a:xfrm>
              <a:off x="10009861" y="2058618"/>
              <a:ext cx="1680711" cy="1141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E4183F8D-B292-4F0D-BD90-6D1AFA3798F2}"/>
              </a:ext>
            </a:extLst>
          </p:cNvPr>
          <p:cNvGrpSpPr/>
          <p:nvPr/>
        </p:nvGrpSpPr>
        <p:grpSpPr>
          <a:xfrm>
            <a:off x="6293082" y="3592621"/>
            <a:ext cx="5312319" cy="1210624"/>
            <a:chOff x="6378253" y="2058618"/>
            <a:chExt cx="5312319" cy="1210624"/>
          </a:xfrm>
        </p:grpSpPr>
        <p:pic>
          <p:nvPicPr>
            <p:cNvPr id="31" name="Picture 4" descr="Set of cute cartoon cat emotions Royalty Free Vector Image">
              <a:extLst>
                <a:ext uri="{FF2B5EF4-FFF2-40B4-BE49-F238E27FC236}">
                  <a16:creationId xmlns:a16="http://schemas.microsoft.com/office/drawing/2014/main" xmlns="" id="{D5B6AF13-2571-4B11-AACC-A4BA3D126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38" b="81639"/>
            <a:stretch/>
          </p:blipFill>
          <p:spPr bwMode="auto">
            <a:xfrm>
              <a:off x="6378253" y="2251289"/>
              <a:ext cx="1758847" cy="10179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Set of cute cartoon cat emotions Royalty Free Vector Image">
              <a:extLst>
                <a:ext uri="{FF2B5EF4-FFF2-40B4-BE49-F238E27FC236}">
                  <a16:creationId xmlns:a16="http://schemas.microsoft.com/office/drawing/2014/main" xmlns="" id="{2D54DB19-485E-4DED-8681-D8813F89D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6" r="34341" b="83039"/>
            <a:stretch/>
          </p:blipFill>
          <p:spPr bwMode="auto">
            <a:xfrm>
              <a:off x="8333504" y="2243648"/>
              <a:ext cx="1629538" cy="9802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Set of cute cartoon cat emotions Royalty Free Vector Image">
              <a:extLst>
                <a:ext uri="{FF2B5EF4-FFF2-40B4-BE49-F238E27FC236}">
                  <a16:creationId xmlns:a16="http://schemas.microsoft.com/office/drawing/2014/main" xmlns="" id="{5D1C0310-E8D6-4742-92BC-75368BA246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25" t="16394" r="1536" b="63716"/>
            <a:stretch/>
          </p:blipFill>
          <p:spPr bwMode="auto">
            <a:xfrm>
              <a:off x="10009861" y="2058618"/>
              <a:ext cx="1680711" cy="1141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xmlns="" id="{8439B531-B8A1-4181-9321-DFFB640B9359}"/>
              </a:ext>
            </a:extLst>
          </p:cNvPr>
          <p:cNvGrpSpPr/>
          <p:nvPr/>
        </p:nvGrpSpPr>
        <p:grpSpPr>
          <a:xfrm>
            <a:off x="6320234" y="4952021"/>
            <a:ext cx="5312319" cy="1210624"/>
            <a:chOff x="6378253" y="2058618"/>
            <a:chExt cx="5312319" cy="1210624"/>
          </a:xfrm>
        </p:grpSpPr>
        <p:pic>
          <p:nvPicPr>
            <p:cNvPr id="35" name="Picture 4" descr="Set of cute cartoon cat emotions Royalty Free Vector Image">
              <a:extLst>
                <a:ext uri="{FF2B5EF4-FFF2-40B4-BE49-F238E27FC236}">
                  <a16:creationId xmlns:a16="http://schemas.microsoft.com/office/drawing/2014/main" xmlns="" id="{FC97CF93-0FD8-408C-80FF-5631DC90E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38" b="81639"/>
            <a:stretch/>
          </p:blipFill>
          <p:spPr bwMode="auto">
            <a:xfrm>
              <a:off x="6378253" y="2251289"/>
              <a:ext cx="1758847" cy="10179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et of cute cartoon cat emotions Royalty Free Vector Image">
              <a:extLst>
                <a:ext uri="{FF2B5EF4-FFF2-40B4-BE49-F238E27FC236}">
                  <a16:creationId xmlns:a16="http://schemas.microsoft.com/office/drawing/2014/main" xmlns="" id="{AAAD9A12-0DF8-4BEC-9F37-B6070ADF6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6" r="34341" b="83039"/>
            <a:stretch/>
          </p:blipFill>
          <p:spPr bwMode="auto">
            <a:xfrm>
              <a:off x="8333504" y="2243648"/>
              <a:ext cx="1629538" cy="9802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et of cute cartoon cat emotions Royalty Free Vector Image">
              <a:extLst>
                <a:ext uri="{FF2B5EF4-FFF2-40B4-BE49-F238E27FC236}">
                  <a16:creationId xmlns:a16="http://schemas.microsoft.com/office/drawing/2014/main" xmlns="" id="{DC0A1F5F-36EE-4E2A-80B1-F81F734C9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25" t="16394" r="1536" b="63716"/>
            <a:stretch/>
          </p:blipFill>
          <p:spPr bwMode="auto">
            <a:xfrm>
              <a:off x="10009861" y="2058618"/>
              <a:ext cx="1680711" cy="11411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0393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80">
                                          <p:stCondLst>
                                            <p:cond delay="0"/>
                                          </p:stCondLst>
                                        </p:cTn>
                                        <p:tgtEl>
                                          <p:spTgt spid="5"/>
                                        </p:tgtEl>
                                      </p:cBhvr>
                                    </p:animEffect>
                                    <p:anim calcmode="lin" valueType="num">
                                      <p:cBhvr>
                                        <p:cTn id="3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0" dur="26">
                                          <p:stCondLst>
                                            <p:cond delay="650"/>
                                          </p:stCondLst>
                                        </p:cTn>
                                        <p:tgtEl>
                                          <p:spTgt spid="5"/>
                                        </p:tgtEl>
                                      </p:cBhvr>
                                      <p:to x="100000" y="60000"/>
                                    </p:animScale>
                                    <p:animScale>
                                      <p:cBhvr>
                                        <p:cTn id="41" dur="166" decel="50000">
                                          <p:stCondLst>
                                            <p:cond delay="676"/>
                                          </p:stCondLst>
                                        </p:cTn>
                                        <p:tgtEl>
                                          <p:spTgt spid="5"/>
                                        </p:tgtEl>
                                      </p:cBhvr>
                                      <p:to x="100000" y="100000"/>
                                    </p:animScale>
                                    <p:animScale>
                                      <p:cBhvr>
                                        <p:cTn id="42" dur="26">
                                          <p:stCondLst>
                                            <p:cond delay="1312"/>
                                          </p:stCondLst>
                                        </p:cTn>
                                        <p:tgtEl>
                                          <p:spTgt spid="5"/>
                                        </p:tgtEl>
                                      </p:cBhvr>
                                      <p:to x="100000" y="80000"/>
                                    </p:animScale>
                                    <p:animScale>
                                      <p:cBhvr>
                                        <p:cTn id="43" dur="166" decel="50000">
                                          <p:stCondLst>
                                            <p:cond delay="1338"/>
                                          </p:stCondLst>
                                        </p:cTn>
                                        <p:tgtEl>
                                          <p:spTgt spid="5"/>
                                        </p:tgtEl>
                                      </p:cBhvr>
                                      <p:to x="100000" y="100000"/>
                                    </p:animScale>
                                    <p:animScale>
                                      <p:cBhvr>
                                        <p:cTn id="44" dur="26">
                                          <p:stCondLst>
                                            <p:cond delay="1642"/>
                                          </p:stCondLst>
                                        </p:cTn>
                                        <p:tgtEl>
                                          <p:spTgt spid="5"/>
                                        </p:tgtEl>
                                      </p:cBhvr>
                                      <p:to x="100000" y="90000"/>
                                    </p:animScale>
                                    <p:animScale>
                                      <p:cBhvr>
                                        <p:cTn id="45" dur="166" decel="50000">
                                          <p:stCondLst>
                                            <p:cond delay="1668"/>
                                          </p:stCondLst>
                                        </p:cTn>
                                        <p:tgtEl>
                                          <p:spTgt spid="5"/>
                                        </p:tgtEl>
                                      </p:cBhvr>
                                      <p:to x="100000" y="100000"/>
                                    </p:animScale>
                                    <p:animScale>
                                      <p:cBhvr>
                                        <p:cTn id="46" dur="26">
                                          <p:stCondLst>
                                            <p:cond delay="1808"/>
                                          </p:stCondLst>
                                        </p:cTn>
                                        <p:tgtEl>
                                          <p:spTgt spid="5"/>
                                        </p:tgtEl>
                                      </p:cBhvr>
                                      <p:to x="100000" y="95000"/>
                                    </p:animScale>
                                    <p:animScale>
                                      <p:cBhvr>
                                        <p:cTn id="47" dur="166" decel="50000">
                                          <p:stCondLst>
                                            <p:cond delay="1834"/>
                                          </p:stCondLst>
                                        </p:cTn>
                                        <p:tgtEl>
                                          <p:spTgt spid="5"/>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1000" fill="hold"/>
                                        <p:tgtEl>
                                          <p:spTgt spid="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1000" fill="hold"/>
                                        <p:tgtEl>
                                          <p:spTgt spid="3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anim calcmode="lin" valueType="num">
                                      <p:cBhvr>
                                        <p:cTn id="91" dur="1000" fill="hold"/>
                                        <p:tgtEl>
                                          <p:spTgt spid="30"/>
                                        </p:tgtEl>
                                        <p:attrNameLst>
                                          <p:attrName>ppt_x</p:attrName>
                                        </p:attrNameLst>
                                      </p:cBhvr>
                                      <p:tavLst>
                                        <p:tav tm="0">
                                          <p:val>
                                            <p:strVal val="#ppt_x"/>
                                          </p:val>
                                        </p:tav>
                                        <p:tav tm="100000">
                                          <p:val>
                                            <p:strVal val="#ppt_x"/>
                                          </p:val>
                                        </p:tav>
                                      </p:tavLst>
                                    </p:anim>
                                    <p:anim calcmode="lin" valueType="num">
                                      <p:cBhvr>
                                        <p:cTn id="92" dur="1000" fill="hold"/>
                                        <p:tgtEl>
                                          <p:spTgt spid="30"/>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000"/>
                                        <p:tgtEl>
                                          <p:spTgt spid="24"/>
                                        </p:tgtEl>
                                      </p:cBhvr>
                                    </p:animEffect>
                                    <p:anim calcmode="lin" valueType="num">
                                      <p:cBhvr>
                                        <p:cTn id="96" dur="1000" fill="hold"/>
                                        <p:tgtEl>
                                          <p:spTgt spid="24"/>
                                        </p:tgtEl>
                                        <p:attrNameLst>
                                          <p:attrName>ppt_x</p:attrName>
                                        </p:attrNameLst>
                                      </p:cBhvr>
                                      <p:tavLst>
                                        <p:tav tm="0">
                                          <p:val>
                                            <p:strVal val="#ppt_x"/>
                                          </p:val>
                                        </p:tav>
                                        <p:tav tm="100000">
                                          <p:val>
                                            <p:strVal val="#ppt_x"/>
                                          </p:val>
                                        </p:tav>
                                      </p:tavLst>
                                    </p:anim>
                                    <p:anim calcmode="lin" valueType="num">
                                      <p:cBhvr>
                                        <p:cTn id="9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1334125" y="1004341"/>
            <a:ext cx="10107223" cy="436213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469F60C2-B074-46DC-B1CD-334ADED34E70}"/>
              </a:ext>
            </a:extLst>
          </p:cNvPr>
          <p:cNvSpPr/>
          <p:nvPr/>
        </p:nvSpPr>
        <p:spPr>
          <a:xfrm>
            <a:off x="4208143" y="1231635"/>
            <a:ext cx="3775713" cy="1084912"/>
          </a:xfrm>
          <a:prstGeom prst="rect">
            <a:avLst/>
          </a:prstGeom>
          <a:noFill/>
        </p:spPr>
        <p:txBody>
          <a:bodyPr wrap="none" lIns="68580" tIns="34290" rIns="68580" bIns="34290">
            <a:spAutoFit/>
          </a:bodyPr>
          <a:lstStyle/>
          <a:p>
            <a:pPr algn="ctr"/>
            <a:r>
              <a:rPr lang="vi-VN" sz="66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Chia đoạn</a:t>
            </a:r>
            <a:endParaRPr lang="en-US" sz="66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endParaRPr>
          </a:p>
        </p:txBody>
      </p:sp>
      <p:sp>
        <p:nvSpPr>
          <p:cNvPr id="25" name="Rectangle 24">
            <a:extLst>
              <a:ext uri="{FF2B5EF4-FFF2-40B4-BE49-F238E27FC236}">
                <a16:creationId xmlns:a16="http://schemas.microsoft.com/office/drawing/2014/main" xmlns="" id="{88CC35BE-6E11-4204-893C-5E5FED60F3B0}"/>
              </a:ext>
            </a:extLst>
          </p:cNvPr>
          <p:cNvSpPr/>
          <p:nvPr/>
        </p:nvSpPr>
        <p:spPr>
          <a:xfrm>
            <a:off x="2231675" y="2619600"/>
            <a:ext cx="1800108" cy="684803"/>
          </a:xfrm>
          <a:prstGeom prst="rect">
            <a:avLst/>
          </a:prstGeom>
          <a:noFill/>
          <a:ln>
            <a:noFill/>
          </a:ln>
        </p:spPr>
        <p:txBody>
          <a:bodyPr wrap="none" lIns="68580" tIns="34290" rIns="68580" bIns="34290">
            <a:spAutoFit/>
          </a:bodyPr>
          <a:lstStyle/>
          <a:p>
            <a:pPr algn="ctr"/>
            <a:r>
              <a:rPr lang="vi-VN" sz="4000" b="1" dirty="0">
                <a:ln w="13462">
                  <a:solidFill>
                    <a:schemeClr val="bg2">
                      <a:lumMod val="40000"/>
                      <a:lumOff val="60000"/>
                    </a:schemeClr>
                  </a:solidFill>
                  <a:prstDash val="solid"/>
                </a:ln>
                <a:solidFill>
                  <a:srgbClr val="FF0000"/>
                </a:solidFill>
                <a:latin typeface="#9Slide07 Cadena" panose="02000503000000020004" pitchFamily="2" charset="0"/>
              </a:rPr>
              <a:t>Đoạn 1:</a:t>
            </a:r>
            <a:endParaRPr lang="en-US" sz="4000" b="1" dirty="0">
              <a:ln w="13462">
                <a:solidFill>
                  <a:schemeClr val="bg2">
                    <a:lumMod val="40000"/>
                    <a:lumOff val="60000"/>
                  </a:schemeClr>
                </a:solidFill>
                <a:prstDash val="solid"/>
              </a:ln>
              <a:solidFill>
                <a:srgbClr val="FF0000"/>
              </a:solidFill>
              <a:latin typeface="#9Slide07 Cadena" panose="02000503000000020004" pitchFamily="2" charset="0"/>
            </a:endParaRPr>
          </a:p>
        </p:txBody>
      </p:sp>
      <p:pic>
        <p:nvPicPr>
          <p:cNvPr id="12" name="Picture 11">
            <a:extLst>
              <a:ext uri="{FF2B5EF4-FFF2-40B4-BE49-F238E27FC236}">
                <a16:creationId xmlns:a16="http://schemas.microsoft.com/office/drawing/2014/main" xmlns="" id="{45392C95-56D0-4FF6-8B94-359F1AB28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13" y="2635"/>
            <a:ext cx="4570243" cy="6855365"/>
          </a:xfrm>
          <a:prstGeom prst="rect">
            <a:avLst/>
          </a:prstGeom>
        </p:spPr>
      </p:pic>
      <p:sp>
        <p:nvSpPr>
          <p:cNvPr id="26" name="Rectangle: Rounded Corners 25">
            <a:extLst>
              <a:ext uri="{FF2B5EF4-FFF2-40B4-BE49-F238E27FC236}">
                <a16:creationId xmlns:a16="http://schemas.microsoft.com/office/drawing/2014/main" xmlns="" id="{9E87C138-F6D3-482A-BE2F-D701029EC1CE}"/>
              </a:ext>
            </a:extLst>
          </p:cNvPr>
          <p:cNvSpPr/>
          <p:nvPr/>
        </p:nvSpPr>
        <p:spPr>
          <a:xfrm>
            <a:off x="3314364" y="2472956"/>
            <a:ext cx="7475376"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a:t>
            </a:r>
            <a:r>
              <a:rPr lang="vi-VN" sz="3200" b="1">
                <a:solidFill>
                  <a:srgbClr val="002060"/>
                </a:solidFill>
                <a:latin typeface="AvantGarde" panose="00000400000000000000" pitchFamily="2" charset="0"/>
                <a:ea typeface="AvantGarde" panose="00000400000000000000" pitchFamily="2" charset="0"/>
                <a:cs typeface="AvantGarde" panose="00000400000000000000" pitchFamily="2" charset="0"/>
              </a:rPr>
              <a:t>đến “...đọc được.”</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7" name="Rectangle 26">
            <a:extLst>
              <a:ext uri="{FF2B5EF4-FFF2-40B4-BE49-F238E27FC236}">
                <a16:creationId xmlns:a16="http://schemas.microsoft.com/office/drawing/2014/main" xmlns="" id="{876FA87D-66D4-4E79-ADEE-A54B58A7A5C6}"/>
              </a:ext>
            </a:extLst>
          </p:cNvPr>
          <p:cNvSpPr/>
          <p:nvPr/>
        </p:nvSpPr>
        <p:spPr>
          <a:xfrm>
            <a:off x="2216093" y="3296676"/>
            <a:ext cx="1831271" cy="684803"/>
          </a:xfrm>
          <a:prstGeom prst="rect">
            <a:avLst/>
          </a:prstGeom>
          <a:noFill/>
          <a:ln>
            <a:noFill/>
          </a:ln>
        </p:spPr>
        <p:txBody>
          <a:bodyPr wrap="none" lIns="68580" tIns="34290" rIns="68580" bIns="34290">
            <a:spAutoFit/>
          </a:bodyPr>
          <a:lstStyle/>
          <a:p>
            <a:pPr algn="ctr"/>
            <a:r>
              <a:rPr lang="vi-VN" sz="4000" b="1" dirty="0">
                <a:ln w="13462">
                  <a:solidFill>
                    <a:schemeClr val="bg2">
                      <a:lumMod val="40000"/>
                      <a:lumOff val="60000"/>
                    </a:schemeClr>
                  </a:solidFill>
                  <a:prstDash val="solid"/>
                </a:ln>
                <a:solidFill>
                  <a:srgbClr val="FFFF00"/>
                </a:solidFill>
                <a:latin typeface="#9Slide07 Cadena" panose="02000503000000020004" pitchFamily="2" charset="0"/>
              </a:rPr>
              <a:t>Đoạn 2:</a:t>
            </a:r>
            <a:endParaRPr lang="en-US" sz="4000" b="1" dirty="0">
              <a:ln w="13462">
                <a:solidFill>
                  <a:schemeClr val="bg2">
                    <a:lumMod val="40000"/>
                    <a:lumOff val="60000"/>
                  </a:schemeClr>
                </a:solidFill>
                <a:prstDash val="solid"/>
              </a:ln>
              <a:solidFill>
                <a:srgbClr val="FFFF00"/>
              </a:solidFill>
              <a:latin typeface="#9Slide07 Cadena" panose="02000503000000020004" pitchFamily="2" charset="0"/>
            </a:endParaRPr>
          </a:p>
        </p:txBody>
      </p:sp>
      <p:sp>
        <p:nvSpPr>
          <p:cNvPr id="28" name="Rectangle: Rounded Corners 27">
            <a:extLst>
              <a:ext uri="{FF2B5EF4-FFF2-40B4-BE49-F238E27FC236}">
                <a16:creationId xmlns:a16="http://schemas.microsoft.com/office/drawing/2014/main" xmlns="" id="{4AEF1488-AEE2-438A-B748-968A6113C5D8}"/>
              </a:ext>
            </a:extLst>
          </p:cNvPr>
          <p:cNvSpPr/>
          <p:nvPr/>
        </p:nvSpPr>
        <p:spPr>
          <a:xfrm>
            <a:off x="3457848" y="3230537"/>
            <a:ext cx="7188408"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đến “...cái đuôi.”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9" name="Rectangle 28">
            <a:extLst>
              <a:ext uri="{FF2B5EF4-FFF2-40B4-BE49-F238E27FC236}">
                <a16:creationId xmlns:a16="http://schemas.microsoft.com/office/drawing/2014/main" xmlns="" id="{B7F773AB-CB2A-4D4F-B1F0-E075AFD49D49}"/>
              </a:ext>
            </a:extLst>
          </p:cNvPr>
          <p:cNvSpPr/>
          <p:nvPr/>
        </p:nvSpPr>
        <p:spPr>
          <a:xfrm>
            <a:off x="2174406" y="4116225"/>
            <a:ext cx="1831271" cy="684803"/>
          </a:xfrm>
          <a:prstGeom prst="rect">
            <a:avLst/>
          </a:prstGeom>
          <a:noFill/>
          <a:ln>
            <a:noFill/>
          </a:ln>
        </p:spPr>
        <p:txBody>
          <a:bodyPr wrap="none" lIns="68580" tIns="34290" rIns="68580" bIns="34290">
            <a:spAutoFit/>
          </a:bodyPr>
          <a:lstStyle/>
          <a:p>
            <a:pPr algn="ctr"/>
            <a:r>
              <a:rPr lang="vi-VN" sz="4000" b="1" dirty="0">
                <a:ln w="13462">
                  <a:solidFill>
                    <a:schemeClr val="bg2">
                      <a:lumMod val="40000"/>
                      <a:lumOff val="60000"/>
                    </a:schemeClr>
                  </a:solidFill>
                  <a:prstDash val="solid"/>
                </a:ln>
                <a:solidFill>
                  <a:srgbClr val="00B050"/>
                </a:solidFill>
                <a:latin typeface="#9Slide07 Cadena" panose="02000503000000020004" pitchFamily="2" charset="0"/>
              </a:rPr>
              <a:t>Đoạn 3:</a:t>
            </a:r>
            <a:endParaRPr lang="en-US" sz="4000" b="1" dirty="0">
              <a:ln w="13462">
                <a:solidFill>
                  <a:schemeClr val="bg2">
                    <a:lumMod val="40000"/>
                    <a:lumOff val="60000"/>
                  </a:schemeClr>
                </a:solidFill>
                <a:prstDash val="solid"/>
              </a:ln>
              <a:solidFill>
                <a:srgbClr val="00B050"/>
              </a:solidFill>
              <a:latin typeface="#9Slide07 Cadena" panose="02000503000000020004" pitchFamily="2" charset="0"/>
            </a:endParaRPr>
          </a:p>
        </p:txBody>
      </p:sp>
      <p:sp>
        <p:nvSpPr>
          <p:cNvPr id="42" name="Rectangle: Rounded Corners 41">
            <a:extLst>
              <a:ext uri="{FF2B5EF4-FFF2-40B4-BE49-F238E27FC236}">
                <a16:creationId xmlns:a16="http://schemas.microsoft.com/office/drawing/2014/main" xmlns="" id="{65A114D8-7A6A-4292-AA9A-45E820AAD673}"/>
              </a:ext>
            </a:extLst>
          </p:cNvPr>
          <p:cNvSpPr/>
          <p:nvPr/>
        </p:nvSpPr>
        <p:spPr>
          <a:xfrm>
            <a:off x="2972298" y="4009445"/>
            <a:ext cx="535728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374479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80">
                                          <p:stCondLst>
                                            <p:cond delay="0"/>
                                          </p:stCondLst>
                                        </p:cTn>
                                        <p:tgtEl>
                                          <p:spTgt spid="28"/>
                                        </p:tgtEl>
                                      </p:cBhvr>
                                    </p:animEffect>
                                    <p:anim calcmode="lin" valueType="num">
                                      <p:cBhvr>
                                        <p:cTn id="4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8" dur="26">
                                          <p:stCondLst>
                                            <p:cond delay="650"/>
                                          </p:stCondLst>
                                        </p:cTn>
                                        <p:tgtEl>
                                          <p:spTgt spid="28"/>
                                        </p:tgtEl>
                                      </p:cBhvr>
                                      <p:to x="100000" y="60000"/>
                                    </p:animScale>
                                    <p:animScale>
                                      <p:cBhvr>
                                        <p:cTn id="49" dur="166" decel="50000">
                                          <p:stCondLst>
                                            <p:cond delay="676"/>
                                          </p:stCondLst>
                                        </p:cTn>
                                        <p:tgtEl>
                                          <p:spTgt spid="28"/>
                                        </p:tgtEl>
                                      </p:cBhvr>
                                      <p:to x="100000" y="100000"/>
                                    </p:animScale>
                                    <p:animScale>
                                      <p:cBhvr>
                                        <p:cTn id="50" dur="26">
                                          <p:stCondLst>
                                            <p:cond delay="1312"/>
                                          </p:stCondLst>
                                        </p:cTn>
                                        <p:tgtEl>
                                          <p:spTgt spid="28"/>
                                        </p:tgtEl>
                                      </p:cBhvr>
                                      <p:to x="100000" y="80000"/>
                                    </p:animScale>
                                    <p:animScale>
                                      <p:cBhvr>
                                        <p:cTn id="51" dur="166" decel="50000">
                                          <p:stCondLst>
                                            <p:cond delay="1338"/>
                                          </p:stCondLst>
                                        </p:cTn>
                                        <p:tgtEl>
                                          <p:spTgt spid="28"/>
                                        </p:tgtEl>
                                      </p:cBhvr>
                                      <p:to x="100000" y="100000"/>
                                    </p:animScale>
                                    <p:animScale>
                                      <p:cBhvr>
                                        <p:cTn id="52" dur="26">
                                          <p:stCondLst>
                                            <p:cond delay="1642"/>
                                          </p:stCondLst>
                                        </p:cTn>
                                        <p:tgtEl>
                                          <p:spTgt spid="28"/>
                                        </p:tgtEl>
                                      </p:cBhvr>
                                      <p:to x="100000" y="90000"/>
                                    </p:animScale>
                                    <p:animScale>
                                      <p:cBhvr>
                                        <p:cTn id="53" dur="166" decel="50000">
                                          <p:stCondLst>
                                            <p:cond delay="1668"/>
                                          </p:stCondLst>
                                        </p:cTn>
                                        <p:tgtEl>
                                          <p:spTgt spid="28"/>
                                        </p:tgtEl>
                                      </p:cBhvr>
                                      <p:to x="100000" y="100000"/>
                                    </p:animScale>
                                    <p:animScale>
                                      <p:cBhvr>
                                        <p:cTn id="54" dur="26">
                                          <p:stCondLst>
                                            <p:cond delay="1808"/>
                                          </p:stCondLst>
                                        </p:cTn>
                                        <p:tgtEl>
                                          <p:spTgt spid="28"/>
                                        </p:tgtEl>
                                      </p:cBhvr>
                                      <p:to x="100000" y="95000"/>
                                    </p:animScale>
                                    <p:animScale>
                                      <p:cBhvr>
                                        <p:cTn id="55" dur="166" decel="50000">
                                          <p:stCondLst>
                                            <p:cond delay="1834"/>
                                          </p:stCondLst>
                                        </p:cTn>
                                        <p:tgtEl>
                                          <p:spTgt spid="2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80">
                                          <p:stCondLst>
                                            <p:cond delay="0"/>
                                          </p:stCondLst>
                                        </p:cTn>
                                        <p:tgtEl>
                                          <p:spTgt spid="42"/>
                                        </p:tgtEl>
                                      </p:cBhvr>
                                    </p:animEffect>
                                    <p:anim calcmode="lin" valueType="num">
                                      <p:cBhvr>
                                        <p:cTn id="6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71" dur="26">
                                          <p:stCondLst>
                                            <p:cond delay="650"/>
                                          </p:stCondLst>
                                        </p:cTn>
                                        <p:tgtEl>
                                          <p:spTgt spid="42"/>
                                        </p:tgtEl>
                                      </p:cBhvr>
                                      <p:to x="100000" y="60000"/>
                                    </p:animScale>
                                    <p:animScale>
                                      <p:cBhvr>
                                        <p:cTn id="72" dur="166" decel="50000">
                                          <p:stCondLst>
                                            <p:cond delay="676"/>
                                          </p:stCondLst>
                                        </p:cTn>
                                        <p:tgtEl>
                                          <p:spTgt spid="42"/>
                                        </p:tgtEl>
                                      </p:cBhvr>
                                      <p:to x="100000" y="100000"/>
                                    </p:animScale>
                                    <p:animScale>
                                      <p:cBhvr>
                                        <p:cTn id="73" dur="26">
                                          <p:stCondLst>
                                            <p:cond delay="1312"/>
                                          </p:stCondLst>
                                        </p:cTn>
                                        <p:tgtEl>
                                          <p:spTgt spid="42"/>
                                        </p:tgtEl>
                                      </p:cBhvr>
                                      <p:to x="100000" y="80000"/>
                                    </p:animScale>
                                    <p:animScale>
                                      <p:cBhvr>
                                        <p:cTn id="74" dur="166" decel="50000">
                                          <p:stCondLst>
                                            <p:cond delay="1338"/>
                                          </p:stCondLst>
                                        </p:cTn>
                                        <p:tgtEl>
                                          <p:spTgt spid="42"/>
                                        </p:tgtEl>
                                      </p:cBhvr>
                                      <p:to x="100000" y="100000"/>
                                    </p:animScale>
                                    <p:animScale>
                                      <p:cBhvr>
                                        <p:cTn id="75" dur="26">
                                          <p:stCondLst>
                                            <p:cond delay="1642"/>
                                          </p:stCondLst>
                                        </p:cTn>
                                        <p:tgtEl>
                                          <p:spTgt spid="42"/>
                                        </p:tgtEl>
                                      </p:cBhvr>
                                      <p:to x="100000" y="90000"/>
                                    </p:animScale>
                                    <p:animScale>
                                      <p:cBhvr>
                                        <p:cTn id="76" dur="166" decel="50000">
                                          <p:stCondLst>
                                            <p:cond delay="1668"/>
                                          </p:stCondLst>
                                        </p:cTn>
                                        <p:tgtEl>
                                          <p:spTgt spid="42"/>
                                        </p:tgtEl>
                                      </p:cBhvr>
                                      <p:to x="100000" y="100000"/>
                                    </p:animScale>
                                    <p:animScale>
                                      <p:cBhvr>
                                        <p:cTn id="77" dur="26">
                                          <p:stCondLst>
                                            <p:cond delay="1808"/>
                                          </p:stCondLst>
                                        </p:cTn>
                                        <p:tgtEl>
                                          <p:spTgt spid="42"/>
                                        </p:tgtEl>
                                      </p:cBhvr>
                                      <p:to x="100000" y="95000"/>
                                    </p:animScale>
                                    <p:animScale>
                                      <p:cBhvr>
                                        <p:cTn id="7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6" grpId="0"/>
      <p:bldP spid="27" grpId="0"/>
      <p:bldP spid="28" grpId="0"/>
      <p:bldP spid="29"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320949" y="287691"/>
            <a:ext cx="11444756" cy="628261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xmlns="" id="{D40D9B4D-4D7C-472A-8ADD-1E1588B11C11}"/>
              </a:ext>
            </a:extLst>
          </p:cNvPr>
          <p:cNvSpPr/>
          <p:nvPr/>
        </p:nvSpPr>
        <p:spPr>
          <a:xfrm>
            <a:off x="639373" y="797510"/>
            <a:ext cx="10807908" cy="5262979"/>
          </a:xfrm>
          <a:prstGeom prst="rect">
            <a:avLst/>
          </a:prstGeom>
        </p:spPr>
        <p:txBody>
          <a:bodyPr wrap="square">
            <a:spAutoFit/>
          </a:bodyPr>
          <a:lstStyle/>
          <a:p>
            <a:pPr algn="ctr"/>
            <a:r>
              <a:rPr lang="vi-VN" sz="4400" b="1" dirty="0">
                <a:solidFill>
                  <a:srgbClr val="C00000"/>
                </a:solidFill>
                <a:latin typeface="#9Slide07 Cadena" panose="02000503000000020004" pitchFamily="2" charset="0"/>
                <a:cs typeface="Calibri" panose="020F0502020204030204" pitchFamily="34" charset="0"/>
              </a:rPr>
              <a:t>Lớp học trên đường</a:t>
            </a:r>
          </a:p>
          <a:p>
            <a:pPr algn="ctr"/>
            <a:endParaRPr lang="vi-VN" sz="3200" dirty="0">
              <a:solidFill>
                <a:srgbClr val="000000"/>
              </a:solidFill>
              <a:latin typeface="Calibri" panose="020F0502020204030204" pitchFamily="34" charset="0"/>
              <a:cs typeface="Calibri" panose="020F0502020204030204" pitchFamily="34" charset="0"/>
            </a:endParaRPr>
          </a:p>
          <a:p>
            <a:pPr algn="just"/>
            <a:r>
              <a:rPr lang="vi-VN" sz="3200" dirty="0">
                <a:solidFill>
                  <a:srgbClr val="000000"/>
                </a:solidFill>
                <a:latin typeface="Calibri" panose="020F0502020204030204" pitchFamily="34" charset="0"/>
                <a:cs typeface="Calibri" panose="020F0502020204030204" pitchFamily="34" charset="0"/>
              </a:rPr>
              <a:t>    Cụ Vi-ta-li nhặt trên đường một mảnh gỗ mỏng, dính đầy cát bụi. Cắt mảnh gỗ thành nhiều miếng nhỏ, cụ bảo:</a:t>
            </a:r>
          </a:p>
          <a:p>
            <a:pPr algn="just"/>
            <a:r>
              <a:rPr lang="vi-VN" sz="3200" dirty="0">
                <a:solidFill>
                  <a:srgbClr val="000000"/>
                </a:solidFill>
                <a:latin typeface="Calibri" panose="020F0502020204030204" pitchFamily="34" charset="0"/>
                <a:cs typeface="Calibri" panose="020F0502020204030204" pitchFamily="34" charset="0"/>
              </a:rPr>
              <a:t>     - Ta sẽ khắc trên mỗi miếng gỗ một chữ cái. Con sẽ học nhận mặt từng chữ, rồi ghép các chữ ấy lại thành tiếng.</a:t>
            </a:r>
          </a:p>
          <a:p>
            <a:pPr algn="just"/>
            <a:r>
              <a:rPr lang="vi-VN" sz="3200" dirty="0">
                <a:solidFill>
                  <a:srgbClr val="000000"/>
                </a:solidFill>
                <a:latin typeface="Calibri" panose="020F0502020204030204" pitchFamily="34" charset="0"/>
                <a:cs typeface="Calibri" panose="020F0502020204030204" pitchFamily="34" charset="0"/>
              </a:rPr>
              <a:t>       Từ hôm đó, lúc nào túi tôi cũng đầy những miếng gỗ dẹp. Không bao lâu, tôi đã thuộc tất cả các chữ cái. Nhưng biết đọc là một chuyện khác. Không phải ngày một ngày hai mà đọc được.</a:t>
            </a:r>
          </a:p>
          <a:p>
            <a:pPr algn="just"/>
            <a:r>
              <a:rPr lang="vi-VN" sz="3200" dirty="0">
                <a:solidFill>
                  <a:srgbClr val="000000"/>
                </a:solidFill>
                <a:latin typeface="Calibri" panose="020F0502020204030204" pitchFamily="34" charset="0"/>
                <a:cs typeface="Calibri" panose="020F0502020204030204" pitchFamily="34" charset="0"/>
              </a:rPr>
              <a:t>      </a:t>
            </a:r>
          </a:p>
        </p:txBody>
      </p:sp>
      <p:pic>
        <p:nvPicPr>
          <p:cNvPr id="25" name="Picture 24">
            <a:extLst>
              <a:ext uri="{FF2B5EF4-FFF2-40B4-BE49-F238E27FC236}">
                <a16:creationId xmlns:a16="http://schemas.microsoft.com/office/drawing/2014/main" xmlns="" id="{3F05F733-5D3D-4811-A2B0-3FF81ECBE3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18208" t="26363" r="73917" b="55632"/>
          <a:stretch/>
        </p:blipFill>
        <p:spPr>
          <a:xfrm>
            <a:off x="426295" y="1614648"/>
            <a:ext cx="714717" cy="918690"/>
          </a:xfrm>
          <a:prstGeom prst="rect">
            <a:avLst/>
          </a:prstGeom>
        </p:spPr>
      </p:pic>
    </p:spTree>
    <p:extLst>
      <p:ext uri="{BB962C8B-B14F-4D97-AF65-F5344CB8AC3E}">
        <p14:creationId xmlns:p14="http://schemas.microsoft.com/office/powerpoint/2010/main" val="936728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a16="http://schemas.microsoft.com/office/drawing/2014/main" xmlns=""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xmlns="" id="{CDE5C460-EF90-46AF-992A-1FAC3EBEE204}"/>
              </a:ext>
            </a:extLst>
          </p:cNvPr>
          <p:cNvSpPr/>
          <p:nvPr/>
        </p:nvSpPr>
        <p:spPr>
          <a:xfrm>
            <a:off x="320949" y="287691"/>
            <a:ext cx="11444756" cy="628261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xmlns="" id="{D40D9B4D-4D7C-472A-8ADD-1E1588B11C11}"/>
              </a:ext>
            </a:extLst>
          </p:cNvPr>
          <p:cNvSpPr/>
          <p:nvPr/>
        </p:nvSpPr>
        <p:spPr>
          <a:xfrm>
            <a:off x="639373" y="597082"/>
            <a:ext cx="10807908" cy="6124754"/>
          </a:xfrm>
          <a:prstGeom prst="rect">
            <a:avLst/>
          </a:prstGeom>
        </p:spPr>
        <p:txBody>
          <a:bodyPr wrap="square">
            <a:spAutoFit/>
          </a:bodyPr>
          <a:lstStyle/>
          <a:p>
            <a:pPr algn="ctr"/>
            <a:r>
              <a:rPr lang="vi-VN" sz="4000" b="1" dirty="0">
                <a:solidFill>
                  <a:srgbClr val="C00000"/>
                </a:solidFill>
                <a:latin typeface="#9Slide07 Cadena" panose="02000503000000020004" pitchFamily="2" charset="0"/>
                <a:cs typeface="Calibri" panose="020F0502020204030204" pitchFamily="34" charset="0"/>
              </a:rPr>
              <a:t>Lớp học trên đường</a:t>
            </a:r>
          </a:p>
          <a:p>
            <a:pPr algn="just"/>
            <a:r>
              <a:rPr lang="vi-VN" sz="3200" dirty="0">
                <a:solidFill>
                  <a:srgbClr val="000000"/>
                </a:solidFill>
                <a:latin typeface="Calibri" panose="020F0502020204030204" pitchFamily="34" charset="0"/>
                <a:cs typeface="Calibri" panose="020F0502020204030204" pitchFamily="34" charset="0"/>
              </a:rPr>
              <a:t>          Khi dạy tôi, thầy Vi-ta-li nghĩ rằng nghĩ rằng cùng lúc có thể dạy cả chủ chó Ca-pi để làm xiếc. Dĩ nhiên, Ca-pi không đọc lên được những chữ nó thấy vì nó không biết nói, nhưng nó biết lấy ra những chữ mà thầy tôi đọc lên.</a:t>
            </a:r>
          </a:p>
          <a:p>
            <a:pPr algn="just"/>
            <a:r>
              <a:rPr lang="vi-VN" sz="3200" dirty="0">
                <a:solidFill>
                  <a:srgbClr val="000000"/>
                </a:solidFill>
                <a:latin typeface="Calibri" panose="020F0502020204030204" pitchFamily="34" charset="0"/>
                <a:cs typeface="Calibri" panose="020F0502020204030204" pitchFamily="34" charset="0"/>
              </a:rPr>
              <a:t>       Buổi đầu, tôi học tấn tới hơn Ca-pi nhiều. Nhưng nếu tôi thông minh hơn nó, thì nó cũng có trí nhớ tốt hơn tôi. Cái gì đã vào đầu nó rồi thì nó không bao giờ quên.</a:t>
            </a:r>
          </a:p>
          <a:p>
            <a:pPr algn="just"/>
            <a:r>
              <a:rPr lang="vi-VN" sz="3200" dirty="0">
                <a:solidFill>
                  <a:srgbClr val="000000"/>
                </a:solidFill>
                <a:latin typeface="Calibri" panose="020F0502020204030204" pitchFamily="34" charset="0"/>
                <a:cs typeface="Calibri" panose="020F0502020204030204" pitchFamily="34" charset="0"/>
              </a:rPr>
              <a:t>      Một hôm tôi đọc sai, thầy tôi nói:</a:t>
            </a:r>
          </a:p>
          <a:p>
            <a:pPr algn="just"/>
            <a:r>
              <a:rPr lang="vi-VN" sz="3200" dirty="0">
                <a:solidFill>
                  <a:srgbClr val="000000"/>
                </a:solidFill>
                <a:latin typeface="Calibri" panose="020F0502020204030204" pitchFamily="34" charset="0"/>
                <a:cs typeface="Calibri" panose="020F0502020204030204" pitchFamily="34" charset="0"/>
              </a:rPr>
              <a:t>    - Ca-pi sẽ biết đọc trước Rê-mi.</a:t>
            </a:r>
          </a:p>
          <a:p>
            <a:pPr algn="just"/>
            <a:r>
              <a:rPr lang="vi-VN" sz="3200" dirty="0">
                <a:solidFill>
                  <a:srgbClr val="000000"/>
                </a:solidFill>
                <a:latin typeface="Calibri" panose="020F0502020204030204" pitchFamily="34" charset="0"/>
                <a:cs typeface="Calibri" panose="020F0502020204030204" pitchFamily="34" charset="0"/>
              </a:rPr>
              <a:t>     Con chó có lẽ hiểu nên đắc chí vẫy vẫy cái đuôi.</a:t>
            </a:r>
          </a:p>
          <a:p>
            <a:pPr algn="just"/>
            <a:r>
              <a:rPr lang="vi-VN" sz="3200" dirty="0">
                <a:solidFill>
                  <a:srgbClr val="000000"/>
                </a:solidFill>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xmlns="" id="{7729907B-7D20-45B2-B9D7-415DB09D18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25583" t="26363" r="64792" b="55632"/>
          <a:stretch/>
        </p:blipFill>
        <p:spPr>
          <a:xfrm>
            <a:off x="929376" y="1036680"/>
            <a:ext cx="710431" cy="747149"/>
          </a:xfrm>
          <a:prstGeom prst="rect">
            <a:avLst/>
          </a:prstGeom>
        </p:spPr>
      </p:pic>
    </p:spTree>
    <p:extLst>
      <p:ext uri="{BB962C8B-B14F-4D97-AF65-F5344CB8AC3E}">
        <p14:creationId xmlns:p14="http://schemas.microsoft.com/office/powerpoint/2010/main" val="314434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137930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1209</Words>
  <Application>Microsoft Office PowerPoint</Application>
  <PresentationFormat>Widescreen</PresentationFormat>
  <Paragraphs>171</Paragraphs>
  <Slides>30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Quicksand</vt:lpstr>
      <vt:lpstr>Pattaya</vt:lpstr>
      <vt:lpstr>字魂27号-布丁体</vt:lpstr>
      <vt:lpstr>iCiel Nabila</vt:lpstr>
      <vt:lpstr>Arial</vt:lpstr>
      <vt:lpstr>Browallia New</vt:lpstr>
      <vt:lpstr>Kozuka Mincho Pro H</vt:lpstr>
      <vt:lpstr>Calibri</vt:lpstr>
      <vt:lpstr>#9Slide07 Cadena</vt:lpstr>
      <vt:lpstr>#9Slide03 Quicksand</vt:lpstr>
      <vt:lpstr>Calibri Light</vt:lpstr>
      <vt:lpstr>AvantGarde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DELL</cp:lastModifiedBy>
  <cp:revision>37</cp:revision>
  <dcterms:created xsi:type="dcterms:W3CDTF">2022-04-11T07:29:22Z</dcterms:created>
  <dcterms:modified xsi:type="dcterms:W3CDTF">2022-04-27T14:34:12Z</dcterms:modified>
</cp:coreProperties>
</file>