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wav" ContentType="audio/wav"/>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9"/>
  </p:notesMasterIdLst>
  <p:sldIdLst>
    <p:sldId id="257" r:id="rId2"/>
    <p:sldId id="259" r:id="rId3"/>
    <p:sldId id="260" r:id="rId4"/>
    <p:sldId id="290" r:id="rId5"/>
    <p:sldId id="262" r:id="rId6"/>
    <p:sldId id="261" r:id="rId7"/>
    <p:sldId id="263" r:id="rId8"/>
    <p:sldId id="264" r:id="rId9"/>
    <p:sldId id="269" r:id="rId10"/>
    <p:sldId id="265" r:id="rId11"/>
    <p:sldId id="271" r:id="rId12"/>
    <p:sldId id="289" r:id="rId13"/>
    <p:sldId id="266" r:id="rId14"/>
    <p:sldId id="272" r:id="rId15"/>
    <p:sldId id="274" r:id="rId16"/>
    <p:sldId id="275" r:id="rId17"/>
    <p:sldId id="277" r:id="rId18"/>
    <p:sldId id="278" r:id="rId19"/>
    <p:sldId id="279" r:id="rId20"/>
    <p:sldId id="280" r:id="rId21"/>
    <p:sldId id="281" r:id="rId22"/>
    <p:sldId id="282" r:id="rId23"/>
    <p:sldId id="283" r:id="rId24"/>
    <p:sldId id="284" r:id="rId25"/>
    <p:sldId id="286" r:id="rId26"/>
    <p:sldId id="288" r:id="rId27"/>
    <p:sldId id="287"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677" autoAdjust="0"/>
    <p:restoredTop sz="94660"/>
  </p:normalViewPr>
  <p:slideViewPr>
    <p:cSldViewPr>
      <p:cViewPr>
        <p:scale>
          <a:sx n="100" d="100"/>
          <a:sy n="100" d="100"/>
        </p:scale>
        <p:origin x="-756"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FF9BF8D-BDE4-4995-A554-35A713A111E4}" type="datetimeFigureOut">
              <a:rPr lang="en-US" smtClean="0"/>
              <a:pPr/>
              <a:t>10/18/2022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CB0F2A6-0E29-41DE-BE6E-8A8048BBA5B9}" type="slidenum">
              <a:rPr lang="en-US" smtClean="0"/>
              <a:pPr/>
              <a:t>‹#›</a:t>
            </a:fld>
            <a:endParaRPr lang="en-US"/>
          </a:p>
        </p:txBody>
      </p:sp>
    </p:spTree>
    <p:extLst>
      <p:ext uri="{BB962C8B-B14F-4D97-AF65-F5344CB8AC3E}">
        <p14:creationId xmlns:p14="http://schemas.microsoft.com/office/powerpoint/2010/main" val="28591664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67AF926-F0D5-49AF-91CB-E3CDECE402A9}" type="slidenum">
              <a:rPr lang="en-US" smtClean="0"/>
              <a:pPr/>
              <a:t>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67AF926-F0D5-49AF-91CB-E3CDECE402A9}" type="slidenum">
              <a:rPr lang="en-US" smtClean="0"/>
              <a:pPr/>
              <a:t>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CB0F2A6-0E29-41DE-BE6E-8A8048BBA5B9}" type="slidenum">
              <a:rPr lang="en-US" smtClean="0"/>
              <a:pPr/>
              <a:t>8</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67AF926-F0D5-49AF-91CB-E3CDECE402A9}" type="slidenum">
              <a:rPr lang="en-US" smtClean="0"/>
              <a:pPr/>
              <a:t>11</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67AF926-F0D5-49AF-91CB-E3CDECE402A9}" type="slidenum">
              <a:rPr lang="en-US" smtClean="0"/>
              <a:pPr/>
              <a:t>14</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D9C95039-8FDE-47A9-A131-AA4272DAD8FE}" type="datetimeFigureOut">
              <a:rPr lang="en-US" smtClean="0"/>
              <a:pPr/>
              <a:t>10/18/2022</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136899BF-2773-4F2D-946D-676779057239}"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a:xfrm>
            <a:off x="457200" y="1481329"/>
            <a:ext cx="8229600" cy="4386071"/>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D9C95039-8FDE-47A9-A131-AA4272DAD8FE}" type="datetimeFigureOut">
              <a:rPr lang="en-US" smtClean="0"/>
              <a:pPr/>
              <a:t>10/18/2022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6899BF-2773-4F2D-946D-676779057239}"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74641"/>
            <a:ext cx="6324600" cy="5592760"/>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D9C95039-8FDE-47A9-A131-AA4272DAD8FE}" type="datetimeFigureOut">
              <a:rPr lang="en-US" smtClean="0"/>
              <a:pPr/>
              <a:t>10/18/2022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6899BF-2773-4F2D-946D-676779057239}"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p:cNvSpPr>
            <a:spLocks noGrp="1"/>
          </p:cNvSpPr>
          <p:nvPr>
            <p:ph type="dt" sz="half" idx="10"/>
          </p:nvPr>
        </p:nvSpPr>
        <p:spPr>
          <a:xfrm>
            <a:off x="457200" y="6245225"/>
            <a:ext cx="2133600" cy="476250"/>
          </a:xfrm>
        </p:spPr>
        <p:txBody>
          <a:bodyPr/>
          <a:lstStyle>
            <a:lvl1pPr>
              <a:defRPr/>
            </a:lvl1pPr>
          </a:lstStyle>
          <a:p>
            <a:endParaRPr lang="fr-LU"/>
          </a:p>
        </p:txBody>
      </p:sp>
      <p:sp>
        <p:nvSpPr>
          <p:cNvPr id="4" name="Footer Placeholder 3"/>
          <p:cNvSpPr>
            <a:spLocks noGrp="1"/>
          </p:cNvSpPr>
          <p:nvPr>
            <p:ph type="ftr" sz="quarter" idx="11"/>
          </p:nvPr>
        </p:nvSpPr>
        <p:spPr>
          <a:xfrm>
            <a:off x="3124200" y="6245225"/>
            <a:ext cx="2895600" cy="476250"/>
          </a:xfrm>
        </p:spPr>
        <p:txBody>
          <a:bodyPr/>
          <a:lstStyle>
            <a:lvl1pPr>
              <a:defRPr/>
            </a:lvl1pPr>
          </a:lstStyle>
          <a:p>
            <a:endParaRPr lang="fr-LU"/>
          </a:p>
        </p:txBody>
      </p:sp>
      <p:sp>
        <p:nvSpPr>
          <p:cNvPr id="5" name="Slide Number Placeholder 4"/>
          <p:cNvSpPr>
            <a:spLocks noGrp="1"/>
          </p:cNvSpPr>
          <p:nvPr>
            <p:ph type="sldNum" sz="quarter" idx="12"/>
          </p:nvPr>
        </p:nvSpPr>
        <p:spPr>
          <a:xfrm>
            <a:off x="6553200" y="6245225"/>
            <a:ext cx="2133600" cy="476250"/>
          </a:xfrm>
        </p:spPr>
        <p:txBody>
          <a:bodyPr/>
          <a:lstStyle>
            <a:lvl1pPr>
              <a:defRPr/>
            </a:lvl1pPr>
          </a:lstStyle>
          <a:p>
            <a:fld id="{8B8C6F2B-EB6C-41C0-8058-5F380E8344B8}" type="slidenum">
              <a:rPr lang="fr-LU"/>
              <a:pPr/>
              <a:t>‹#›</a:t>
            </a:fld>
            <a:endParaRPr lang="fr-L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D9C95039-8FDE-47A9-A131-AA4272DAD8FE}" type="datetimeFigureOut">
              <a:rPr lang="en-US" smtClean="0"/>
              <a:pPr/>
              <a:t>10/18/2022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6899BF-2773-4F2D-946D-676779057239}" type="slidenum">
              <a:rPr lang="en-US" smtClean="0"/>
              <a:pPr/>
              <a:t>‹#›</a:t>
            </a:fld>
            <a:endParaRPr lang="en-US"/>
          </a:p>
        </p:txBody>
      </p:sp>
      <p:sp>
        <p:nvSpPr>
          <p:cNvPr id="7" name="Title 6"/>
          <p:cNvSpPr>
            <a:spLocks noGrp="1"/>
          </p:cNvSpPr>
          <p:nvPr>
            <p:ph type="title"/>
          </p:nvPr>
        </p:nvSpPr>
        <p:spPr/>
        <p:txBody>
          <a:bodyPr rtlCol="0"/>
          <a:lstStyle/>
          <a:p>
            <a:r>
              <a:rPr kumimoji="0" lang="en-US"/>
              <a:t>Click to edit Master title style</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D9C95039-8FDE-47A9-A131-AA4272DAD8FE}" type="datetimeFigureOut">
              <a:rPr lang="en-US" smtClean="0"/>
              <a:pPr/>
              <a:t>10/18/2022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6899BF-2773-4F2D-946D-676779057239}" type="slidenum">
              <a:rPr lang="en-US" smtClean="0"/>
              <a:pPr/>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D9C95039-8FDE-47A9-A131-AA4272DAD8FE}" type="datetimeFigureOut">
              <a:rPr lang="en-US" smtClean="0"/>
              <a:pPr/>
              <a:t>10/18/2022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6899BF-2773-4F2D-946D-676779057239}" type="slidenum">
              <a:rPr lang="en-US" smtClean="0"/>
              <a:pPr/>
              <a:t>‹#›</a:t>
            </a:fld>
            <a:endParaRPr lang="en-US"/>
          </a:p>
        </p:txBody>
      </p:sp>
      <p:sp>
        <p:nvSpPr>
          <p:cNvPr id="8" name="Title 7"/>
          <p:cNvSpPr>
            <a:spLocks noGrp="1"/>
          </p:cNvSpPr>
          <p:nvPr>
            <p:ph type="title"/>
          </p:nvPr>
        </p:nvSpPr>
        <p:spPr/>
        <p:txBody>
          <a:bodyPr rtlCol="0"/>
          <a:lstStyle/>
          <a:p>
            <a:r>
              <a:rPr kumimoji="0" lang="en-US"/>
              <a:t>Click to edit Master title style</a:t>
            </a:r>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a:t>Click to edit Master title style</a:t>
            </a:r>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D9C95039-8FDE-47A9-A131-AA4272DAD8FE}" type="datetimeFigureOut">
              <a:rPr lang="en-US" smtClean="0"/>
              <a:pPr/>
              <a:t>10/18/2022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36899BF-2773-4F2D-946D-676779057239}"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D9C95039-8FDE-47A9-A131-AA4272DAD8FE}" type="datetimeFigureOut">
              <a:rPr lang="en-US" smtClean="0"/>
              <a:pPr/>
              <a:t>10/18/2022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36899BF-2773-4F2D-946D-676779057239}" type="slidenum">
              <a:rPr lang="en-US" smtClean="0"/>
              <a:pPr/>
              <a:t>‹#›</a:t>
            </a:fld>
            <a:endParaRPr lang="en-US"/>
          </a:p>
        </p:txBody>
      </p:sp>
      <p:sp>
        <p:nvSpPr>
          <p:cNvPr id="6" name="Title 5"/>
          <p:cNvSpPr>
            <a:spLocks noGrp="1"/>
          </p:cNvSpPr>
          <p:nvPr>
            <p:ph type="title"/>
          </p:nvPr>
        </p:nvSpPr>
        <p:spPr/>
        <p:txBody>
          <a:bodyPr rtlCol="0"/>
          <a:lstStyle/>
          <a:p>
            <a:r>
              <a:rPr kumimoji="0" lang="en-US"/>
              <a:t>Click to edit Master title style</a:t>
            </a:r>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9C95039-8FDE-47A9-A131-AA4272DAD8FE}" type="datetimeFigureOut">
              <a:rPr lang="en-US" smtClean="0"/>
              <a:pPr/>
              <a:t>10/18/2022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36899BF-2773-4F2D-946D-676779057239}"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a:t>Click to edit Master title style</a:t>
            </a:r>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p>
            <a:fld id="{D9C95039-8FDE-47A9-A131-AA4272DAD8FE}" type="datetimeFigureOut">
              <a:rPr lang="en-US" smtClean="0"/>
              <a:pPr/>
              <a:t>10/18/2022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6899BF-2773-4F2D-946D-676779057239}"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D9C95039-8FDE-47A9-A131-AA4272DAD8FE}" type="datetimeFigureOut">
              <a:rPr lang="en-US" smtClean="0"/>
              <a:pPr/>
              <a:t>10/18/2022</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136899BF-2773-4F2D-946D-676779057239}" type="slidenum">
              <a:rPr lang="en-US" smtClean="0"/>
              <a:pPr/>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a:t>Click to edit Master title style</a:t>
            </a:r>
          </a:p>
        </p:txBody>
      </p:sp>
      <p:sp>
        <p:nvSpPr>
          <p:cNvPr id="8" name="Freeform 7"/>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Freeform 8"/>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Freeform 11"/>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4">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kumimoji="0" lang="en-US"/>
              <a:t>Click to edit Master title style</a:t>
            </a:r>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D9C95039-8FDE-47A9-A131-AA4272DAD8FE}" type="datetimeFigureOut">
              <a:rPr lang="en-US" smtClean="0"/>
              <a:pPr/>
              <a:t>10/18/2022</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136899BF-2773-4F2D-946D-676779057239}"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gif"/><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8" Type="http://schemas.openxmlformats.org/officeDocument/2006/relationships/hyperlink" Target="http://www.google.com.vn/imgres?q=sumo+nh%E1%BA%ADn+gi%E1%BA%A3i&amp;hl=vi&amp;gbv=2&amp;biw=1024&amp;bih=540&amp;tbm=isch&amp;tbnid=WNheBRAQZ79wcM:&amp;imgrefurl=http://www.24h.com.vn/phi-thuong-ky-quac/10-thanh-pho-nhieu-su-mo-nhat-the-gioi-c159a279678.html&amp;docid=lpImbX1eede1dM&amp;w=449&amp;h=317&amp;ei=5jCITvWHK8_wrQf439HeDw&amp;zoom=1" TargetMode="External"/><Relationship Id="rId3" Type="http://schemas.openxmlformats.org/officeDocument/2006/relationships/image" Target="../media/image17.jpeg"/><Relationship Id="rId7" Type="http://schemas.openxmlformats.org/officeDocument/2006/relationships/image" Target="http://t1.gstatic.com/images?q=tbn:ANd9GcR5ggp5teaJKV2fHa5ASDrtXfas0fbj_Oi-MDSTgLoRHtUTBLrW" TargetMode="External"/><Relationship Id="rId2" Type="http://schemas.openxmlformats.org/officeDocument/2006/relationships/hyperlink" Target="http://www.google.com.vn/imgres?q=t%C3%A1c+h%E1%BA%A1i+c%E1%BB%A7a+b%E1%BB%87nh+b%C3%A9o+ph%C3%AC&amp;hl=vi&amp;gbv=2&amp;biw=1024&amp;bih=540&amp;tbm=isch&amp;tbnid=vkhLnyQ4Djje1M:&amp;imgrefurl=http://vn.360plus.yahoo.com/CaoDai-Giao/article?mid=383&amp;fid=-1&amp;docid=lyWUYFJfwJKQiM&amp;w=450&amp;h=282&amp;ei=ujyITpneHejHmAX446Ek&amp;zoom=1" TargetMode="External"/><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hyperlink" Target="http://www.google.com.vn/imgres?q=sumo+nh%E1%BA%ADn+gi%E1%BA%A3i&amp;start=242&amp;hl=vi&amp;gbv=2&amp;biw=1024&amp;bih=540&amp;tbm=isch&amp;tbnid=NbqJUhopXUj6iM:&amp;imgrefurl=http://forum.lynklee.com/6506-soc-voi-gai-6-tuoi-nang-91kg.html&amp;docid=i5tZ_pfmT3gL-M&amp;w=450&amp;h=266&amp;ei=6zGITt6VKsbMrQeblbTLDA&amp;zoom=1&amp;chk=sbg" TargetMode="External"/><Relationship Id="rId10" Type="http://schemas.openxmlformats.org/officeDocument/2006/relationships/image" Target="http://t2.gstatic.com/images?q=tbn:ANd9GcT2UBwieRXaODHnXSALLKJ7pEtQQAjFebP3J1drtTaCIMUhEfw7" TargetMode="External"/><Relationship Id="rId4" Type="http://schemas.openxmlformats.org/officeDocument/2006/relationships/image" Target="http://t3.gstatic.com/images?q=tbn:ANd9GcRai-ksHAYQS20aB2lKEw4aXLkp1N88K0myZtkbuH5KC_lzq_SN" TargetMode="External"/><Relationship Id="rId9" Type="http://schemas.openxmlformats.org/officeDocument/2006/relationships/image" Target="../media/image19.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image" Target="../media/image22.jpeg"/><Relationship Id="rId7" Type="http://schemas.openxmlformats.org/officeDocument/2006/relationships/hyperlink" Target="http://www.google.com.vn/imgres?q=t%E1%BA%ADp+th%E1%BB%83+d%E1%BB%A5c+bu%E1%BB%95i+s%C3%A1ng&amp;hl=vi&amp;biw=1024&amp;bih=540&amp;gbv=2&amp;tbm=isch&amp;tbnid=kxDLOuj2NAuF1M:&amp;imgrefurl=http://lamkieu.com.vn/index.php/song-khoe/pratique/5606-tap-luyen&amp;docid=9pzjWTR9opGCKM&amp;w=280&amp;h=373&amp;ei=-sOJTtbRBcz0mAXp44wX&amp;zoom=1" TargetMode="External"/><Relationship Id="rId2" Type="http://schemas.openxmlformats.org/officeDocument/2006/relationships/hyperlink" Target="http://www.google.com.vn/imgres?q=t%E1%BA%ADp+th%E1%BB%83+d%E1%BB%A5c+bu%E1%BB%95i+s%C3%A1ng&amp;start=244&amp;hl=vi&amp;biw=1024&amp;bih=540&amp;gbv=2&amp;tbm=isch&amp;tbnid=RioJp4WJodpq3M:&amp;imgrefurl=http://www.chaobuoisang.net/chien-si-hai-quan-nhi-va-nhung-he-ngay-bo-ich-348049.htm&amp;docid=_hlOapTl2zL-pM&amp;w=500&amp;h=332&amp;ei=ncSJTuvLLofzmAWxw-3wDw&amp;zoom=1&amp;chk=sbg" TargetMode="External"/><Relationship Id="rId1" Type="http://schemas.openxmlformats.org/officeDocument/2006/relationships/slideLayout" Target="../slideLayouts/slideLayout2.xml"/><Relationship Id="rId6" Type="http://schemas.openxmlformats.org/officeDocument/2006/relationships/image" Target="http://www1.laodong.vn/Images/2011/1/5/retJPG-021927" TargetMode="External"/><Relationship Id="rId5" Type="http://schemas.openxmlformats.org/officeDocument/2006/relationships/image" Target="../media/image23.jpeg"/><Relationship Id="rId4" Type="http://schemas.openxmlformats.org/officeDocument/2006/relationships/image" Target="http://t1.gstatic.com/images?q=tbn:ANd9GcSDS-1YUk2HRUAk_FSbc3wSRafk-u1znTV3AfIPQWtq5mU3iRCz2w" TargetMode="External"/><Relationship Id="rId9" Type="http://schemas.openxmlformats.org/officeDocument/2006/relationships/image" Target="http://t3.gstatic.com/images?q=tbn:ANd9GcTQXR93pPn4X4ssF_l292EGRpDhvnYm-qT6u8849FNbjj094imz"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6.gif"/><Relationship Id="rId2" Type="http://schemas.openxmlformats.org/officeDocument/2006/relationships/image" Target="../media/image25.jpeg"/><Relationship Id="rId1" Type="http://schemas.openxmlformats.org/officeDocument/2006/relationships/slideLayout" Target="../slideLayouts/slideLayout2.xml"/><Relationship Id="rId5" Type="http://schemas.openxmlformats.org/officeDocument/2006/relationships/image" Target="../media/image28.gif"/><Relationship Id="rId4" Type="http://schemas.openxmlformats.org/officeDocument/2006/relationships/image" Target="../media/image27.gif"/></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www.google.com.vn/imgres?q=b%E1%BB%87nh+b%C3%A9o+ph%C3%AC+%E1%BB%9F+vi%E1%BB%87t+nam&amp;um=1&amp;hl=vi&amp;biw=1024&amp;bih=540&amp;tbm=isch&amp;tbnid=S3yQvGxXK3ad4M:&amp;imgrefurl=http://www.tin247.com/nuoi_con_3_con_6_thang_tuoi_bang_do_an_nhanh_cua_mcdonald-13-21417166.html&amp;docid=uu1ZilmDQjz52M&amp;w=300&amp;h=454&amp;ei=MiSITpO5Def4mAWJ-5H0Dw&amp;zoom=1&amp;iact=rc&amp;dur=0&amp;page=16&amp;tbnh=148&amp;tbnw=98&amp;start=126&amp;ndsp=8&amp;ved=1t:429,r:0,s:126&amp;tx=33&amp;ty=75" TargetMode="External"/><Relationship Id="rId1" Type="http://schemas.openxmlformats.org/officeDocument/2006/relationships/slideLayout" Target="../slideLayouts/slideLayout2.xml"/><Relationship Id="rId4" Type="http://schemas.openxmlformats.org/officeDocument/2006/relationships/image" Target="http://t0.gstatic.com/images?q=tbn:ANd9GcRiuu3RuJdoNJiLGGQxJyiIa4fTEg0zQ3WHZ1VqIBPHsNkhtsqa"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http://www2.vietbao.vn/images/vn7/suc-khoe/70058976-67216sm.jpg" TargetMode="External"/><Relationship Id="rId5" Type="http://schemas.openxmlformats.org/officeDocument/2006/relationships/image" Target="../media/image7.jpeg"/><Relationship Id="rId4" Type="http://schemas.openxmlformats.org/officeDocument/2006/relationships/image" Target="http://tintucimg.vnanet.vn/2012/08/22/08/28/beo.jpg" TargetMode="External"/></Relationships>
</file>

<file path=ppt/slides/_rels/slide9.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8.jpeg"/><Relationship Id="rId7" Type="http://schemas.openxmlformats.org/officeDocument/2006/relationships/image" Target="http://t3.gstatic.com/images?q=tbn:ANd9GcQbnhQafNO486NYl07tNwXUUErPXA-WAxYFHqOJd1xK44K-FkJb" TargetMode="External"/><Relationship Id="rId2" Type="http://schemas.openxmlformats.org/officeDocument/2006/relationships/hyperlink" Target="http://www.google.com.vn/imgres?q=b%E1%BB%87nh+b%C3%A9o+ph%C3%AC+%E1%BB%9F+vi%E1%BB%87t+nam&amp;um=1&amp;hl=vi&amp;biw=1024&amp;bih=540&amp;tbm=isch&amp;tbnid=FtFI3b9dWc-5nM:&amp;imgrefurl=http://www.meovatgiadinh.com/2010/07/bao-d%E1%BB%99ng-tinh-tr%E1%BA%A1ng-beo-phi-%E1%BB%9F-c%E1%BA%A3-tr%E1%BA%BB-em-va-ng%C6%B0%E1%BB%9Di-l%E1%BB%9Bn/&amp;docid=dYevOfUSJZULOM&amp;w=450&amp;h=338&amp;ei=MiSITpO5Def4mAWJ-5H0Dw&amp;zoom=1&amp;iact=rc&amp;dur=0&amp;page=18&amp;tbnh=146&amp;tbnw=194&amp;start=142&amp;ndsp=10&amp;ved=1t:429,r:0,s:142&amp;tx=101&amp;ty=81" TargetMode="External"/><Relationship Id="rId1" Type="http://schemas.openxmlformats.org/officeDocument/2006/relationships/slideLayout" Target="../slideLayouts/slideLayout2.xml"/><Relationship Id="rId6" Type="http://schemas.openxmlformats.org/officeDocument/2006/relationships/image" Target="../media/image9.jpeg"/><Relationship Id="rId11" Type="http://schemas.openxmlformats.org/officeDocument/2006/relationships/image" Target="http://t0.gstatic.com/images?q=tbn:ANd9GcRFo5To8bYS3MwEnP0taSTEnmqDsBNK-wf2MfnPqCw-7c_bsaXPPA" TargetMode="External"/><Relationship Id="rId5" Type="http://schemas.openxmlformats.org/officeDocument/2006/relationships/hyperlink" Target="http://www.google.com.vn/imgres?q=b%E1%BB%87nh+b%C3%A9o+ph%C3%AC+%E1%BB%9F+vi%E1%BB%87t+nam&amp;um=1&amp;hl=vi&amp;biw=1024&amp;bih=540&amp;tbm=isch&amp;tbnid=DpFPREoGnZiXSM:&amp;imgrefurl=http://www.giaoducsuckhoe.net/Beo-phi.asp?PageNo=2&amp;docid=J6Fuv8DLpokuXM&amp;w=400&amp;h=323&amp;ei=MiSITpO5Def4mAWJ-5H0Dw&amp;zoom=1" TargetMode="External"/><Relationship Id="rId10" Type="http://schemas.openxmlformats.org/officeDocument/2006/relationships/image" Target="../media/image11.jpeg"/><Relationship Id="rId4" Type="http://schemas.openxmlformats.org/officeDocument/2006/relationships/image" Target="http://t0.gstatic.com/images?q=tbn:ANd9GcRFHlPhuM2V7ewQR4AE8jmMMU7LuIVsKu5aA3U89jn7oc6EnpMO" TargetMode="External"/><Relationship Id="rId9" Type="http://schemas.openxmlformats.org/officeDocument/2006/relationships/hyperlink" Target="http://www.google.com.vn/imgres?q=b%E1%BB%87nh+b%C3%A9o+ph%C3%AC+%E1%BB%9F+vi%E1%BB%87t+nam&amp;um=1&amp;hl=vi&amp;biw=1024&amp;bih=540&amp;tbm=isch&amp;tbnid=7w7wvU9Vs_7iGM:&amp;imgrefurl=http://afamily.vn/nuoi-day-con/20100303110713938/Con-chang-muon-bi-beo-phi/&amp;docid=kyj-aEm-UbZ0SM&amp;w=303&amp;h=378&amp;ei=MiSITpO5Def4mAWJ-5H0Dw&amp;zoom=1"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Admin\Desktop\powerpoint\ehexv2vs - Copy - Copy.gif"/>
          <p:cNvPicPr>
            <a:picLocks noChangeAspect="1" noChangeArrowheads="1" noCrop="1"/>
          </p:cNvPicPr>
          <p:nvPr/>
        </p:nvPicPr>
        <p:blipFill>
          <a:blip r:embed="rId2"/>
          <a:srcRect/>
          <a:stretch>
            <a:fillRect/>
          </a:stretch>
        </p:blipFill>
        <p:spPr bwMode="auto">
          <a:xfrm>
            <a:off x="685800" y="0"/>
            <a:ext cx="8458200" cy="1466850"/>
          </a:xfrm>
          <a:prstGeom prst="rect">
            <a:avLst/>
          </a:prstGeom>
          <a:noFill/>
        </p:spPr>
      </p:pic>
      <p:sp>
        <p:nvSpPr>
          <p:cNvPr id="4" name="Rectangle 3"/>
          <p:cNvSpPr/>
          <p:nvPr/>
        </p:nvSpPr>
        <p:spPr>
          <a:xfrm>
            <a:off x="457199" y="609600"/>
            <a:ext cx="8229601" cy="1532930"/>
          </a:xfrm>
          <a:prstGeom prst="rect">
            <a:avLst/>
          </a:prstGeom>
          <a:noFill/>
        </p:spPr>
        <p:txBody>
          <a:bodyPr wrap="none" lIns="91440" tIns="45720" rIns="91440" bIns="45720">
            <a:prstTxWarp prst="textArchDown">
              <a:avLst>
                <a:gd name="adj" fmla="val 20747911"/>
              </a:avLst>
            </a:prstTxWarp>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6000" b="1" spc="50" dirty="0" err="1">
                <a:ln w="11430">
                  <a:solidFill>
                    <a:srgbClr val="FFFF00"/>
                  </a:solidFill>
                </a:ln>
                <a:solidFill>
                  <a:srgbClr val="FF0000"/>
                </a:solidFill>
                <a:effectLst>
                  <a:outerShdw blurRad="76200" dist="50800" dir="5400000" algn="tl" rotWithShape="0">
                    <a:srgbClr val="000000">
                      <a:alpha val="65000"/>
                    </a:srgbClr>
                  </a:outerShdw>
                </a:effectLst>
                <a:latin typeface="Times New Roman" pitchFamily="18" charset="0"/>
                <a:cs typeface="Times New Roman" pitchFamily="18" charset="0"/>
              </a:rPr>
              <a:t>Chào</a:t>
            </a:r>
            <a:r>
              <a:rPr lang="en-US" sz="6000" b="1" spc="50" dirty="0">
                <a:ln w="11430">
                  <a:solidFill>
                    <a:srgbClr val="FFFF00"/>
                  </a:solidFill>
                </a:ln>
                <a:solidFill>
                  <a:srgbClr val="FF0000"/>
                </a:solidFill>
                <a:effectLst>
                  <a:outerShdw blurRad="76200" dist="50800" dir="5400000" algn="tl" rotWithShape="0">
                    <a:srgbClr val="000000">
                      <a:alpha val="65000"/>
                    </a:srgbClr>
                  </a:outerShdw>
                </a:effectLst>
                <a:latin typeface="Times New Roman" pitchFamily="18" charset="0"/>
                <a:cs typeface="Times New Roman" pitchFamily="18" charset="0"/>
              </a:rPr>
              <a:t> </a:t>
            </a:r>
            <a:r>
              <a:rPr lang="en-US" sz="6000" b="1" spc="50" dirty="0" err="1">
                <a:ln w="11430">
                  <a:solidFill>
                    <a:srgbClr val="FFFF00"/>
                  </a:solidFill>
                </a:ln>
                <a:solidFill>
                  <a:srgbClr val="FF0000"/>
                </a:solidFill>
                <a:effectLst>
                  <a:outerShdw blurRad="76200" dist="50800" dir="5400000" algn="tl" rotWithShape="0">
                    <a:srgbClr val="000000">
                      <a:alpha val="65000"/>
                    </a:srgbClr>
                  </a:outerShdw>
                </a:effectLst>
                <a:latin typeface="Times New Roman" pitchFamily="18" charset="0"/>
                <a:cs typeface="Times New Roman" pitchFamily="18" charset="0"/>
              </a:rPr>
              <a:t>mừng</a:t>
            </a:r>
            <a:r>
              <a:rPr lang="en-US" sz="6000" b="1" spc="50" dirty="0">
                <a:ln w="11430">
                  <a:solidFill>
                    <a:srgbClr val="FFFF00"/>
                  </a:solidFill>
                </a:ln>
                <a:solidFill>
                  <a:srgbClr val="FF0000"/>
                </a:solidFill>
                <a:effectLst>
                  <a:outerShdw blurRad="76200" dist="50800" dir="5400000" algn="tl" rotWithShape="0">
                    <a:srgbClr val="000000">
                      <a:alpha val="65000"/>
                    </a:srgbClr>
                  </a:outerShdw>
                </a:effectLst>
                <a:latin typeface="Times New Roman" pitchFamily="18" charset="0"/>
                <a:cs typeface="Times New Roman" pitchFamily="18" charset="0"/>
              </a:rPr>
              <a:t> </a:t>
            </a:r>
            <a:r>
              <a:rPr lang="en-US" sz="6000" b="1" spc="50" dirty="0" err="1">
                <a:ln w="11430">
                  <a:solidFill>
                    <a:srgbClr val="FFFF00"/>
                  </a:solidFill>
                </a:ln>
                <a:solidFill>
                  <a:srgbClr val="FF0000"/>
                </a:solidFill>
                <a:effectLst>
                  <a:outerShdw blurRad="76200" dist="50800" dir="5400000" algn="tl" rotWithShape="0">
                    <a:srgbClr val="000000">
                      <a:alpha val="65000"/>
                    </a:srgbClr>
                  </a:outerShdw>
                </a:effectLst>
                <a:latin typeface="Times New Roman" pitchFamily="18" charset="0"/>
                <a:cs typeface="Times New Roman" pitchFamily="18" charset="0"/>
              </a:rPr>
              <a:t>quý</a:t>
            </a:r>
            <a:r>
              <a:rPr lang="en-US" sz="6000" b="1" spc="50" dirty="0">
                <a:ln w="11430">
                  <a:solidFill>
                    <a:srgbClr val="FFFF00"/>
                  </a:solidFill>
                </a:ln>
                <a:solidFill>
                  <a:srgbClr val="FF0000"/>
                </a:solidFill>
                <a:effectLst>
                  <a:outerShdw blurRad="76200" dist="50800" dir="5400000" algn="tl" rotWithShape="0">
                    <a:srgbClr val="000000">
                      <a:alpha val="65000"/>
                    </a:srgbClr>
                  </a:outerShdw>
                </a:effectLst>
                <a:latin typeface="Times New Roman" pitchFamily="18" charset="0"/>
                <a:cs typeface="Times New Roman" pitchFamily="18" charset="0"/>
              </a:rPr>
              <a:t> </a:t>
            </a:r>
            <a:r>
              <a:rPr lang="en-US" sz="6000" b="1" spc="50" dirty="0" err="1">
                <a:ln w="11430">
                  <a:solidFill>
                    <a:srgbClr val="FFFF00"/>
                  </a:solidFill>
                </a:ln>
                <a:solidFill>
                  <a:srgbClr val="FF0000"/>
                </a:solidFill>
                <a:effectLst>
                  <a:outerShdw blurRad="76200" dist="50800" dir="5400000" algn="tl" rotWithShape="0">
                    <a:srgbClr val="000000">
                      <a:alpha val="65000"/>
                    </a:srgbClr>
                  </a:outerShdw>
                </a:effectLst>
                <a:latin typeface="Times New Roman" pitchFamily="18" charset="0"/>
                <a:cs typeface="Times New Roman" pitchFamily="18" charset="0"/>
              </a:rPr>
              <a:t>thầy</a:t>
            </a:r>
            <a:r>
              <a:rPr lang="en-US" sz="6000" b="1" spc="50" dirty="0">
                <a:ln w="11430">
                  <a:solidFill>
                    <a:srgbClr val="FFFF00"/>
                  </a:solidFill>
                </a:ln>
                <a:solidFill>
                  <a:srgbClr val="FF0000"/>
                </a:solidFill>
                <a:effectLst>
                  <a:outerShdw blurRad="76200" dist="50800" dir="5400000" algn="tl" rotWithShape="0">
                    <a:srgbClr val="000000">
                      <a:alpha val="65000"/>
                    </a:srgbClr>
                  </a:outerShdw>
                </a:effectLst>
                <a:latin typeface="Times New Roman" pitchFamily="18" charset="0"/>
                <a:cs typeface="Times New Roman" pitchFamily="18" charset="0"/>
              </a:rPr>
              <a:t> </a:t>
            </a:r>
            <a:r>
              <a:rPr lang="en-US" sz="6000" b="1" spc="50" dirty="0" err="1">
                <a:ln w="11430">
                  <a:solidFill>
                    <a:srgbClr val="FFFF00"/>
                  </a:solidFill>
                </a:ln>
                <a:solidFill>
                  <a:srgbClr val="FF0000"/>
                </a:solidFill>
                <a:effectLst>
                  <a:outerShdw blurRad="76200" dist="50800" dir="5400000" algn="tl" rotWithShape="0">
                    <a:srgbClr val="000000">
                      <a:alpha val="65000"/>
                    </a:srgbClr>
                  </a:outerShdw>
                </a:effectLst>
                <a:latin typeface="Times New Roman" pitchFamily="18" charset="0"/>
                <a:cs typeface="Times New Roman" pitchFamily="18" charset="0"/>
              </a:rPr>
              <a:t>cô</a:t>
            </a:r>
            <a:r>
              <a:rPr lang="en-US" sz="6000" b="1" spc="50" dirty="0">
                <a:ln w="11430">
                  <a:solidFill>
                    <a:srgbClr val="FFFF00"/>
                  </a:solidFill>
                </a:ln>
                <a:solidFill>
                  <a:srgbClr val="FF0000"/>
                </a:solidFill>
                <a:effectLst>
                  <a:outerShdw blurRad="76200" dist="50800" dir="5400000" algn="tl" rotWithShape="0">
                    <a:srgbClr val="000000">
                      <a:alpha val="65000"/>
                    </a:srgbClr>
                  </a:outerShdw>
                </a:effectLst>
                <a:latin typeface="Times New Roman" pitchFamily="18" charset="0"/>
                <a:cs typeface="Times New Roman" pitchFamily="18" charset="0"/>
              </a:rPr>
              <a:t> </a:t>
            </a:r>
          </a:p>
          <a:p>
            <a:pPr algn="ctr"/>
            <a:r>
              <a:rPr lang="en-US" sz="6000" b="1" spc="50" dirty="0">
                <a:ln w="11430">
                  <a:solidFill>
                    <a:srgbClr val="FFFF00"/>
                  </a:solidFill>
                </a:ln>
                <a:solidFill>
                  <a:srgbClr val="FF0000"/>
                </a:solidFill>
                <a:effectLst>
                  <a:outerShdw blurRad="76200" dist="50800" dir="5400000" algn="tl" rotWithShape="0">
                    <a:srgbClr val="000000">
                      <a:alpha val="65000"/>
                    </a:srgbClr>
                  </a:outerShdw>
                </a:effectLst>
                <a:latin typeface="Times New Roman" pitchFamily="18" charset="0"/>
                <a:cs typeface="Times New Roman" pitchFamily="18" charset="0"/>
              </a:rPr>
              <a:t>về dự giờ lớp 4 </a:t>
            </a:r>
            <a:r>
              <a:rPr lang="en-US" sz="6000" b="1" spc="50" dirty="0" smtClean="0">
                <a:ln w="11430">
                  <a:solidFill>
                    <a:srgbClr val="FFFF00"/>
                  </a:solidFill>
                </a:ln>
                <a:solidFill>
                  <a:srgbClr val="FF0000"/>
                </a:solidFill>
                <a:effectLst>
                  <a:outerShdw blurRad="76200" dist="50800" dir="5400000" algn="tl" rotWithShape="0">
                    <a:srgbClr val="000000">
                      <a:alpha val="65000"/>
                    </a:srgbClr>
                  </a:outerShdw>
                </a:effectLst>
                <a:latin typeface="Times New Roman" pitchFamily="18" charset="0"/>
                <a:cs typeface="Times New Roman" pitchFamily="18" charset="0"/>
              </a:rPr>
              <a:t>B</a:t>
            </a:r>
            <a:endParaRPr lang="en-US" sz="6000" b="1" spc="50" dirty="0">
              <a:ln w="11430">
                <a:solidFill>
                  <a:srgbClr val="FFFF00"/>
                </a:solidFill>
              </a:ln>
              <a:solidFill>
                <a:srgbClr val="FF0000"/>
              </a:solidFill>
              <a:effectLst>
                <a:outerShdw blurRad="76200" dist="50800" dir="5400000" algn="tl" rotWithShape="0">
                  <a:srgbClr val="000000">
                    <a:alpha val="65000"/>
                  </a:srgbClr>
                </a:outerShdw>
              </a:effectLst>
            </a:endParaRPr>
          </a:p>
        </p:txBody>
      </p:sp>
      <p:sp>
        <p:nvSpPr>
          <p:cNvPr id="10" name="Rectangle 9"/>
          <p:cNvSpPr/>
          <p:nvPr/>
        </p:nvSpPr>
        <p:spPr>
          <a:xfrm>
            <a:off x="381000" y="4857760"/>
            <a:ext cx="8534400" cy="951131"/>
          </a:xfrm>
          <a:prstGeom prst="rect">
            <a:avLst/>
          </a:prstGeom>
          <a:noFill/>
        </p:spPr>
        <p:txBody>
          <a:bodyPr wrap="square" lIns="91440" tIns="45720" rIns="91440" bIns="45720">
            <a:prstTxWarp prst="textWave4">
              <a:avLst>
                <a:gd name="adj1" fmla="val 6250"/>
                <a:gd name="adj2" fmla="val -1461"/>
              </a:avLst>
            </a:prstTxWarp>
            <a:spAutoFit/>
          </a:bodyPr>
          <a:lstStyle/>
          <a:p>
            <a:r>
              <a:rPr lang="en-US" sz="3600" b="1" u="sng" spc="300" dirty="0">
                <a:ln w="11430" cmpd="sng">
                  <a:solidFill>
                    <a:schemeClr val="accent1">
                      <a:tint val="10000"/>
                    </a:schemeClr>
                  </a:solidFill>
                  <a:prstDash val="solid"/>
                  <a:miter lim="800000"/>
                </a:ln>
                <a:solidFill>
                  <a:srgbClr val="0070C0"/>
                </a:solidFill>
                <a:effectLst>
                  <a:glow rad="45500">
                    <a:schemeClr val="accent1">
                      <a:satMod val="220000"/>
                      <a:alpha val="35000"/>
                    </a:schemeClr>
                  </a:glow>
                </a:effectLst>
                <a:latin typeface="Times New Roman" pitchFamily="18" charset="0"/>
                <a:cs typeface="Times New Roman" pitchFamily="18" charset="0"/>
              </a:rPr>
              <a:t>Giáo viên: </a:t>
            </a:r>
            <a:r>
              <a:rPr lang="en-US" sz="3600" b="1" u="sng" spc="300" dirty="0" err="1">
                <a:ln w="11430" cmpd="sng">
                  <a:solidFill>
                    <a:schemeClr val="accent1">
                      <a:tint val="10000"/>
                    </a:schemeClr>
                  </a:solidFill>
                  <a:prstDash val="solid"/>
                  <a:miter lim="800000"/>
                </a:ln>
                <a:solidFill>
                  <a:srgbClr val="0070C0"/>
                </a:solidFill>
                <a:effectLst>
                  <a:glow rad="45500">
                    <a:schemeClr val="accent1">
                      <a:satMod val="220000"/>
                      <a:alpha val="35000"/>
                    </a:schemeClr>
                  </a:glow>
                </a:effectLst>
                <a:latin typeface="Times New Roman" pitchFamily="18" charset="0"/>
                <a:cs typeface="Times New Roman" pitchFamily="18" charset="0"/>
              </a:rPr>
              <a:t>Nguyễn</a:t>
            </a:r>
            <a:r>
              <a:rPr lang="en-US" sz="3600" b="1" spc="300" dirty="0">
                <a:ln w="11430" cmpd="sng">
                  <a:solidFill>
                    <a:schemeClr val="accent1">
                      <a:tint val="10000"/>
                    </a:schemeClr>
                  </a:solidFill>
                  <a:prstDash val="solid"/>
                  <a:miter lim="800000"/>
                </a:ln>
                <a:solidFill>
                  <a:srgbClr val="0070C0"/>
                </a:solidFill>
                <a:effectLst>
                  <a:glow rad="45500">
                    <a:schemeClr val="accent1">
                      <a:satMod val="220000"/>
                      <a:alpha val="35000"/>
                    </a:schemeClr>
                  </a:glow>
                </a:effectLst>
                <a:latin typeface="Times New Roman" pitchFamily="18" charset="0"/>
                <a:cs typeface="Times New Roman" pitchFamily="18" charset="0"/>
              </a:rPr>
              <a:t> </a:t>
            </a:r>
            <a:r>
              <a:rPr lang="en-US" sz="3600" b="1" spc="300" dirty="0" err="1" smtClean="0">
                <a:ln w="11430" cmpd="sng">
                  <a:solidFill>
                    <a:schemeClr val="accent1">
                      <a:tint val="10000"/>
                    </a:schemeClr>
                  </a:solidFill>
                  <a:prstDash val="solid"/>
                  <a:miter lim="800000"/>
                </a:ln>
                <a:solidFill>
                  <a:srgbClr val="0070C0"/>
                </a:solidFill>
                <a:effectLst>
                  <a:glow rad="45500">
                    <a:schemeClr val="accent1">
                      <a:satMod val="220000"/>
                      <a:alpha val="35000"/>
                    </a:schemeClr>
                  </a:glow>
                </a:effectLst>
                <a:latin typeface="Times New Roman" pitchFamily="18" charset="0"/>
                <a:cs typeface="Times New Roman" pitchFamily="18" charset="0"/>
              </a:rPr>
              <a:t>Thị</a:t>
            </a:r>
            <a:r>
              <a:rPr lang="en-US" sz="3600" b="1" spc="300" dirty="0" smtClean="0">
                <a:ln w="11430" cmpd="sng">
                  <a:solidFill>
                    <a:schemeClr val="accent1">
                      <a:tint val="10000"/>
                    </a:schemeClr>
                  </a:solidFill>
                  <a:prstDash val="solid"/>
                  <a:miter lim="800000"/>
                </a:ln>
                <a:solidFill>
                  <a:srgbClr val="0070C0"/>
                </a:solidFill>
                <a:effectLst>
                  <a:glow rad="45500">
                    <a:schemeClr val="accent1">
                      <a:satMod val="220000"/>
                      <a:alpha val="35000"/>
                    </a:schemeClr>
                  </a:glow>
                </a:effectLst>
                <a:latin typeface="Times New Roman" pitchFamily="18" charset="0"/>
                <a:cs typeface="Times New Roman" pitchFamily="18" charset="0"/>
              </a:rPr>
              <a:t> </a:t>
            </a:r>
            <a:r>
              <a:rPr lang="en-US" sz="3600" b="1" spc="300" dirty="0" err="1" smtClean="0">
                <a:ln w="11430" cmpd="sng">
                  <a:solidFill>
                    <a:schemeClr val="accent1">
                      <a:tint val="10000"/>
                    </a:schemeClr>
                  </a:solidFill>
                  <a:prstDash val="solid"/>
                  <a:miter lim="800000"/>
                </a:ln>
                <a:solidFill>
                  <a:srgbClr val="0070C0"/>
                </a:solidFill>
                <a:effectLst>
                  <a:glow rad="45500">
                    <a:schemeClr val="accent1">
                      <a:satMod val="220000"/>
                      <a:alpha val="35000"/>
                    </a:schemeClr>
                  </a:glow>
                </a:effectLst>
                <a:latin typeface="Times New Roman" pitchFamily="18" charset="0"/>
                <a:cs typeface="Times New Roman" pitchFamily="18" charset="0"/>
              </a:rPr>
              <a:t>Hồng</a:t>
            </a:r>
            <a:r>
              <a:rPr lang="en-US" sz="3600" b="1" spc="300" dirty="0" smtClean="0">
                <a:ln w="11430" cmpd="sng">
                  <a:solidFill>
                    <a:schemeClr val="accent1">
                      <a:tint val="10000"/>
                    </a:schemeClr>
                  </a:solidFill>
                  <a:prstDash val="solid"/>
                  <a:miter lim="800000"/>
                </a:ln>
                <a:solidFill>
                  <a:srgbClr val="0070C0"/>
                </a:solidFill>
                <a:effectLst>
                  <a:glow rad="45500">
                    <a:schemeClr val="accent1">
                      <a:satMod val="220000"/>
                      <a:alpha val="35000"/>
                    </a:schemeClr>
                  </a:glow>
                </a:effectLst>
                <a:latin typeface="Times New Roman" pitchFamily="18" charset="0"/>
                <a:cs typeface="Times New Roman" pitchFamily="18" charset="0"/>
              </a:rPr>
              <a:t> </a:t>
            </a:r>
            <a:r>
              <a:rPr lang="en-US" sz="3600" b="1" spc="300" dirty="0" err="1" smtClean="0">
                <a:ln w="11430" cmpd="sng">
                  <a:solidFill>
                    <a:schemeClr val="accent1">
                      <a:tint val="10000"/>
                    </a:schemeClr>
                  </a:solidFill>
                  <a:prstDash val="solid"/>
                  <a:miter lim="800000"/>
                </a:ln>
                <a:solidFill>
                  <a:srgbClr val="0070C0"/>
                </a:solidFill>
                <a:effectLst>
                  <a:glow rad="45500">
                    <a:schemeClr val="accent1">
                      <a:satMod val="220000"/>
                      <a:alpha val="35000"/>
                    </a:schemeClr>
                  </a:glow>
                </a:effectLst>
                <a:latin typeface="Times New Roman" pitchFamily="18" charset="0"/>
                <a:cs typeface="Times New Roman" pitchFamily="18" charset="0"/>
              </a:rPr>
              <a:t>Hiếu</a:t>
            </a:r>
            <a:endParaRPr lang="vi-VN" sz="3600" b="1" spc="300" dirty="0">
              <a:ln w="11430" cmpd="sng">
                <a:solidFill>
                  <a:schemeClr val="accent1">
                    <a:tint val="10000"/>
                  </a:schemeClr>
                </a:solidFill>
                <a:prstDash val="solid"/>
                <a:miter lim="800000"/>
              </a:ln>
              <a:solidFill>
                <a:srgbClr val="0070C0"/>
              </a:solidFill>
              <a:effectLst>
                <a:glow rad="45500">
                  <a:schemeClr val="accent1">
                    <a:satMod val="220000"/>
                    <a:alpha val="35000"/>
                  </a:schemeClr>
                </a:glow>
              </a:effectLst>
              <a:latin typeface="Times New Roman" pitchFamily="18" charset="0"/>
              <a:cs typeface="Times New Roman" pitchFamily="18" charset="0"/>
            </a:endParaRPr>
          </a:p>
        </p:txBody>
      </p:sp>
      <p:pic>
        <p:nvPicPr>
          <p:cNvPr id="5" name="Picture 8" descr="00"/>
          <p:cNvPicPr>
            <a:picLocks noChangeAspect="1" noChangeArrowheads="1" noCrop="1"/>
          </p:cNvPicPr>
          <p:nvPr/>
        </p:nvPicPr>
        <p:blipFill>
          <a:blip r:embed="rId3"/>
          <a:srcRect/>
          <a:stretch>
            <a:fillRect/>
          </a:stretch>
        </p:blipFill>
        <p:spPr bwMode="auto">
          <a:xfrm>
            <a:off x="990600" y="4191000"/>
            <a:ext cx="1447800" cy="990600"/>
          </a:xfrm>
          <a:prstGeom prst="rect">
            <a:avLst/>
          </a:prstGeom>
          <a:noFill/>
        </p:spPr>
      </p:pic>
    </p:spTree>
  </p:cSld>
  <p:clrMapOvr>
    <a:masterClrMapping/>
  </p:clrMapOvr>
  <p:transition>
    <p:wheel spokes="8"/>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8"/>
          <p:cNvSpPr txBox="1">
            <a:spLocks noChangeArrowheads="1"/>
          </p:cNvSpPr>
          <p:nvPr/>
        </p:nvSpPr>
        <p:spPr bwMode="auto">
          <a:xfrm>
            <a:off x="-71470" y="-24"/>
            <a:ext cx="8077200" cy="523220"/>
          </a:xfrm>
          <a:prstGeom prst="rect">
            <a:avLst/>
          </a:prstGeom>
          <a:noFill/>
          <a:ln w="9525">
            <a:noFill/>
            <a:miter lim="800000"/>
            <a:headEnd/>
            <a:tailEnd/>
          </a:ln>
          <a:effectLst/>
        </p:spPr>
        <p:txBody>
          <a:bodyPr wrap="square">
            <a:spAutoFit/>
          </a:bodyPr>
          <a:lstStyle/>
          <a:p>
            <a:r>
              <a:rPr lang="vi-VN" sz="2800" b="1" u="sng" dirty="0">
                <a:solidFill>
                  <a:srgbClr val="00B050"/>
                </a:solidFill>
                <a:latin typeface="Times New Roman" pitchFamily="18" charset="0"/>
                <a:cs typeface="Times New Roman" pitchFamily="18" charset="0"/>
              </a:rPr>
              <a:t>Hoạt động 1:</a:t>
            </a:r>
            <a:r>
              <a:rPr lang="vi-VN" sz="2800" b="1" dirty="0">
                <a:solidFill>
                  <a:srgbClr val="00B050"/>
                </a:solidFill>
                <a:latin typeface="Times New Roman" pitchFamily="18" charset="0"/>
                <a:cs typeface="Times New Roman" pitchFamily="18" charset="0"/>
              </a:rPr>
              <a:t>  </a:t>
            </a:r>
            <a:r>
              <a:rPr lang="en-US" sz="2800" b="1" dirty="0">
                <a:solidFill>
                  <a:srgbClr val="00B050"/>
                </a:solidFill>
                <a:latin typeface="Times New Roman" pitchFamily="18" charset="0"/>
                <a:cs typeface="Times New Roman" pitchFamily="18" charset="0"/>
              </a:rPr>
              <a:t>Dấu hiệu và tác hại của </a:t>
            </a:r>
            <a:r>
              <a:rPr lang="vi-VN" sz="2800" b="1" dirty="0">
                <a:solidFill>
                  <a:srgbClr val="00B050"/>
                </a:solidFill>
                <a:latin typeface="Times New Roman" pitchFamily="18" charset="0"/>
                <a:cs typeface="Times New Roman" pitchFamily="18" charset="0"/>
              </a:rPr>
              <a:t>bệnh béo phì.</a:t>
            </a:r>
            <a:endParaRPr lang="en-US" sz="2800" b="1" dirty="0">
              <a:solidFill>
                <a:srgbClr val="00B050"/>
              </a:solidFill>
              <a:latin typeface="Times New Roman" pitchFamily="18" charset="0"/>
              <a:cs typeface="Times New Roman" pitchFamily="18" charset="0"/>
            </a:endParaRPr>
          </a:p>
        </p:txBody>
      </p:sp>
      <p:sp>
        <p:nvSpPr>
          <p:cNvPr id="6" name="Rectangle 5"/>
          <p:cNvSpPr/>
          <p:nvPr/>
        </p:nvSpPr>
        <p:spPr>
          <a:xfrm>
            <a:off x="76200" y="1097238"/>
            <a:ext cx="4999856" cy="4401205"/>
          </a:xfrm>
          <a:prstGeom prst="rect">
            <a:avLst/>
          </a:prstGeom>
        </p:spPr>
        <p:txBody>
          <a:bodyPr wrap="square">
            <a:spAutoFit/>
          </a:bodyPr>
          <a:lstStyle/>
          <a:p>
            <a:r>
              <a:rPr lang="en-US" sz="2800" b="1" dirty="0">
                <a:solidFill>
                  <a:srgbClr val="7030A0"/>
                </a:solidFill>
                <a:latin typeface="Times New Roman" pitchFamily="18" charset="0"/>
                <a:cs typeface="Times New Roman" pitchFamily="18" charset="0"/>
              </a:rPr>
              <a:t>Chọn những ý em cho là đúng:</a:t>
            </a:r>
          </a:p>
          <a:p>
            <a:r>
              <a:rPr lang="en-US" sz="2800" b="1" u="sng" dirty="0">
                <a:solidFill>
                  <a:schemeClr val="accent2"/>
                </a:solidFill>
                <a:latin typeface="Times New Roman" pitchFamily="18" charset="0"/>
                <a:cs typeface="Times New Roman" pitchFamily="18" charset="0"/>
              </a:rPr>
              <a:t>Câu 1</a:t>
            </a:r>
            <a:r>
              <a:rPr lang="en-US" sz="2800" b="1" dirty="0">
                <a:solidFill>
                  <a:schemeClr val="accent2"/>
                </a:solidFill>
                <a:latin typeface="Times New Roman" pitchFamily="18" charset="0"/>
                <a:cs typeface="Times New Roman" pitchFamily="18" charset="0"/>
              </a:rPr>
              <a:t>: Dấu hiệu để phát hiện trẻ em bị béo phì là:</a:t>
            </a:r>
            <a:endParaRPr lang="en-US" sz="2800" b="1" dirty="0">
              <a:solidFill>
                <a:srgbClr val="7030A0"/>
              </a:solidFill>
              <a:latin typeface="Times New Roman" pitchFamily="18" charset="0"/>
              <a:cs typeface="Times New Roman" pitchFamily="18" charset="0"/>
            </a:endParaRPr>
          </a:p>
          <a:p>
            <a:pPr marL="742950" indent="-742950"/>
            <a:r>
              <a:rPr lang="en-US" sz="2800" dirty="0">
                <a:latin typeface="Times New Roman" pitchFamily="18" charset="0"/>
                <a:cs typeface="Times New Roman" pitchFamily="18" charset="0"/>
              </a:rPr>
              <a:t>a. </a:t>
            </a:r>
            <a:r>
              <a:rPr lang="en-US" sz="2800" dirty="0" err="1">
                <a:latin typeface="Times New Roman" pitchFamily="18" charset="0"/>
                <a:cs typeface="Times New Roman" pitchFamily="18" charset="0"/>
              </a:rPr>
              <a:t>Có</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những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lớp</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mỡ</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quanh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đùi</a:t>
            </a:r>
            <a:r>
              <a:rPr lang="en-US" sz="2800" dirty="0">
                <a:latin typeface="Times New Roman" pitchFamily="18" charset="0"/>
                <a:cs typeface="Times New Roman" pitchFamily="18" charset="0"/>
              </a:rPr>
              <a:t>, </a:t>
            </a:r>
          </a:p>
          <a:p>
            <a:pPr marL="742950" indent="-742950"/>
            <a:r>
              <a:rPr lang="en-US" sz="2800" dirty="0">
                <a:latin typeface="Times New Roman" pitchFamily="18" charset="0"/>
                <a:cs typeface="Times New Roman" pitchFamily="18" charset="0"/>
              </a:rPr>
              <a:t>cánh tay trên vú và cằm.</a:t>
            </a:r>
          </a:p>
          <a:p>
            <a:pPr marL="742950" indent="-742950"/>
            <a:r>
              <a:rPr lang="en-US" sz="2800" dirty="0">
                <a:latin typeface="Times New Roman" pitchFamily="18" charset="0"/>
                <a:cs typeface="Times New Roman" pitchFamily="18" charset="0"/>
              </a:rPr>
              <a:t>b. Mặt với hai má hồng hào.</a:t>
            </a:r>
          </a:p>
          <a:p>
            <a:pPr marL="742950" indent="-742950"/>
            <a:r>
              <a:rPr lang="en-US" sz="2800" dirty="0">
                <a:latin typeface="Times New Roman" pitchFamily="18" charset="0"/>
                <a:cs typeface="Times New Roman" pitchFamily="18" charset="0"/>
              </a:rPr>
              <a:t>c. Cân nặng hơn mức trung bình so với chiều cao và tuổi là 20 %.</a:t>
            </a:r>
          </a:p>
          <a:p>
            <a:pPr marL="742950" indent="-742950"/>
            <a:r>
              <a:rPr lang="en-US" sz="2800" dirty="0">
                <a:latin typeface="Times New Roman" pitchFamily="18" charset="0"/>
                <a:cs typeface="Times New Roman" pitchFamily="18" charset="0"/>
              </a:rPr>
              <a:t>d. Bị hụt hơi khi gắng sức.</a:t>
            </a:r>
            <a:endParaRPr lang="vi-VN" sz="2800" dirty="0">
              <a:latin typeface="Times New Roman" pitchFamily="18" charset="0"/>
              <a:cs typeface="Times New Roman" pitchFamily="18" charset="0"/>
            </a:endParaRPr>
          </a:p>
        </p:txBody>
      </p:sp>
      <p:pic>
        <p:nvPicPr>
          <p:cNvPr id="7" name="Picture 6"/>
          <p:cNvPicPr/>
          <p:nvPr/>
        </p:nvPicPr>
        <p:blipFill>
          <a:blip r:embed="rId2" cstate="print"/>
          <a:srcRect/>
          <a:stretch>
            <a:fillRect/>
          </a:stretch>
        </p:blipFill>
        <p:spPr bwMode="auto">
          <a:xfrm>
            <a:off x="4929190" y="2357430"/>
            <a:ext cx="4214810" cy="4500570"/>
          </a:xfrm>
          <a:prstGeom prst="rect">
            <a:avLst/>
          </a:prstGeom>
          <a:noFill/>
          <a:ln w="9525">
            <a:noFill/>
            <a:miter lim="800000"/>
            <a:headEnd/>
            <a:tailEnd/>
          </a:ln>
        </p:spPr>
      </p:pic>
      <p:sp>
        <p:nvSpPr>
          <p:cNvPr id="11" name="Oval 10"/>
          <p:cNvSpPr/>
          <p:nvPr/>
        </p:nvSpPr>
        <p:spPr>
          <a:xfrm>
            <a:off x="-1285916" y="6072206"/>
            <a:ext cx="500066" cy="571504"/>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Times New Roman" pitchFamily="18" charset="0"/>
                <a:cs typeface="Times New Roman" pitchFamily="18" charset="0"/>
              </a:rPr>
              <a:t>a</a:t>
            </a:r>
          </a:p>
        </p:txBody>
      </p:sp>
      <p:sp>
        <p:nvSpPr>
          <p:cNvPr id="12" name="Oval 11"/>
          <p:cNvSpPr/>
          <p:nvPr/>
        </p:nvSpPr>
        <p:spPr>
          <a:xfrm>
            <a:off x="-857288" y="6643710"/>
            <a:ext cx="500066" cy="571504"/>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Times New Roman" pitchFamily="18" charset="0"/>
                <a:cs typeface="Times New Roman" pitchFamily="18" charset="0"/>
              </a:rPr>
              <a:t>c</a:t>
            </a:r>
          </a:p>
        </p:txBody>
      </p:sp>
      <p:sp>
        <p:nvSpPr>
          <p:cNvPr id="13" name="Oval 12"/>
          <p:cNvSpPr/>
          <p:nvPr/>
        </p:nvSpPr>
        <p:spPr>
          <a:xfrm>
            <a:off x="285720" y="6858000"/>
            <a:ext cx="500066" cy="571504"/>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Times New Roman" pitchFamily="18" charset="0"/>
                <a:cs typeface="Times New Roman" pitchFamily="18" charset="0"/>
              </a:rPr>
              <a:t>d</a:t>
            </a:r>
          </a:p>
        </p:txBody>
      </p:sp>
      <p:sp>
        <p:nvSpPr>
          <p:cNvPr id="14" name="Cloud 13"/>
          <p:cNvSpPr/>
          <p:nvPr/>
        </p:nvSpPr>
        <p:spPr>
          <a:xfrm>
            <a:off x="5214942" y="1142984"/>
            <a:ext cx="3929058" cy="1143008"/>
          </a:xfrm>
          <a:prstGeom prst="cloud">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3600" b="1" dirty="0">
                <a:solidFill>
                  <a:srgbClr val="7030A0"/>
                </a:solidFill>
                <a:latin typeface="Times New Roman" pitchFamily="18" charset="0"/>
                <a:cs typeface="Times New Roman" pitchFamily="18" charset="0"/>
              </a:rPr>
              <a:t>Thảo luận nhóm bàn</a:t>
            </a:r>
          </a:p>
        </p:txBody>
      </p:sp>
    </p:spTree>
  </p:cSld>
  <p:clrMapOvr>
    <a:masterClrMapping/>
  </p:clrMapOvr>
  <p:transition>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path" presetSubtype="0" accel="50000" decel="50000" fill="hold" grpId="0" nodeType="clickEffect">
                                  <p:stCondLst>
                                    <p:cond delay="0"/>
                                  </p:stCondLst>
                                  <p:childTnLst>
                                    <p:animMotion origin="layout" path="M 0.00677 -0.05324 L 0.14357 -0.53217 " pathEditMode="relative" rAng="0" ptsTypes="AA">
                                      <p:cBhvr>
                                        <p:cTn id="6" dur="2000" fill="hold"/>
                                        <p:tgtEl>
                                          <p:spTgt spid="11"/>
                                        </p:tgtEl>
                                        <p:attrNameLst>
                                          <p:attrName>ppt_x</p:attrName>
                                          <p:attrName>ppt_y</p:attrName>
                                        </p:attrNameLst>
                                      </p:cBhvr>
                                      <p:rCtr x="6840" y="-23958"/>
                                    </p:animMotion>
                                  </p:childTnLst>
                                </p:cTn>
                              </p:par>
                            </p:childTnLst>
                          </p:cTn>
                        </p:par>
                      </p:childTnLst>
                    </p:cTn>
                  </p:par>
                  <p:par>
                    <p:cTn id="7" fill="hold">
                      <p:stCondLst>
                        <p:cond delay="indefinite"/>
                      </p:stCondLst>
                      <p:childTnLst>
                        <p:par>
                          <p:cTn id="8" fill="hold">
                            <p:stCondLst>
                              <p:cond delay="0"/>
                            </p:stCondLst>
                            <p:childTnLst>
                              <p:par>
                                <p:cTn id="9" presetID="56" presetClass="path" presetSubtype="0" accel="50000" decel="50000" fill="hold" grpId="0" nodeType="clickEffect">
                                  <p:stCondLst>
                                    <p:cond delay="0"/>
                                  </p:stCondLst>
                                  <p:childTnLst>
                                    <p:animMotion origin="layout" path="M 0.00712 -0.06343 L 0.10087 -0.43681 " pathEditMode="relative" rAng="0" ptsTypes="AA">
                                      <p:cBhvr>
                                        <p:cTn id="10" dur="2000" fill="hold"/>
                                        <p:tgtEl>
                                          <p:spTgt spid="12"/>
                                        </p:tgtEl>
                                        <p:attrNameLst>
                                          <p:attrName>ppt_x</p:attrName>
                                          <p:attrName>ppt_y</p:attrName>
                                        </p:attrNameLst>
                                      </p:cBhvr>
                                      <p:rCtr x="4688" y="-18681"/>
                                    </p:animMotion>
                                  </p:childTnLst>
                                </p:cTn>
                              </p:par>
                            </p:childTnLst>
                          </p:cTn>
                        </p:par>
                      </p:childTnLst>
                    </p:cTn>
                  </p:par>
                  <p:par>
                    <p:cTn id="11" fill="hold">
                      <p:stCondLst>
                        <p:cond delay="indefinite"/>
                      </p:stCondLst>
                      <p:childTnLst>
                        <p:par>
                          <p:cTn id="12" fill="hold">
                            <p:stCondLst>
                              <p:cond delay="0"/>
                            </p:stCondLst>
                            <p:childTnLst>
                              <p:par>
                                <p:cTn id="13" presetID="56" presetClass="path" presetSubtype="0" accel="50000" decel="50000" fill="hold" grpId="0" nodeType="clickEffect">
                                  <p:stCondLst>
                                    <p:cond delay="0"/>
                                  </p:stCondLst>
                                  <p:childTnLst>
                                    <p:animMotion origin="layout" path="M -0.00538 -0.06945 L -0.02309 -0.28959 " pathEditMode="relative" rAng="0" ptsTypes="AA">
                                      <p:cBhvr>
                                        <p:cTn id="14" dur="2000" fill="hold"/>
                                        <p:tgtEl>
                                          <p:spTgt spid="13"/>
                                        </p:tgtEl>
                                        <p:attrNameLst>
                                          <p:attrName>ppt_x</p:attrName>
                                          <p:attrName>ppt_y</p:attrName>
                                        </p:attrNameLst>
                                      </p:cBhvr>
                                      <p:rCtr x="-885" y="-1101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71600" y="0"/>
            <a:ext cx="6629400" cy="954107"/>
          </a:xfrm>
          <a:prstGeom prst="rect">
            <a:avLst/>
          </a:prstGeom>
        </p:spPr>
        <p:txBody>
          <a:bodyPr wrap="square">
            <a:spAutoFit/>
          </a:bodyPr>
          <a:lstStyle/>
          <a:p>
            <a:pPr algn="ctr"/>
            <a:r>
              <a:rPr lang="en-US" sz="2800" b="1" dirty="0">
                <a:latin typeface="Times New Roman" pitchFamily="18" charset="0"/>
                <a:cs typeface="Times New Roman" pitchFamily="18" charset="0"/>
              </a:rPr>
              <a:t>Thứ</a:t>
            </a:r>
            <a:r>
              <a:rPr lang="vi-VN" sz="2800" b="1" dirty="0">
                <a:latin typeface="Times New Roman" pitchFamily="18" charset="0"/>
                <a:cs typeface="Times New Roman" pitchFamily="18" charset="0"/>
              </a:rPr>
              <a:t> </a:t>
            </a:r>
            <a:r>
              <a:rPr lang="en-US" sz="2800" b="1" dirty="0">
                <a:latin typeface="Times New Roman" pitchFamily="18" charset="0"/>
                <a:cs typeface="Times New Roman" pitchFamily="18" charset="0"/>
              </a:rPr>
              <a:t>hai ngày 17 tháng 10 năm 2022</a:t>
            </a:r>
          </a:p>
          <a:p>
            <a:pPr algn="ctr"/>
            <a:r>
              <a:rPr lang="en-US" sz="2800" b="1" u="sng" dirty="0" err="1">
                <a:latin typeface="Times New Roman" pitchFamily="18" charset="0"/>
                <a:cs typeface="Times New Roman" pitchFamily="18" charset="0"/>
              </a:rPr>
              <a:t>Khoa</a:t>
            </a:r>
            <a:r>
              <a:rPr lang="en-US" sz="2800" b="1" u="sng" dirty="0">
                <a:latin typeface="Times New Roman" pitchFamily="18" charset="0"/>
                <a:cs typeface="Times New Roman" pitchFamily="18" charset="0"/>
              </a:rPr>
              <a:t> </a:t>
            </a:r>
            <a:r>
              <a:rPr lang="en-US" sz="2800" b="1" u="sng" dirty="0" err="1">
                <a:latin typeface="Times New Roman" pitchFamily="18" charset="0"/>
                <a:cs typeface="Times New Roman" pitchFamily="18" charset="0"/>
              </a:rPr>
              <a:t>học</a:t>
            </a:r>
            <a:endParaRPr lang="en-US" sz="2800" b="1" u="sng" dirty="0">
              <a:latin typeface="Times New Roman" pitchFamily="18" charset="0"/>
              <a:cs typeface="Times New Roman" pitchFamily="18" charset="0"/>
            </a:endParaRPr>
          </a:p>
        </p:txBody>
      </p:sp>
      <p:sp>
        <p:nvSpPr>
          <p:cNvPr id="3" name="Text Box 8"/>
          <p:cNvSpPr txBox="1">
            <a:spLocks noChangeArrowheads="1"/>
          </p:cNvSpPr>
          <p:nvPr/>
        </p:nvSpPr>
        <p:spPr bwMode="auto">
          <a:xfrm>
            <a:off x="1371600" y="990600"/>
            <a:ext cx="6324600" cy="584775"/>
          </a:xfrm>
          <a:prstGeom prst="rect">
            <a:avLst/>
          </a:prstGeom>
          <a:noFill/>
          <a:ln w="9525">
            <a:noFill/>
            <a:miter lim="800000"/>
            <a:headEnd/>
            <a:tailEnd/>
          </a:ln>
          <a:effectLst/>
        </p:spPr>
        <p:txBody>
          <a:bodyPr wrap="square">
            <a:spAutoFit/>
          </a:bodyPr>
          <a:lstStyle/>
          <a:p>
            <a:pPr algn="ctr"/>
            <a:r>
              <a:rPr lang="vi-VN" sz="3200" b="1" dirty="0">
                <a:solidFill>
                  <a:srgbClr val="FF0000"/>
                </a:solidFill>
                <a:latin typeface="Times New Roman" pitchFamily="18" charset="0"/>
                <a:cs typeface="Times New Roman" pitchFamily="18" charset="0"/>
              </a:rPr>
              <a:t>Phòng bệnh béo phì</a:t>
            </a:r>
            <a:endParaRPr lang="en-US" sz="3200" b="1" dirty="0">
              <a:solidFill>
                <a:srgbClr val="FF0000"/>
              </a:solidFill>
              <a:latin typeface="Times New Roman" pitchFamily="18" charset="0"/>
              <a:cs typeface="Times New Roman" pitchFamily="18" charset="0"/>
            </a:endParaRPr>
          </a:p>
        </p:txBody>
      </p:sp>
      <p:sp>
        <p:nvSpPr>
          <p:cNvPr id="7" name="Text Box 8"/>
          <p:cNvSpPr txBox="1">
            <a:spLocks noChangeArrowheads="1"/>
          </p:cNvSpPr>
          <p:nvPr/>
        </p:nvSpPr>
        <p:spPr bwMode="auto">
          <a:xfrm>
            <a:off x="533400" y="2714620"/>
            <a:ext cx="8229600" cy="954107"/>
          </a:xfrm>
          <a:prstGeom prst="rect">
            <a:avLst/>
          </a:prstGeom>
          <a:noFill/>
          <a:ln w="9525">
            <a:noFill/>
            <a:miter lim="800000"/>
            <a:headEnd/>
            <a:tailEnd/>
          </a:ln>
          <a:effectLst/>
        </p:spPr>
        <p:txBody>
          <a:bodyPr wrap="square">
            <a:spAutoFit/>
          </a:bodyPr>
          <a:lstStyle/>
          <a:p>
            <a:r>
              <a:rPr lang="en-US" sz="2800" b="1" u="sng" dirty="0">
                <a:solidFill>
                  <a:srgbClr val="FF0000"/>
                </a:solidFill>
                <a:latin typeface="Times New Roman" pitchFamily="18" charset="0"/>
                <a:cs typeface="Times New Roman" pitchFamily="18" charset="0"/>
              </a:rPr>
              <a:t>Kết luận:</a:t>
            </a:r>
          </a:p>
          <a:p>
            <a:endParaRPr lang="en-US" sz="2800" b="1" u="sng" dirty="0">
              <a:solidFill>
                <a:srgbClr val="FF0000"/>
              </a:solidFill>
              <a:latin typeface="Times New Roman" pitchFamily="18" charset="0"/>
              <a:cs typeface="Times New Roman" pitchFamily="18" charset="0"/>
            </a:endParaRPr>
          </a:p>
        </p:txBody>
      </p:sp>
      <p:sp>
        <p:nvSpPr>
          <p:cNvPr id="5" name="Text Box 8"/>
          <p:cNvSpPr txBox="1">
            <a:spLocks noChangeArrowheads="1"/>
          </p:cNvSpPr>
          <p:nvPr/>
        </p:nvSpPr>
        <p:spPr bwMode="auto">
          <a:xfrm>
            <a:off x="-71470" y="1500174"/>
            <a:ext cx="8077200" cy="523220"/>
          </a:xfrm>
          <a:prstGeom prst="rect">
            <a:avLst/>
          </a:prstGeom>
          <a:noFill/>
          <a:ln w="9525">
            <a:noFill/>
            <a:miter lim="800000"/>
            <a:headEnd/>
            <a:tailEnd/>
          </a:ln>
          <a:effectLst/>
        </p:spPr>
        <p:txBody>
          <a:bodyPr wrap="square">
            <a:spAutoFit/>
          </a:bodyPr>
          <a:lstStyle/>
          <a:p>
            <a:r>
              <a:rPr lang="vi-VN" sz="2800" b="1" u="sng" dirty="0">
                <a:solidFill>
                  <a:srgbClr val="00B050"/>
                </a:solidFill>
                <a:latin typeface="Times New Roman" pitchFamily="18" charset="0"/>
                <a:cs typeface="Times New Roman" pitchFamily="18" charset="0"/>
              </a:rPr>
              <a:t>Hoạt động 1:</a:t>
            </a:r>
            <a:r>
              <a:rPr lang="vi-VN" sz="2800" b="1" dirty="0">
                <a:solidFill>
                  <a:srgbClr val="00B050"/>
                </a:solidFill>
                <a:latin typeface="Times New Roman" pitchFamily="18" charset="0"/>
                <a:cs typeface="Times New Roman" pitchFamily="18" charset="0"/>
              </a:rPr>
              <a:t>  </a:t>
            </a:r>
            <a:r>
              <a:rPr lang="en-US" sz="2800" b="1" dirty="0">
                <a:solidFill>
                  <a:srgbClr val="00B050"/>
                </a:solidFill>
                <a:latin typeface="Times New Roman" pitchFamily="18" charset="0"/>
                <a:cs typeface="Times New Roman" pitchFamily="18" charset="0"/>
              </a:rPr>
              <a:t>Dấu hiệu và tác hại của </a:t>
            </a:r>
            <a:r>
              <a:rPr lang="vi-VN" sz="2800" b="1" dirty="0">
                <a:solidFill>
                  <a:srgbClr val="00B050"/>
                </a:solidFill>
                <a:latin typeface="Times New Roman" pitchFamily="18" charset="0"/>
                <a:cs typeface="Times New Roman" pitchFamily="18" charset="0"/>
              </a:rPr>
              <a:t>bệnh béo phì.</a:t>
            </a:r>
            <a:endParaRPr lang="en-US" sz="2800" b="1" dirty="0">
              <a:solidFill>
                <a:srgbClr val="00B050"/>
              </a:solidFill>
              <a:latin typeface="Times New Roman" pitchFamily="18" charset="0"/>
              <a:cs typeface="Times New Roman" pitchFamily="18" charset="0"/>
            </a:endParaRPr>
          </a:p>
        </p:txBody>
      </p:sp>
      <p:sp>
        <p:nvSpPr>
          <p:cNvPr id="6" name="Text Box 8"/>
          <p:cNvSpPr txBox="1">
            <a:spLocks noChangeArrowheads="1"/>
          </p:cNvSpPr>
          <p:nvPr/>
        </p:nvSpPr>
        <p:spPr bwMode="auto">
          <a:xfrm>
            <a:off x="80930" y="1977086"/>
            <a:ext cx="8077200" cy="523220"/>
          </a:xfrm>
          <a:prstGeom prst="rect">
            <a:avLst/>
          </a:prstGeom>
          <a:noFill/>
          <a:ln w="9525">
            <a:noFill/>
            <a:miter lim="800000"/>
            <a:headEnd/>
            <a:tailEnd/>
          </a:ln>
          <a:effectLst/>
        </p:spPr>
        <p:txBody>
          <a:bodyPr wrap="square">
            <a:spAutoFit/>
          </a:bodyPr>
          <a:lstStyle/>
          <a:p>
            <a:r>
              <a:rPr lang="en-US" sz="2800" b="1" dirty="0">
                <a:solidFill>
                  <a:srgbClr val="0070C0"/>
                </a:solidFill>
                <a:latin typeface="Times New Roman" pitchFamily="18" charset="0"/>
                <a:cs typeface="Times New Roman" pitchFamily="18" charset="0"/>
              </a:rPr>
              <a:t>*</a:t>
            </a:r>
            <a:r>
              <a:rPr lang="vi-VN" sz="2800" b="1" dirty="0">
                <a:solidFill>
                  <a:srgbClr val="0070C0"/>
                </a:solidFill>
                <a:latin typeface="Times New Roman" pitchFamily="18" charset="0"/>
                <a:cs typeface="Times New Roman" pitchFamily="18" charset="0"/>
              </a:rPr>
              <a:t> </a:t>
            </a:r>
            <a:r>
              <a:rPr lang="en-US" sz="2800" b="1" dirty="0">
                <a:solidFill>
                  <a:srgbClr val="0070C0"/>
                </a:solidFill>
                <a:latin typeface="Times New Roman" pitchFamily="18" charset="0"/>
                <a:cs typeface="Times New Roman" pitchFamily="18" charset="0"/>
              </a:rPr>
              <a:t>Dấu hiệu của </a:t>
            </a:r>
            <a:r>
              <a:rPr lang="vi-VN" sz="2800" b="1" dirty="0">
                <a:solidFill>
                  <a:srgbClr val="0070C0"/>
                </a:solidFill>
                <a:latin typeface="Times New Roman" pitchFamily="18" charset="0"/>
                <a:cs typeface="Times New Roman" pitchFamily="18" charset="0"/>
              </a:rPr>
              <a:t>bệnh béo phì.</a:t>
            </a:r>
            <a:endParaRPr lang="en-US" sz="2800" b="1" dirty="0">
              <a:solidFill>
                <a:srgbClr val="0070C0"/>
              </a:solidFill>
              <a:latin typeface="Times New Roman" pitchFamily="18" charset="0"/>
              <a:cs typeface="Times New Roman" pitchFamily="18" charset="0"/>
            </a:endParaRPr>
          </a:p>
        </p:txBody>
      </p:sp>
      <p:sp>
        <p:nvSpPr>
          <p:cNvPr id="8" name="Rectangle 7"/>
          <p:cNvSpPr/>
          <p:nvPr/>
        </p:nvSpPr>
        <p:spPr>
          <a:xfrm>
            <a:off x="571472" y="3214686"/>
            <a:ext cx="8572528" cy="523220"/>
          </a:xfrm>
          <a:prstGeom prst="rect">
            <a:avLst/>
          </a:prstGeom>
        </p:spPr>
        <p:txBody>
          <a:bodyPr wrap="square">
            <a:spAutoFit/>
          </a:bodyPr>
          <a:lstStyle/>
          <a:p>
            <a:pPr marL="742950" indent="-742950"/>
            <a:r>
              <a:rPr lang="en-US" sz="2800" dirty="0">
                <a:latin typeface="Times New Roman" pitchFamily="18" charset="0"/>
                <a:cs typeface="Times New Roman" pitchFamily="18" charset="0"/>
              </a:rPr>
              <a:t> - Có những lớp mỡ quanh đùi, cánh tay trên vú và cằm.</a:t>
            </a:r>
          </a:p>
        </p:txBody>
      </p:sp>
      <p:sp>
        <p:nvSpPr>
          <p:cNvPr id="9" name="Rectangle 8"/>
          <p:cNvSpPr/>
          <p:nvPr/>
        </p:nvSpPr>
        <p:spPr>
          <a:xfrm>
            <a:off x="642910" y="3643314"/>
            <a:ext cx="7572428" cy="954107"/>
          </a:xfrm>
          <a:prstGeom prst="rect">
            <a:avLst/>
          </a:prstGeom>
        </p:spPr>
        <p:txBody>
          <a:bodyPr wrap="square">
            <a:spAutoFit/>
          </a:bodyPr>
          <a:lstStyle/>
          <a:p>
            <a:r>
              <a:rPr lang="en-US" sz="2800" dirty="0">
                <a:latin typeface="Times New Roman" pitchFamily="18" charset="0"/>
                <a:cs typeface="Times New Roman" pitchFamily="18" charset="0"/>
              </a:rPr>
              <a:t>- Cân nặng hơn mức trung bình so với chiều cao và tuổi là 20 %</a:t>
            </a:r>
            <a:endParaRPr lang="en-US" sz="2800" dirty="0"/>
          </a:p>
        </p:txBody>
      </p:sp>
      <p:sp>
        <p:nvSpPr>
          <p:cNvPr id="10" name="Rectangle 9"/>
          <p:cNvSpPr/>
          <p:nvPr/>
        </p:nvSpPr>
        <p:spPr>
          <a:xfrm>
            <a:off x="714348" y="4500570"/>
            <a:ext cx="3845925" cy="523220"/>
          </a:xfrm>
          <a:prstGeom prst="rect">
            <a:avLst/>
          </a:prstGeom>
        </p:spPr>
        <p:txBody>
          <a:bodyPr wrap="none">
            <a:spAutoFit/>
          </a:bodyPr>
          <a:lstStyle/>
          <a:p>
            <a:r>
              <a:rPr lang="en-US" sz="2800" dirty="0">
                <a:latin typeface="Times New Roman" pitchFamily="18" charset="0"/>
                <a:cs typeface="Times New Roman" pitchFamily="18" charset="0"/>
              </a:rPr>
              <a:t>- Bị hụt hơi khi gắng sức.</a:t>
            </a:r>
            <a:endParaRPr lang="en-US" sz="2800" dirty="0"/>
          </a:p>
        </p:txBody>
      </p:sp>
    </p:spTree>
  </p:cSld>
  <p:clrMapOvr>
    <a:masterClrMapping/>
  </p:clrMapOvr>
  <p:transition>
    <p:spli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6436" name="Picture 4" descr="BEO PHI 5"/>
          <p:cNvPicPr>
            <a:picLocks noChangeAspect="1" noChangeArrowheads="1"/>
          </p:cNvPicPr>
          <p:nvPr/>
        </p:nvPicPr>
        <p:blipFill>
          <a:blip r:embed="rId2"/>
          <a:srcRect/>
          <a:stretch>
            <a:fillRect/>
          </a:stretch>
        </p:blipFill>
        <p:spPr bwMode="auto">
          <a:xfrm>
            <a:off x="457200" y="2338406"/>
            <a:ext cx="2667000" cy="3733800"/>
          </a:xfrm>
          <a:prstGeom prst="rect">
            <a:avLst/>
          </a:prstGeom>
          <a:solidFill>
            <a:srgbClr val="FF0000"/>
          </a:solidFill>
          <a:ln w="9525">
            <a:solidFill>
              <a:srgbClr val="FF0000"/>
            </a:solidFill>
            <a:miter lim="800000"/>
            <a:headEnd/>
            <a:tailEnd/>
          </a:ln>
        </p:spPr>
      </p:pic>
      <p:pic>
        <p:nvPicPr>
          <p:cNvPr id="146437" name="Picture 5"/>
          <p:cNvPicPr>
            <a:picLocks noChangeAspect="1" noChangeArrowheads="1"/>
          </p:cNvPicPr>
          <p:nvPr/>
        </p:nvPicPr>
        <p:blipFill>
          <a:blip r:embed="rId3"/>
          <a:srcRect/>
          <a:stretch>
            <a:fillRect/>
          </a:stretch>
        </p:blipFill>
        <p:spPr bwMode="auto">
          <a:xfrm>
            <a:off x="6019800" y="2266968"/>
            <a:ext cx="2692400" cy="3733800"/>
          </a:xfrm>
          <a:prstGeom prst="rect">
            <a:avLst/>
          </a:prstGeom>
          <a:noFill/>
          <a:ln w="9525">
            <a:solidFill>
              <a:srgbClr val="FF0000"/>
            </a:solidFill>
            <a:miter lim="800000"/>
            <a:headEnd/>
            <a:tailEnd/>
          </a:ln>
        </p:spPr>
      </p:pic>
      <p:pic>
        <p:nvPicPr>
          <p:cNvPr id="146438" name="Picture 6" descr="BEO PHI 6"/>
          <p:cNvPicPr>
            <a:picLocks noChangeAspect="1" noChangeArrowheads="1"/>
          </p:cNvPicPr>
          <p:nvPr/>
        </p:nvPicPr>
        <p:blipFill>
          <a:blip r:embed="rId4"/>
          <a:srcRect/>
          <a:stretch>
            <a:fillRect/>
          </a:stretch>
        </p:blipFill>
        <p:spPr bwMode="auto">
          <a:xfrm>
            <a:off x="3200400" y="2357430"/>
            <a:ext cx="2641600" cy="3733800"/>
          </a:xfrm>
          <a:prstGeom prst="rect">
            <a:avLst/>
          </a:prstGeom>
          <a:noFill/>
          <a:ln w="9525">
            <a:solidFill>
              <a:srgbClr val="CC0000"/>
            </a:solidFill>
            <a:miter lim="800000"/>
            <a:headEnd/>
            <a:tailEnd/>
          </a:ln>
        </p:spPr>
      </p:pic>
      <p:sp>
        <p:nvSpPr>
          <p:cNvPr id="146443" name="Rectangle 11"/>
          <p:cNvSpPr>
            <a:spLocks noChangeArrowheads="1"/>
          </p:cNvSpPr>
          <p:nvPr/>
        </p:nvSpPr>
        <p:spPr bwMode="auto">
          <a:xfrm>
            <a:off x="357158" y="1295400"/>
            <a:ext cx="4289892" cy="523220"/>
          </a:xfrm>
          <a:prstGeom prst="rect">
            <a:avLst/>
          </a:prstGeom>
          <a:noFill/>
          <a:ln w="9525">
            <a:noFill/>
            <a:miter lim="800000"/>
            <a:headEnd/>
            <a:tailEnd/>
          </a:ln>
        </p:spPr>
        <p:txBody>
          <a:bodyPr wrap="none">
            <a:spAutoFit/>
          </a:bodyPr>
          <a:lstStyle/>
          <a:p>
            <a:r>
              <a:rPr lang="en-US" sz="2800" b="1" dirty="0">
                <a:solidFill>
                  <a:schemeClr val="accent6"/>
                </a:solidFill>
                <a:latin typeface="Times New Roman" pitchFamily="18" charset="0"/>
              </a:rPr>
              <a:t>* Tác hại của bệnh béo phì</a:t>
            </a:r>
          </a:p>
        </p:txBody>
      </p:sp>
      <p:sp>
        <p:nvSpPr>
          <p:cNvPr id="6" name="Rectangle 5"/>
          <p:cNvSpPr/>
          <p:nvPr/>
        </p:nvSpPr>
        <p:spPr>
          <a:xfrm>
            <a:off x="1295400" y="6172200"/>
            <a:ext cx="990600"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a:latin typeface="Times New Roman" pitchFamily="18" charset="0"/>
                <a:cs typeface="Times New Roman" pitchFamily="18" charset="0"/>
              </a:rPr>
              <a:t>Hình 1 </a:t>
            </a:r>
            <a:endParaRPr lang="vi-VN" b="1" dirty="0">
              <a:latin typeface="Times New Roman" pitchFamily="18" charset="0"/>
              <a:cs typeface="Times New Roman" pitchFamily="18" charset="0"/>
            </a:endParaRPr>
          </a:p>
        </p:txBody>
      </p:sp>
      <p:sp>
        <p:nvSpPr>
          <p:cNvPr id="9" name="Rectangle 8"/>
          <p:cNvSpPr/>
          <p:nvPr/>
        </p:nvSpPr>
        <p:spPr>
          <a:xfrm>
            <a:off x="3962400" y="6172200"/>
            <a:ext cx="1143000"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a:latin typeface="Times New Roman" pitchFamily="18" charset="0"/>
                <a:cs typeface="Times New Roman" pitchFamily="18" charset="0"/>
              </a:rPr>
              <a:t>Hình 2</a:t>
            </a:r>
            <a:endParaRPr lang="vi-VN" b="1" dirty="0">
              <a:latin typeface="Times New Roman" pitchFamily="18" charset="0"/>
              <a:cs typeface="Times New Roman" pitchFamily="18" charset="0"/>
            </a:endParaRPr>
          </a:p>
        </p:txBody>
      </p:sp>
      <p:sp>
        <p:nvSpPr>
          <p:cNvPr id="10" name="Rectangle 9"/>
          <p:cNvSpPr/>
          <p:nvPr/>
        </p:nvSpPr>
        <p:spPr>
          <a:xfrm>
            <a:off x="6705600" y="6172200"/>
            <a:ext cx="1143000"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a:latin typeface="Times New Roman" pitchFamily="18" charset="0"/>
                <a:cs typeface="Times New Roman" pitchFamily="18" charset="0"/>
              </a:rPr>
              <a:t>Hình 3</a:t>
            </a:r>
            <a:endParaRPr lang="vi-VN" b="1" dirty="0">
              <a:latin typeface="Times New Roman" pitchFamily="18" charset="0"/>
              <a:cs typeface="Times New Roman" pitchFamily="18" charset="0"/>
            </a:endParaRPr>
          </a:p>
        </p:txBody>
      </p:sp>
      <p:sp>
        <p:nvSpPr>
          <p:cNvPr id="17417" name="TextBox 10"/>
          <p:cNvSpPr txBox="1">
            <a:spLocks noChangeArrowheads="1"/>
          </p:cNvSpPr>
          <p:nvPr/>
        </p:nvSpPr>
        <p:spPr bwMode="auto">
          <a:xfrm>
            <a:off x="4495800" y="2438400"/>
            <a:ext cx="184150" cy="369888"/>
          </a:xfrm>
          <a:prstGeom prst="rect">
            <a:avLst/>
          </a:prstGeom>
          <a:noFill/>
          <a:ln w="9525">
            <a:noFill/>
            <a:miter lim="800000"/>
            <a:headEnd/>
            <a:tailEnd/>
          </a:ln>
        </p:spPr>
        <p:txBody>
          <a:bodyPr wrap="none">
            <a:spAutoFit/>
          </a:bodyPr>
          <a:lstStyle/>
          <a:p>
            <a:endParaRPr lang="vi-VN"/>
          </a:p>
        </p:txBody>
      </p:sp>
      <p:sp>
        <p:nvSpPr>
          <p:cNvPr id="11" name="Rectangle 10"/>
          <p:cNvSpPr/>
          <p:nvPr/>
        </p:nvSpPr>
        <p:spPr>
          <a:xfrm>
            <a:off x="1371600" y="0"/>
            <a:ext cx="6629400" cy="954107"/>
          </a:xfrm>
          <a:prstGeom prst="rect">
            <a:avLst/>
          </a:prstGeom>
        </p:spPr>
        <p:txBody>
          <a:bodyPr wrap="square">
            <a:spAutoFit/>
          </a:bodyPr>
          <a:lstStyle/>
          <a:p>
            <a:pPr algn="ctr"/>
            <a:r>
              <a:rPr lang="en-US" sz="2800" b="1" dirty="0">
                <a:latin typeface="Times New Roman" pitchFamily="18" charset="0"/>
                <a:cs typeface="Times New Roman" pitchFamily="18" charset="0"/>
              </a:rPr>
              <a:t>Thứ</a:t>
            </a:r>
            <a:r>
              <a:rPr lang="vi-VN" sz="2800" b="1" dirty="0">
                <a:latin typeface="Times New Roman" pitchFamily="18" charset="0"/>
                <a:cs typeface="Times New Roman" pitchFamily="18" charset="0"/>
              </a:rPr>
              <a:t> </a:t>
            </a:r>
            <a:r>
              <a:rPr lang="en-US" sz="2800" b="1" dirty="0">
                <a:latin typeface="Times New Roman" pitchFamily="18" charset="0"/>
                <a:cs typeface="Times New Roman" pitchFamily="18" charset="0"/>
              </a:rPr>
              <a:t>hai ngày 17 tháng 10 năm 2022</a:t>
            </a:r>
          </a:p>
          <a:p>
            <a:pPr algn="ctr"/>
            <a:r>
              <a:rPr lang="en-US" sz="2800" b="1" u="sng" dirty="0" err="1">
                <a:latin typeface="Times New Roman" pitchFamily="18" charset="0"/>
                <a:cs typeface="Times New Roman" pitchFamily="18" charset="0"/>
              </a:rPr>
              <a:t>Khoa</a:t>
            </a:r>
            <a:r>
              <a:rPr lang="en-US" sz="2800" b="1" u="sng" dirty="0">
                <a:latin typeface="Times New Roman" pitchFamily="18" charset="0"/>
                <a:cs typeface="Times New Roman" pitchFamily="18" charset="0"/>
              </a:rPr>
              <a:t> </a:t>
            </a:r>
            <a:r>
              <a:rPr lang="en-US" sz="2800" b="1" u="sng" dirty="0" err="1">
                <a:latin typeface="Times New Roman" pitchFamily="18" charset="0"/>
                <a:cs typeface="Times New Roman" pitchFamily="18" charset="0"/>
              </a:rPr>
              <a:t>học</a:t>
            </a:r>
            <a:endParaRPr lang="en-US" sz="2800" b="1" u="sng" dirty="0">
              <a:latin typeface="Times New Roman" pitchFamily="18" charset="0"/>
              <a:cs typeface="Times New Roman" pitchFamily="18" charset="0"/>
            </a:endParaRPr>
          </a:p>
        </p:txBody>
      </p:sp>
      <p:sp>
        <p:nvSpPr>
          <p:cNvPr id="12" name="Text Box 8"/>
          <p:cNvSpPr txBox="1">
            <a:spLocks noChangeArrowheads="1"/>
          </p:cNvSpPr>
          <p:nvPr/>
        </p:nvSpPr>
        <p:spPr bwMode="auto">
          <a:xfrm>
            <a:off x="1371600" y="857232"/>
            <a:ext cx="6324600" cy="584775"/>
          </a:xfrm>
          <a:prstGeom prst="rect">
            <a:avLst/>
          </a:prstGeom>
          <a:noFill/>
          <a:ln w="9525">
            <a:noFill/>
            <a:miter lim="800000"/>
            <a:headEnd/>
            <a:tailEnd/>
          </a:ln>
          <a:effectLst/>
        </p:spPr>
        <p:txBody>
          <a:bodyPr wrap="square">
            <a:spAutoFit/>
          </a:bodyPr>
          <a:lstStyle/>
          <a:p>
            <a:pPr algn="ctr"/>
            <a:r>
              <a:rPr lang="vi-VN" sz="3200" b="1" dirty="0">
                <a:solidFill>
                  <a:srgbClr val="FF0000"/>
                </a:solidFill>
                <a:latin typeface="Times New Roman" pitchFamily="18" charset="0"/>
                <a:cs typeface="Times New Roman" pitchFamily="18" charset="0"/>
              </a:rPr>
              <a:t>Phòng bệnh béo phì</a:t>
            </a:r>
            <a:endParaRPr lang="en-US" sz="3200" b="1" dirty="0">
              <a:solidFill>
                <a:srgbClr val="FF0000"/>
              </a:solidFill>
              <a:latin typeface="Times New Roman" pitchFamily="18" charset="0"/>
              <a:cs typeface="Times New Roman" pitchFamily="18" charset="0"/>
            </a:endParaRPr>
          </a:p>
        </p:txBody>
      </p:sp>
      <p:sp>
        <p:nvSpPr>
          <p:cNvPr id="13" name="Text Box 4"/>
          <p:cNvSpPr txBox="1">
            <a:spLocks noChangeArrowheads="1"/>
          </p:cNvSpPr>
          <p:nvPr/>
        </p:nvSpPr>
        <p:spPr bwMode="auto">
          <a:xfrm>
            <a:off x="357158" y="1834210"/>
            <a:ext cx="6143668" cy="523220"/>
          </a:xfrm>
          <a:prstGeom prst="rect">
            <a:avLst/>
          </a:prstGeom>
          <a:noFill/>
          <a:ln w="9525">
            <a:noFill/>
            <a:miter lim="800000"/>
            <a:headEnd/>
            <a:tailEnd/>
          </a:ln>
          <a:effectLst/>
        </p:spPr>
        <p:txBody>
          <a:bodyPr wrap="square">
            <a:spAutoFit/>
          </a:bodyPr>
          <a:lstStyle/>
          <a:p>
            <a:r>
              <a:rPr lang="en-US" sz="2800" b="1" dirty="0">
                <a:solidFill>
                  <a:srgbClr val="0070C0"/>
                </a:solidFill>
                <a:latin typeface="Times New Roman" pitchFamily="18" charset="0"/>
              </a:rPr>
              <a:t>Quan sát tranh để trả lời câu hỏi sau:</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399518"/>
            <a:ext cx="8686800" cy="3600986"/>
          </a:xfrm>
          <a:prstGeom prst="rect">
            <a:avLst/>
          </a:prstGeom>
        </p:spPr>
        <p:txBody>
          <a:bodyPr wrap="square">
            <a:spAutoFit/>
          </a:bodyPr>
          <a:lstStyle/>
          <a:p>
            <a:r>
              <a:rPr lang="vi-VN" sz="2800" b="1" u="sng" dirty="0">
                <a:solidFill>
                  <a:srgbClr val="0033CC"/>
                </a:solidFill>
                <a:latin typeface="Times New Roman" pitchFamily="18" charset="0"/>
                <a:cs typeface="Times New Roman" pitchFamily="18" charset="0"/>
              </a:rPr>
              <a:t>Câu 2:</a:t>
            </a:r>
            <a:r>
              <a:rPr lang="vi-VN" sz="3200" b="1" dirty="0">
                <a:solidFill>
                  <a:srgbClr val="0033CC"/>
                </a:solidFill>
                <a:latin typeface="Times New Roman" pitchFamily="18" charset="0"/>
                <a:cs typeface="Times New Roman" pitchFamily="18" charset="0"/>
              </a:rPr>
              <a:t> </a:t>
            </a:r>
            <a:r>
              <a:rPr lang="vi-VN" sz="2800" b="1" dirty="0">
                <a:solidFill>
                  <a:srgbClr val="0033CC"/>
                </a:solidFill>
                <a:latin typeface="Times New Roman" pitchFamily="18" charset="0"/>
                <a:cs typeface="Times New Roman" pitchFamily="18" charset="0"/>
              </a:rPr>
              <a:t>Người bị béo phì thường gặp những khó khăn gì trong cuộc sống?</a:t>
            </a:r>
            <a:endParaRPr lang="en-US" sz="2800" b="1" dirty="0">
              <a:solidFill>
                <a:srgbClr val="0033CC"/>
              </a:solidFill>
              <a:latin typeface="Times New Roman" pitchFamily="18" charset="0"/>
              <a:cs typeface="Times New Roman" pitchFamily="18" charset="0"/>
            </a:endParaRPr>
          </a:p>
          <a:p>
            <a:pPr marL="742950" indent="-742950">
              <a:buAutoNum type="alphaLcPeriod"/>
            </a:pPr>
            <a:r>
              <a:rPr lang="vi-VN" sz="2800" dirty="0">
                <a:latin typeface="Times New Roman" pitchFamily="18" charset="0"/>
                <a:cs typeface="Times New Roman" pitchFamily="18" charset="0"/>
              </a:rPr>
              <a:t>Mất sự thoải mái trong cuộc sống</a:t>
            </a:r>
            <a:r>
              <a:rPr lang="en-US" sz="2800" dirty="0">
                <a:latin typeface="Times New Roman" pitchFamily="18" charset="0"/>
                <a:cs typeface="Times New Roman" pitchFamily="18" charset="0"/>
              </a:rPr>
              <a:t>.</a:t>
            </a:r>
          </a:p>
          <a:p>
            <a:pPr marL="742950" indent="-742950">
              <a:buAutoNum type="alphaLcPeriod"/>
            </a:pPr>
            <a:r>
              <a:rPr lang="vi-VN" sz="2800" dirty="0">
                <a:latin typeface="Times New Roman" pitchFamily="18" charset="0"/>
                <a:cs typeface="Times New Roman" pitchFamily="18" charset="0"/>
              </a:rPr>
              <a:t>Giảm hiệu suất lao động và sự lanh lợi trong sinh hoạt</a:t>
            </a:r>
            <a:r>
              <a:rPr lang="en-US" sz="2800" dirty="0">
                <a:latin typeface="Times New Roman" pitchFamily="18" charset="0"/>
                <a:cs typeface="Times New Roman" pitchFamily="18" charset="0"/>
              </a:rPr>
              <a:t>.</a:t>
            </a:r>
            <a:endParaRPr lang="vi-VN" sz="2800" dirty="0">
              <a:latin typeface="Times New Roman" pitchFamily="18" charset="0"/>
              <a:cs typeface="Times New Roman" pitchFamily="18" charset="0"/>
            </a:endParaRPr>
          </a:p>
          <a:p>
            <a:pPr marL="742950" indent="-742950">
              <a:buAutoNum type="alphaLcPeriod"/>
            </a:pPr>
            <a:r>
              <a:rPr lang="vi-VN" sz="2800" dirty="0">
                <a:latin typeface="Times New Roman" pitchFamily="18" charset="0"/>
                <a:cs typeface="Times New Roman" pitchFamily="18" charset="0"/>
              </a:rPr>
              <a:t>Cả a và b đều đúng.</a:t>
            </a:r>
          </a:p>
          <a:p>
            <a:pPr marL="742950" indent="-742950">
              <a:buFontTx/>
              <a:buAutoNum type="alphaLcPeriod"/>
            </a:pPr>
            <a:r>
              <a:rPr lang="vi-VN" sz="2800" dirty="0">
                <a:latin typeface="Times New Roman" pitchFamily="18" charset="0"/>
                <a:cs typeface="Times New Roman" pitchFamily="18" charset="0"/>
              </a:rPr>
              <a:t>Câu a đúng, câu b sai.</a:t>
            </a:r>
          </a:p>
          <a:p>
            <a:pPr marL="742950" indent="-742950">
              <a:buAutoNum type="alphaLcPeriod"/>
            </a:pPr>
            <a:endParaRPr lang="en-US" sz="2800" dirty="0">
              <a:solidFill>
                <a:srgbClr val="00B050"/>
              </a:solidFill>
              <a:latin typeface="Times New Roman" pitchFamily="18" charset="0"/>
              <a:cs typeface="Times New Roman" pitchFamily="18" charset="0"/>
            </a:endParaRPr>
          </a:p>
        </p:txBody>
      </p:sp>
      <p:sp>
        <p:nvSpPr>
          <p:cNvPr id="3" name="Rectangle 2"/>
          <p:cNvSpPr/>
          <p:nvPr/>
        </p:nvSpPr>
        <p:spPr>
          <a:xfrm>
            <a:off x="457200" y="3690185"/>
            <a:ext cx="8305800" cy="2739211"/>
          </a:xfrm>
          <a:prstGeom prst="rect">
            <a:avLst/>
          </a:prstGeom>
        </p:spPr>
        <p:txBody>
          <a:bodyPr wrap="square">
            <a:spAutoFit/>
          </a:bodyPr>
          <a:lstStyle/>
          <a:p>
            <a:r>
              <a:rPr lang="vi-VN" sz="2800" b="1" u="sng" dirty="0">
                <a:solidFill>
                  <a:srgbClr val="0033CC"/>
                </a:solidFill>
                <a:latin typeface="Times New Roman" pitchFamily="18" charset="0"/>
                <a:cs typeface="Times New Roman" pitchFamily="18" charset="0"/>
              </a:rPr>
              <a:t>Câu 3:</a:t>
            </a:r>
            <a:r>
              <a:rPr lang="vi-VN" sz="3200" b="1" dirty="0">
                <a:solidFill>
                  <a:srgbClr val="0033CC"/>
                </a:solidFill>
                <a:latin typeface="Times New Roman" pitchFamily="18" charset="0"/>
                <a:cs typeface="Times New Roman" pitchFamily="18" charset="0"/>
              </a:rPr>
              <a:t> </a:t>
            </a:r>
            <a:r>
              <a:rPr lang="vi-VN" sz="2800" b="1" dirty="0">
                <a:solidFill>
                  <a:srgbClr val="0033CC"/>
                </a:solidFill>
                <a:latin typeface="Times New Roman" pitchFamily="18" charset="0"/>
                <a:cs typeface="Times New Roman" pitchFamily="18" charset="0"/>
              </a:rPr>
              <a:t>Người béo phì có nguy cơ bị :</a:t>
            </a:r>
            <a:endParaRPr lang="en-US" sz="2800" b="1" dirty="0">
              <a:solidFill>
                <a:srgbClr val="0033CC"/>
              </a:solidFill>
              <a:latin typeface="Times New Roman" pitchFamily="18" charset="0"/>
              <a:cs typeface="Times New Roman" pitchFamily="18" charset="0"/>
            </a:endParaRPr>
          </a:p>
          <a:p>
            <a:pPr marL="742950" indent="-742950">
              <a:buAutoNum type="alphaLcPeriod"/>
            </a:pPr>
            <a:r>
              <a:rPr lang="vi-VN" sz="2800" dirty="0">
                <a:latin typeface="Times New Roman" pitchFamily="18" charset="0"/>
                <a:cs typeface="Times New Roman" pitchFamily="18" charset="0"/>
              </a:rPr>
              <a:t>Bệnh tim mạch.</a:t>
            </a:r>
            <a:endParaRPr lang="en-US" sz="2800" dirty="0">
              <a:latin typeface="Times New Roman" pitchFamily="18" charset="0"/>
              <a:cs typeface="Times New Roman" pitchFamily="18" charset="0"/>
            </a:endParaRPr>
          </a:p>
          <a:p>
            <a:pPr marL="742950" indent="-742950">
              <a:buAutoNum type="alphaLcPeriod"/>
            </a:pPr>
            <a:r>
              <a:rPr lang="vi-VN" sz="2800" dirty="0">
                <a:latin typeface="Times New Roman" pitchFamily="18" charset="0"/>
                <a:cs typeface="Times New Roman" pitchFamily="18" charset="0"/>
              </a:rPr>
              <a:t>Huyết áp cao.</a:t>
            </a:r>
          </a:p>
          <a:p>
            <a:pPr marL="742950" indent="-742950">
              <a:buAutoNum type="alphaLcPeriod"/>
            </a:pPr>
            <a:r>
              <a:rPr lang="vi-VN" sz="2800" dirty="0">
                <a:latin typeface="Times New Roman" pitchFamily="18" charset="0"/>
                <a:cs typeface="Times New Roman" pitchFamily="18" charset="0"/>
              </a:rPr>
              <a:t>Bệnh tiểu đường.</a:t>
            </a:r>
          </a:p>
          <a:p>
            <a:pPr marL="742950" indent="-742950">
              <a:buAutoNum type="alphaLcPeriod"/>
            </a:pPr>
            <a:r>
              <a:rPr lang="vi-VN" sz="2800" dirty="0">
                <a:latin typeface="Times New Roman" pitchFamily="18" charset="0"/>
                <a:cs typeface="Times New Roman" pitchFamily="18" charset="0"/>
              </a:rPr>
              <a:t>Cả ba ý trên đều đúng.</a:t>
            </a:r>
          </a:p>
          <a:p>
            <a:pPr marL="742950" indent="-742950">
              <a:buAutoNum type="alphaLcPeriod"/>
            </a:pPr>
            <a:endParaRPr lang="en-US" sz="2800" dirty="0">
              <a:solidFill>
                <a:srgbClr val="00B050"/>
              </a:solidFill>
              <a:latin typeface="Times New Roman" pitchFamily="18" charset="0"/>
              <a:cs typeface="Times New Roman" pitchFamily="18" charset="0"/>
            </a:endParaRPr>
          </a:p>
        </p:txBody>
      </p:sp>
      <p:sp>
        <p:nvSpPr>
          <p:cNvPr id="4" name="Oval 3"/>
          <p:cNvSpPr/>
          <p:nvPr/>
        </p:nvSpPr>
        <p:spPr>
          <a:xfrm>
            <a:off x="381000" y="5410200"/>
            <a:ext cx="533400" cy="5334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5" name="Oval 4"/>
          <p:cNvSpPr/>
          <p:nvPr/>
        </p:nvSpPr>
        <p:spPr>
          <a:xfrm>
            <a:off x="381000" y="2590800"/>
            <a:ext cx="533400" cy="4572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7" name="Cloud 6"/>
          <p:cNvSpPr/>
          <p:nvPr/>
        </p:nvSpPr>
        <p:spPr>
          <a:xfrm>
            <a:off x="5072066" y="2357430"/>
            <a:ext cx="3929058" cy="1143008"/>
          </a:xfrm>
          <a:prstGeom prst="cloud">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3600" b="1" dirty="0">
                <a:solidFill>
                  <a:srgbClr val="7030A0"/>
                </a:solidFill>
                <a:latin typeface="Times New Roman" pitchFamily="18" charset="0"/>
                <a:cs typeface="Times New Roman" pitchFamily="18" charset="0"/>
              </a:rPr>
              <a:t>Thảo luận nhóm bàn</a:t>
            </a:r>
          </a:p>
        </p:txBody>
      </p:sp>
    </p:spTree>
  </p:cSld>
  <p:clrMapOvr>
    <a:masterClrMapping/>
  </p:clrMapOvr>
  <p:transition>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1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3"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plus(in)">
                                      <p:cBhvr>
                                        <p:cTn id="12"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71600" y="0"/>
            <a:ext cx="6629400" cy="954107"/>
          </a:xfrm>
          <a:prstGeom prst="rect">
            <a:avLst/>
          </a:prstGeom>
        </p:spPr>
        <p:txBody>
          <a:bodyPr wrap="square">
            <a:spAutoFit/>
          </a:bodyPr>
          <a:lstStyle/>
          <a:p>
            <a:pPr algn="ctr"/>
            <a:r>
              <a:rPr lang="en-US" sz="2800" b="1" dirty="0">
                <a:latin typeface="Times New Roman" pitchFamily="18" charset="0"/>
                <a:cs typeface="Times New Roman" pitchFamily="18" charset="0"/>
              </a:rPr>
              <a:t>Thứ</a:t>
            </a:r>
            <a:r>
              <a:rPr lang="vi-VN" sz="2800" b="1" dirty="0">
                <a:latin typeface="Times New Roman" pitchFamily="18" charset="0"/>
                <a:cs typeface="Times New Roman" pitchFamily="18" charset="0"/>
              </a:rPr>
              <a:t> </a:t>
            </a:r>
            <a:r>
              <a:rPr lang="en-US" sz="2800" b="1" dirty="0">
                <a:latin typeface="Times New Roman" pitchFamily="18" charset="0"/>
                <a:cs typeface="Times New Roman" pitchFamily="18" charset="0"/>
              </a:rPr>
              <a:t>hai ngày 17 tháng 10 năm 2022</a:t>
            </a:r>
          </a:p>
          <a:p>
            <a:pPr algn="ctr"/>
            <a:r>
              <a:rPr lang="en-US" sz="2800" b="1" u="sng" dirty="0" err="1">
                <a:latin typeface="Times New Roman" pitchFamily="18" charset="0"/>
                <a:cs typeface="Times New Roman" pitchFamily="18" charset="0"/>
              </a:rPr>
              <a:t>Khoa</a:t>
            </a:r>
            <a:r>
              <a:rPr lang="en-US" sz="2800" b="1" u="sng" dirty="0">
                <a:latin typeface="Times New Roman" pitchFamily="18" charset="0"/>
                <a:cs typeface="Times New Roman" pitchFamily="18" charset="0"/>
              </a:rPr>
              <a:t> </a:t>
            </a:r>
            <a:r>
              <a:rPr lang="en-US" sz="2800" b="1" u="sng" dirty="0" err="1">
                <a:latin typeface="Times New Roman" pitchFamily="18" charset="0"/>
                <a:cs typeface="Times New Roman" pitchFamily="18" charset="0"/>
              </a:rPr>
              <a:t>học</a:t>
            </a:r>
            <a:endParaRPr lang="en-US" sz="2800" b="1" u="sng" dirty="0">
              <a:latin typeface="Times New Roman" pitchFamily="18" charset="0"/>
              <a:cs typeface="Times New Roman" pitchFamily="18" charset="0"/>
            </a:endParaRPr>
          </a:p>
        </p:txBody>
      </p:sp>
      <p:sp>
        <p:nvSpPr>
          <p:cNvPr id="3" name="Text Box 8"/>
          <p:cNvSpPr txBox="1">
            <a:spLocks noChangeArrowheads="1"/>
          </p:cNvSpPr>
          <p:nvPr/>
        </p:nvSpPr>
        <p:spPr bwMode="auto">
          <a:xfrm>
            <a:off x="1371600" y="990600"/>
            <a:ext cx="6324600" cy="584775"/>
          </a:xfrm>
          <a:prstGeom prst="rect">
            <a:avLst/>
          </a:prstGeom>
          <a:noFill/>
          <a:ln w="9525">
            <a:noFill/>
            <a:miter lim="800000"/>
            <a:headEnd/>
            <a:tailEnd/>
          </a:ln>
          <a:effectLst/>
        </p:spPr>
        <p:txBody>
          <a:bodyPr wrap="square">
            <a:spAutoFit/>
          </a:bodyPr>
          <a:lstStyle/>
          <a:p>
            <a:pPr algn="ctr"/>
            <a:r>
              <a:rPr lang="vi-VN" sz="3200" b="1" dirty="0">
                <a:solidFill>
                  <a:srgbClr val="FF0000"/>
                </a:solidFill>
                <a:latin typeface="Times New Roman" pitchFamily="18" charset="0"/>
                <a:cs typeface="Times New Roman" pitchFamily="18" charset="0"/>
              </a:rPr>
              <a:t>Phòng bệnh béo phì</a:t>
            </a:r>
            <a:endParaRPr lang="en-US" sz="3200" b="1" dirty="0">
              <a:solidFill>
                <a:srgbClr val="FF0000"/>
              </a:solidFill>
              <a:latin typeface="Times New Roman" pitchFamily="18" charset="0"/>
              <a:cs typeface="Times New Roman" pitchFamily="18" charset="0"/>
            </a:endParaRPr>
          </a:p>
        </p:txBody>
      </p:sp>
      <p:sp>
        <p:nvSpPr>
          <p:cNvPr id="6" name="Text Box 8"/>
          <p:cNvSpPr txBox="1">
            <a:spLocks noChangeArrowheads="1"/>
          </p:cNvSpPr>
          <p:nvPr/>
        </p:nvSpPr>
        <p:spPr bwMode="auto">
          <a:xfrm>
            <a:off x="80930" y="1977086"/>
            <a:ext cx="8077200" cy="523220"/>
          </a:xfrm>
          <a:prstGeom prst="rect">
            <a:avLst/>
          </a:prstGeom>
          <a:noFill/>
          <a:ln w="9525">
            <a:noFill/>
            <a:miter lim="800000"/>
            <a:headEnd/>
            <a:tailEnd/>
          </a:ln>
          <a:effectLst/>
        </p:spPr>
        <p:txBody>
          <a:bodyPr wrap="square">
            <a:spAutoFit/>
          </a:bodyPr>
          <a:lstStyle/>
          <a:p>
            <a:r>
              <a:rPr lang="en-US" sz="2800" b="1" dirty="0">
                <a:solidFill>
                  <a:srgbClr val="0070C0"/>
                </a:solidFill>
                <a:latin typeface="Times New Roman" pitchFamily="18" charset="0"/>
                <a:cs typeface="Times New Roman" pitchFamily="18" charset="0"/>
              </a:rPr>
              <a:t>*</a:t>
            </a:r>
            <a:r>
              <a:rPr lang="vi-VN" sz="2800" b="1" dirty="0">
                <a:solidFill>
                  <a:srgbClr val="0070C0"/>
                </a:solidFill>
                <a:latin typeface="Times New Roman" pitchFamily="18" charset="0"/>
                <a:cs typeface="Times New Roman" pitchFamily="18" charset="0"/>
              </a:rPr>
              <a:t> </a:t>
            </a:r>
            <a:r>
              <a:rPr lang="en-US" sz="2800" b="1" dirty="0">
                <a:solidFill>
                  <a:srgbClr val="0070C0"/>
                </a:solidFill>
                <a:latin typeface="Times New Roman" pitchFamily="18" charset="0"/>
                <a:cs typeface="Times New Roman" pitchFamily="18" charset="0"/>
              </a:rPr>
              <a:t>Tác hại của </a:t>
            </a:r>
            <a:r>
              <a:rPr lang="vi-VN" sz="2800" b="1" dirty="0">
                <a:solidFill>
                  <a:srgbClr val="0070C0"/>
                </a:solidFill>
                <a:latin typeface="Times New Roman" pitchFamily="18" charset="0"/>
                <a:cs typeface="Times New Roman" pitchFamily="18" charset="0"/>
              </a:rPr>
              <a:t>bệnh béo phì.</a:t>
            </a:r>
            <a:endParaRPr lang="en-US" sz="2800" b="1" dirty="0">
              <a:solidFill>
                <a:srgbClr val="0070C0"/>
              </a:solidFill>
              <a:latin typeface="Times New Roman" pitchFamily="18" charset="0"/>
              <a:cs typeface="Times New Roman" pitchFamily="18" charset="0"/>
            </a:endParaRPr>
          </a:p>
        </p:txBody>
      </p:sp>
      <p:sp>
        <p:nvSpPr>
          <p:cNvPr id="11" name="Text Box 8"/>
          <p:cNvSpPr txBox="1">
            <a:spLocks noChangeArrowheads="1"/>
          </p:cNvSpPr>
          <p:nvPr/>
        </p:nvSpPr>
        <p:spPr bwMode="auto">
          <a:xfrm>
            <a:off x="533400" y="2636912"/>
            <a:ext cx="8229600" cy="2677656"/>
          </a:xfrm>
          <a:prstGeom prst="rect">
            <a:avLst/>
          </a:prstGeom>
          <a:noFill/>
          <a:ln w="9525">
            <a:noFill/>
            <a:miter lim="800000"/>
            <a:headEnd/>
            <a:tailEnd/>
          </a:ln>
          <a:effectLst/>
        </p:spPr>
        <p:txBody>
          <a:bodyPr wrap="square">
            <a:spAutoFit/>
          </a:bodyPr>
          <a:lstStyle/>
          <a:p>
            <a:r>
              <a:rPr lang="en-US" sz="2800" b="1" u="sng" dirty="0" err="1">
                <a:solidFill>
                  <a:srgbClr val="FF0000"/>
                </a:solidFill>
                <a:latin typeface="Times New Roman" pitchFamily="18" charset="0"/>
                <a:cs typeface="Times New Roman" pitchFamily="18" charset="0"/>
              </a:rPr>
              <a:t>Kết</a:t>
            </a:r>
            <a:r>
              <a:rPr lang="en-US" sz="2800" b="1" u="sng" dirty="0">
                <a:solidFill>
                  <a:srgbClr val="FF0000"/>
                </a:solidFill>
                <a:latin typeface="Times New Roman" pitchFamily="18" charset="0"/>
                <a:cs typeface="Times New Roman" pitchFamily="18" charset="0"/>
              </a:rPr>
              <a:t> </a:t>
            </a:r>
            <a:r>
              <a:rPr lang="en-US" sz="2800" b="1" u="sng" dirty="0" err="1">
                <a:solidFill>
                  <a:srgbClr val="FF0000"/>
                </a:solidFill>
                <a:latin typeface="Times New Roman" pitchFamily="18" charset="0"/>
                <a:cs typeface="Times New Roman" pitchFamily="18" charset="0"/>
              </a:rPr>
              <a:t>luận</a:t>
            </a:r>
            <a:r>
              <a:rPr lang="en-US" sz="2800" b="1" u="sng" dirty="0">
                <a:solidFill>
                  <a:srgbClr val="FF0000"/>
                </a:solidFill>
                <a:latin typeface="Times New Roman" pitchFamily="18" charset="0"/>
                <a:cs typeface="Times New Roman" pitchFamily="18" charset="0"/>
              </a:rPr>
              <a:t>:</a:t>
            </a:r>
          </a:p>
          <a:p>
            <a:r>
              <a:rPr lang="en-US" sz="2800" dirty="0">
                <a:latin typeface="Times New Roman" pitchFamily="18" charset="0"/>
                <a:cs typeface="Times New Roman" pitchFamily="18" charset="0"/>
              </a:rPr>
              <a:t>- </a:t>
            </a:r>
            <a:r>
              <a:rPr lang="vi-VN" sz="2800" dirty="0">
                <a:latin typeface="Times New Roman" pitchFamily="18" charset="0"/>
                <a:cs typeface="Times New Roman" pitchFamily="18" charset="0"/>
              </a:rPr>
              <a:t>Người bị béo phì thường</a:t>
            </a:r>
            <a:r>
              <a:rPr lang="en-US" sz="2800" dirty="0">
                <a:latin typeface="Times New Roman" pitchFamily="18" charset="0"/>
                <a:cs typeface="Times New Roman" pitchFamily="18" charset="0"/>
              </a:rPr>
              <a:t> m</a:t>
            </a:r>
            <a:r>
              <a:rPr lang="vi-VN" sz="2800" dirty="0">
                <a:latin typeface="Times New Roman" pitchFamily="18" charset="0"/>
                <a:cs typeface="Times New Roman" pitchFamily="18" charset="0"/>
              </a:rPr>
              <a:t>ất sự thoải mái trong cuộc sống</a:t>
            </a:r>
            <a:r>
              <a:rPr lang="en-US" sz="2800" dirty="0">
                <a:latin typeface="Times New Roman" pitchFamily="18" charset="0"/>
                <a:cs typeface="Times New Roman" pitchFamily="18" charset="0"/>
              </a:rPr>
              <a:t>, g</a:t>
            </a:r>
            <a:r>
              <a:rPr lang="vi-VN" sz="2800" dirty="0">
                <a:latin typeface="Times New Roman" pitchFamily="18" charset="0"/>
                <a:cs typeface="Times New Roman" pitchFamily="18" charset="0"/>
              </a:rPr>
              <a:t>iảm hiệu suất lao động và sự lanh lợi trong sinh hoạt.</a:t>
            </a:r>
          </a:p>
          <a:p>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Người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thừa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cân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béo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phì</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có</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nguy</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cơ</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bị</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mắc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bệnh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về</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tim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mạch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tiểu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đường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huyết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áp</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cao</a:t>
            </a:r>
            <a:r>
              <a:rPr lang="en-US" sz="2800" dirty="0">
                <a:latin typeface="Times New Roman" pitchFamily="18" charset="0"/>
                <a:cs typeface="Times New Roman" pitchFamily="18" charset="0"/>
              </a:rPr>
              <a:t>…</a:t>
            </a:r>
          </a:p>
        </p:txBody>
      </p:sp>
    </p:spTree>
  </p:cSld>
  <p:clrMapOvr>
    <a:masterClrMapping/>
  </p:clrMapOvr>
  <p:transition>
    <p:spli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strVal val="#ppt_w*0.70"/>
                                          </p:val>
                                        </p:tav>
                                        <p:tav tm="100000">
                                          <p:val>
                                            <p:strVal val="#ppt_w"/>
                                          </p:val>
                                        </p:tav>
                                      </p:tavLst>
                                    </p:anim>
                                    <p:anim calcmode="lin" valueType="num">
                                      <p:cBhvr>
                                        <p:cTn id="8" dur="500" fill="hold"/>
                                        <p:tgtEl>
                                          <p:spTgt spid="11"/>
                                        </p:tgtEl>
                                        <p:attrNameLst>
                                          <p:attrName>ppt_h</p:attrName>
                                        </p:attrNameLst>
                                      </p:cBhvr>
                                      <p:tavLst>
                                        <p:tav tm="0">
                                          <p:val>
                                            <p:strVal val="#ppt_h"/>
                                          </p:val>
                                        </p:tav>
                                        <p:tav tm="100000">
                                          <p:val>
                                            <p:strVal val="#ppt_h"/>
                                          </p:val>
                                        </p:tav>
                                      </p:tavLst>
                                    </p:anim>
                                    <p:animEffect transition="in" filter="fade">
                                      <p:cBhvr>
                                        <p:cTn id="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371600" y="1694597"/>
            <a:ext cx="6781800" cy="3163163"/>
          </a:xfrm>
          <a:prstGeom prst="rect">
            <a:avLst/>
          </a:prstGeom>
          <a:noFill/>
        </p:spPr>
        <p:txBody>
          <a:bodyPr wrap="none" lIns="91440" tIns="45720" rIns="91440" bIns="45720">
            <a:prstTxWarp prst="textWave2">
              <a:avLst/>
            </a:prstTxWarp>
            <a:spAutoFit/>
          </a:bodyPr>
          <a:lstStyle/>
          <a:p>
            <a:pPr algn="ctr"/>
            <a:r>
              <a:rPr lang="vi-VN" sz="5400" b="1" u="sng" dirty="0">
                <a:ln w="17780" cmpd="sng">
                  <a:solidFill>
                    <a:srgbClr val="FF0000"/>
                  </a:solidFill>
                  <a:prstDash val="solid"/>
                  <a:miter lim="800000"/>
                </a:ln>
                <a:solidFill>
                  <a:srgbClr val="00B050"/>
                </a:solidFill>
                <a:effectLst>
                  <a:outerShdw blurRad="50800" algn="tl" rotWithShape="0">
                    <a:srgbClr val="000000"/>
                  </a:outerShdw>
                </a:effectLst>
                <a:latin typeface="Times New Roman" pitchFamily="18" charset="0"/>
                <a:cs typeface="Times New Roman" pitchFamily="18" charset="0"/>
              </a:rPr>
              <a:t>Hoạt động </a:t>
            </a:r>
            <a:r>
              <a:rPr lang="en-US" sz="5400" b="1" u="sng" dirty="0">
                <a:ln w="17780" cmpd="sng">
                  <a:solidFill>
                    <a:srgbClr val="FF0000"/>
                  </a:solidFill>
                  <a:prstDash val="solid"/>
                  <a:miter lim="800000"/>
                </a:ln>
                <a:solidFill>
                  <a:srgbClr val="00B050"/>
                </a:solidFill>
                <a:effectLst>
                  <a:outerShdw blurRad="50800" algn="tl" rotWithShape="0">
                    <a:srgbClr val="000000"/>
                  </a:outerShdw>
                </a:effectLst>
                <a:latin typeface="Times New Roman" pitchFamily="18" charset="0"/>
                <a:cs typeface="Times New Roman" pitchFamily="18" charset="0"/>
              </a:rPr>
              <a:t>2</a:t>
            </a:r>
            <a:r>
              <a:rPr lang="vi-VN" sz="5400" b="1" u="sng" dirty="0">
                <a:ln w="17780" cmpd="sng">
                  <a:solidFill>
                    <a:srgbClr val="FF0000"/>
                  </a:solidFill>
                  <a:prstDash val="solid"/>
                  <a:miter lim="800000"/>
                </a:ln>
                <a:solidFill>
                  <a:srgbClr val="00B050"/>
                </a:solidFill>
                <a:effectLst>
                  <a:outerShdw blurRad="50800" algn="tl" rotWithShape="0">
                    <a:srgbClr val="000000"/>
                  </a:outerShdw>
                </a:effectLst>
                <a:latin typeface="Times New Roman" pitchFamily="18" charset="0"/>
                <a:cs typeface="Times New Roman" pitchFamily="18" charset="0"/>
              </a:rPr>
              <a:t>:</a:t>
            </a:r>
            <a:endParaRPr lang="en-US" sz="5400" b="1" u="sng" dirty="0">
              <a:ln w="17780" cmpd="sng">
                <a:solidFill>
                  <a:srgbClr val="FF0000"/>
                </a:solidFill>
                <a:prstDash val="solid"/>
                <a:miter lim="800000"/>
              </a:ln>
              <a:solidFill>
                <a:srgbClr val="00B050"/>
              </a:solidFill>
              <a:effectLst>
                <a:outerShdw blurRad="50800" algn="tl" rotWithShape="0">
                  <a:srgbClr val="000000"/>
                </a:outerShdw>
              </a:effectLst>
              <a:latin typeface="Times New Roman" pitchFamily="18" charset="0"/>
              <a:cs typeface="Times New Roman" pitchFamily="18" charset="0"/>
            </a:endParaRPr>
          </a:p>
          <a:p>
            <a:pPr algn="ctr"/>
            <a:r>
              <a:rPr lang="en-US" sz="5400" b="1" dirty="0" err="1">
                <a:ln w="17780" cmpd="sng">
                  <a:solidFill>
                    <a:srgbClr val="FF0000"/>
                  </a:solidFill>
                  <a:prstDash val="solid"/>
                  <a:miter lim="800000"/>
                </a:ln>
                <a:solidFill>
                  <a:srgbClr val="7030A0"/>
                </a:solidFill>
                <a:effectLst>
                  <a:outerShdw blurRad="50800" algn="tl" rotWithShape="0">
                    <a:srgbClr val="000000"/>
                  </a:outerShdw>
                </a:effectLst>
                <a:latin typeface="Times New Roman" pitchFamily="18" charset="0"/>
                <a:cs typeface="Times New Roman" pitchFamily="18" charset="0"/>
              </a:rPr>
              <a:t>Nguyên</a:t>
            </a:r>
            <a:r>
              <a:rPr lang="en-US" sz="5400" b="1" dirty="0">
                <a:ln w="17780" cmpd="sng">
                  <a:solidFill>
                    <a:srgbClr val="FF0000"/>
                  </a:solidFill>
                  <a:prstDash val="solid"/>
                  <a:miter lim="800000"/>
                </a:ln>
                <a:solidFill>
                  <a:srgbClr val="7030A0"/>
                </a:solidFill>
                <a:effectLst>
                  <a:outerShdw blurRad="50800" algn="tl" rotWithShape="0">
                    <a:srgbClr val="000000"/>
                  </a:outerShdw>
                </a:effectLst>
                <a:latin typeface="Times New Roman" pitchFamily="18" charset="0"/>
                <a:cs typeface="Times New Roman" pitchFamily="18" charset="0"/>
              </a:rPr>
              <a:t> </a:t>
            </a:r>
            <a:r>
              <a:rPr lang="en-US" sz="5400" b="1" dirty="0" err="1">
                <a:ln w="17780" cmpd="sng">
                  <a:solidFill>
                    <a:srgbClr val="FF0000"/>
                  </a:solidFill>
                  <a:prstDash val="solid"/>
                  <a:miter lim="800000"/>
                </a:ln>
                <a:solidFill>
                  <a:srgbClr val="7030A0"/>
                </a:solidFill>
                <a:effectLst>
                  <a:outerShdw blurRad="50800" algn="tl" rotWithShape="0">
                    <a:srgbClr val="000000"/>
                  </a:outerShdw>
                </a:effectLst>
                <a:latin typeface="Times New Roman" pitchFamily="18" charset="0"/>
                <a:cs typeface="Times New Roman" pitchFamily="18" charset="0"/>
              </a:rPr>
              <a:t>nhân</a:t>
            </a:r>
            <a:r>
              <a:rPr lang="en-US" sz="5400" b="1" dirty="0">
                <a:ln w="17780" cmpd="sng">
                  <a:solidFill>
                    <a:srgbClr val="FF0000"/>
                  </a:solidFill>
                  <a:prstDash val="solid"/>
                  <a:miter lim="800000"/>
                </a:ln>
                <a:solidFill>
                  <a:srgbClr val="7030A0"/>
                </a:solidFill>
                <a:effectLst>
                  <a:outerShdw blurRad="50800" algn="tl" rotWithShape="0">
                    <a:srgbClr val="000000"/>
                  </a:outerShdw>
                </a:effectLst>
                <a:latin typeface="Times New Roman" pitchFamily="18" charset="0"/>
                <a:cs typeface="Times New Roman" pitchFamily="18" charset="0"/>
              </a:rPr>
              <a:t> </a:t>
            </a:r>
            <a:r>
              <a:rPr lang="en-US" sz="5400" b="1" dirty="0" err="1">
                <a:ln w="17780" cmpd="sng">
                  <a:solidFill>
                    <a:srgbClr val="FF0000"/>
                  </a:solidFill>
                  <a:prstDash val="solid"/>
                  <a:miter lim="800000"/>
                </a:ln>
                <a:solidFill>
                  <a:srgbClr val="7030A0"/>
                </a:solidFill>
                <a:effectLst>
                  <a:outerShdw blurRad="50800" algn="tl" rotWithShape="0">
                    <a:srgbClr val="000000"/>
                  </a:outerShdw>
                </a:effectLst>
                <a:latin typeface="Times New Roman" pitchFamily="18" charset="0"/>
                <a:cs typeface="Times New Roman" pitchFamily="18" charset="0"/>
              </a:rPr>
              <a:t>và</a:t>
            </a:r>
            <a:r>
              <a:rPr lang="en-US" sz="5400" b="1" dirty="0">
                <a:ln w="17780" cmpd="sng">
                  <a:solidFill>
                    <a:srgbClr val="FF0000"/>
                  </a:solidFill>
                  <a:prstDash val="solid"/>
                  <a:miter lim="800000"/>
                </a:ln>
                <a:solidFill>
                  <a:srgbClr val="7030A0"/>
                </a:solidFill>
                <a:effectLst>
                  <a:outerShdw blurRad="50800" algn="tl" rotWithShape="0">
                    <a:srgbClr val="000000"/>
                  </a:outerShdw>
                </a:effectLst>
                <a:latin typeface="Times New Roman" pitchFamily="18" charset="0"/>
                <a:cs typeface="Times New Roman" pitchFamily="18" charset="0"/>
              </a:rPr>
              <a:t> </a:t>
            </a:r>
            <a:r>
              <a:rPr lang="en-US" sz="5400" b="1" dirty="0" err="1">
                <a:ln w="17780" cmpd="sng">
                  <a:solidFill>
                    <a:srgbClr val="FF0000"/>
                  </a:solidFill>
                  <a:prstDash val="solid"/>
                  <a:miter lim="800000"/>
                </a:ln>
                <a:solidFill>
                  <a:srgbClr val="7030A0"/>
                </a:solidFill>
                <a:effectLst>
                  <a:outerShdw blurRad="50800" algn="tl" rotWithShape="0">
                    <a:srgbClr val="000000"/>
                  </a:outerShdw>
                </a:effectLst>
                <a:latin typeface="Times New Roman" pitchFamily="18" charset="0"/>
                <a:cs typeface="Times New Roman" pitchFamily="18" charset="0"/>
              </a:rPr>
              <a:t>cách</a:t>
            </a:r>
            <a:r>
              <a:rPr lang="en-US" sz="5400" b="1" dirty="0">
                <a:ln w="17780" cmpd="sng">
                  <a:solidFill>
                    <a:srgbClr val="FF0000"/>
                  </a:solidFill>
                  <a:prstDash val="solid"/>
                  <a:miter lim="800000"/>
                </a:ln>
                <a:solidFill>
                  <a:srgbClr val="7030A0"/>
                </a:solidFill>
                <a:effectLst>
                  <a:outerShdw blurRad="50800" algn="tl" rotWithShape="0">
                    <a:srgbClr val="000000"/>
                  </a:outerShdw>
                </a:effectLst>
                <a:latin typeface="Times New Roman" pitchFamily="18" charset="0"/>
                <a:cs typeface="Times New Roman" pitchFamily="18" charset="0"/>
              </a:rPr>
              <a:t> </a:t>
            </a:r>
          </a:p>
          <a:p>
            <a:pPr algn="ctr"/>
            <a:r>
              <a:rPr lang="en-US" sz="5400" b="1" dirty="0" err="1">
                <a:ln w="17780" cmpd="sng">
                  <a:solidFill>
                    <a:srgbClr val="FF0000"/>
                  </a:solidFill>
                  <a:prstDash val="solid"/>
                  <a:miter lim="800000"/>
                </a:ln>
                <a:solidFill>
                  <a:srgbClr val="7030A0"/>
                </a:solidFill>
                <a:effectLst>
                  <a:outerShdw blurRad="50800" algn="tl" rotWithShape="0">
                    <a:srgbClr val="000000"/>
                  </a:outerShdw>
                </a:effectLst>
                <a:latin typeface="Times New Roman" pitchFamily="18" charset="0"/>
                <a:cs typeface="Times New Roman" pitchFamily="18" charset="0"/>
              </a:rPr>
              <a:t>phòng</a:t>
            </a:r>
            <a:r>
              <a:rPr lang="en-US" sz="5400" b="1" dirty="0">
                <a:ln w="17780" cmpd="sng">
                  <a:solidFill>
                    <a:srgbClr val="FF0000"/>
                  </a:solidFill>
                  <a:prstDash val="solid"/>
                  <a:miter lim="800000"/>
                </a:ln>
                <a:solidFill>
                  <a:srgbClr val="7030A0"/>
                </a:solidFill>
                <a:effectLst>
                  <a:outerShdw blurRad="50800" algn="tl" rotWithShape="0">
                    <a:srgbClr val="000000"/>
                  </a:outerShdw>
                </a:effectLst>
                <a:latin typeface="Times New Roman" pitchFamily="18" charset="0"/>
                <a:cs typeface="Times New Roman" pitchFamily="18" charset="0"/>
              </a:rPr>
              <a:t> </a:t>
            </a:r>
            <a:r>
              <a:rPr lang="en-US" sz="5400" b="1" dirty="0" err="1">
                <a:ln w="17780" cmpd="sng">
                  <a:solidFill>
                    <a:srgbClr val="FF0000"/>
                  </a:solidFill>
                  <a:prstDash val="solid"/>
                  <a:miter lim="800000"/>
                </a:ln>
                <a:solidFill>
                  <a:srgbClr val="7030A0"/>
                </a:solidFill>
                <a:effectLst>
                  <a:outerShdw blurRad="50800" algn="tl" rotWithShape="0">
                    <a:srgbClr val="000000"/>
                  </a:outerShdw>
                </a:effectLst>
                <a:latin typeface="Times New Roman" pitchFamily="18" charset="0"/>
                <a:cs typeface="Times New Roman" pitchFamily="18" charset="0"/>
              </a:rPr>
              <a:t>bệnh</a:t>
            </a:r>
            <a:r>
              <a:rPr lang="en-US" sz="5400" b="1" dirty="0">
                <a:ln w="17780" cmpd="sng">
                  <a:solidFill>
                    <a:srgbClr val="FF0000"/>
                  </a:solidFill>
                  <a:prstDash val="solid"/>
                  <a:miter lim="800000"/>
                </a:ln>
                <a:solidFill>
                  <a:srgbClr val="7030A0"/>
                </a:solidFill>
                <a:effectLst>
                  <a:outerShdw blurRad="50800" algn="tl" rotWithShape="0">
                    <a:srgbClr val="000000"/>
                  </a:outerShdw>
                </a:effectLst>
                <a:latin typeface="Times New Roman" pitchFamily="18" charset="0"/>
                <a:cs typeface="Times New Roman" pitchFamily="18" charset="0"/>
              </a:rPr>
              <a:t> </a:t>
            </a:r>
            <a:r>
              <a:rPr lang="en-US" sz="5400" b="1" dirty="0" err="1">
                <a:ln w="17780" cmpd="sng">
                  <a:solidFill>
                    <a:srgbClr val="FF0000"/>
                  </a:solidFill>
                  <a:prstDash val="solid"/>
                  <a:miter lim="800000"/>
                </a:ln>
                <a:solidFill>
                  <a:srgbClr val="7030A0"/>
                </a:solidFill>
                <a:effectLst>
                  <a:outerShdw blurRad="50800" algn="tl" rotWithShape="0">
                    <a:srgbClr val="000000"/>
                  </a:outerShdw>
                </a:effectLst>
                <a:latin typeface="Times New Roman" pitchFamily="18" charset="0"/>
                <a:cs typeface="Times New Roman" pitchFamily="18" charset="0"/>
              </a:rPr>
              <a:t>béo</a:t>
            </a:r>
            <a:r>
              <a:rPr lang="en-US" sz="5400" b="1" dirty="0">
                <a:ln w="17780" cmpd="sng">
                  <a:solidFill>
                    <a:srgbClr val="FF0000"/>
                  </a:solidFill>
                  <a:prstDash val="solid"/>
                  <a:miter lim="800000"/>
                </a:ln>
                <a:solidFill>
                  <a:srgbClr val="7030A0"/>
                </a:solidFill>
                <a:effectLst>
                  <a:outerShdw blurRad="50800" algn="tl" rotWithShape="0">
                    <a:srgbClr val="000000"/>
                  </a:outerShdw>
                </a:effectLst>
                <a:latin typeface="Times New Roman" pitchFamily="18" charset="0"/>
                <a:cs typeface="Times New Roman" pitchFamily="18" charset="0"/>
              </a:rPr>
              <a:t> </a:t>
            </a:r>
            <a:r>
              <a:rPr lang="en-US" sz="5400" b="1" dirty="0" err="1">
                <a:ln w="17780" cmpd="sng">
                  <a:solidFill>
                    <a:srgbClr val="FF0000"/>
                  </a:solidFill>
                  <a:prstDash val="solid"/>
                  <a:miter lim="800000"/>
                </a:ln>
                <a:solidFill>
                  <a:srgbClr val="7030A0"/>
                </a:solidFill>
                <a:effectLst>
                  <a:outerShdw blurRad="50800" algn="tl" rotWithShape="0">
                    <a:srgbClr val="000000"/>
                  </a:outerShdw>
                </a:effectLst>
                <a:latin typeface="Times New Roman" pitchFamily="18" charset="0"/>
                <a:cs typeface="Times New Roman" pitchFamily="18" charset="0"/>
              </a:rPr>
              <a:t>phì</a:t>
            </a:r>
            <a:r>
              <a:rPr lang="en-US" sz="5400" b="1" dirty="0">
                <a:ln w="17780" cmpd="sng">
                  <a:solidFill>
                    <a:srgbClr val="FF0000"/>
                  </a:solidFill>
                  <a:prstDash val="solid"/>
                  <a:miter lim="800000"/>
                </a:ln>
                <a:solidFill>
                  <a:srgbClr val="FFFF00"/>
                </a:solidFill>
                <a:effectLst>
                  <a:outerShdw blurRad="50800" algn="tl" rotWithShape="0">
                    <a:srgbClr val="000000"/>
                  </a:outerShdw>
                </a:effectLst>
                <a:latin typeface="Times New Roman" pitchFamily="18" charset="0"/>
                <a:cs typeface="Times New Roman" pitchFamily="18" charset="0"/>
              </a:rPr>
              <a:t>.</a:t>
            </a:r>
            <a:endParaRPr lang="en-US" sz="5400" b="1" dirty="0">
              <a:ln w="17780" cmpd="sng">
                <a:solidFill>
                  <a:srgbClr val="FF0000"/>
                </a:solidFill>
                <a:prstDash val="solid"/>
                <a:miter lim="800000"/>
              </a:ln>
              <a:solidFill>
                <a:srgbClr val="FFFF00"/>
              </a:solidFill>
              <a:effectLst>
                <a:outerShdw blurRad="50800" algn="tl" rotWithShape="0">
                  <a:srgbClr val="000000"/>
                </a:outerShdw>
              </a:effectLst>
            </a:endParaRPr>
          </a:p>
        </p:txBody>
      </p:sp>
      <p:sp>
        <p:nvSpPr>
          <p:cNvPr id="4" name="Rectangle 3"/>
          <p:cNvSpPr/>
          <p:nvPr/>
        </p:nvSpPr>
        <p:spPr>
          <a:xfrm>
            <a:off x="2517591" y="2967335"/>
            <a:ext cx="184730" cy="923330"/>
          </a:xfrm>
          <a:prstGeom prst="rect">
            <a:avLst/>
          </a:prstGeom>
          <a:noFill/>
        </p:spPr>
        <p:txBody>
          <a:bodyPr wrap="none" lIns="91440" tIns="45720" rIns="91440" bIns="45720">
            <a:spAutoFit/>
          </a:bodyPr>
          <a:lstStyle/>
          <a:p>
            <a:pPr algn="ctr"/>
            <a:endParaRPr lang="en-US" sz="5400" b="1" cap="none" spc="50" dirty="0">
              <a:ln w="12700" cmpd="sng">
                <a:solidFill>
                  <a:srgbClr val="FF0000"/>
                </a:solidFill>
                <a:prstDash val="solid"/>
              </a:ln>
              <a:solidFill>
                <a:schemeClr val="accent6">
                  <a:tint val="1000"/>
                </a:schemeClr>
              </a:solidFill>
              <a:effectLst>
                <a:glow rad="53100">
                  <a:schemeClr val="accent6">
                    <a:satMod val="180000"/>
                    <a:alpha val="30000"/>
                  </a:schemeClr>
                </a:glow>
              </a:effectLst>
            </a:endParaRPr>
          </a:p>
        </p:txBody>
      </p:sp>
      <p:sp>
        <p:nvSpPr>
          <p:cNvPr id="5" name="Rectangle 4"/>
          <p:cNvSpPr/>
          <p:nvPr/>
        </p:nvSpPr>
        <p:spPr>
          <a:xfrm>
            <a:off x="1371600" y="0"/>
            <a:ext cx="6629400" cy="954107"/>
          </a:xfrm>
          <a:prstGeom prst="rect">
            <a:avLst/>
          </a:prstGeom>
        </p:spPr>
        <p:txBody>
          <a:bodyPr wrap="square">
            <a:spAutoFit/>
          </a:bodyPr>
          <a:lstStyle/>
          <a:p>
            <a:pPr algn="ctr"/>
            <a:r>
              <a:rPr lang="en-US" sz="2800" b="1" dirty="0">
                <a:latin typeface="Times New Roman" pitchFamily="18" charset="0"/>
                <a:cs typeface="Times New Roman" pitchFamily="18" charset="0"/>
              </a:rPr>
              <a:t>Thứ</a:t>
            </a:r>
            <a:r>
              <a:rPr lang="vi-VN" sz="2800" b="1" dirty="0">
                <a:latin typeface="Times New Roman" pitchFamily="18" charset="0"/>
                <a:cs typeface="Times New Roman" pitchFamily="18" charset="0"/>
              </a:rPr>
              <a:t> </a:t>
            </a:r>
            <a:r>
              <a:rPr lang="en-US" sz="2800" b="1" dirty="0">
                <a:latin typeface="Times New Roman" pitchFamily="18" charset="0"/>
                <a:cs typeface="Times New Roman" pitchFamily="18" charset="0"/>
              </a:rPr>
              <a:t>hai ngày 17 tháng 10 năm 2022</a:t>
            </a:r>
          </a:p>
          <a:p>
            <a:pPr algn="ctr"/>
            <a:r>
              <a:rPr lang="en-US" sz="2800" b="1" u="sng" dirty="0" err="1">
                <a:latin typeface="Times New Roman" pitchFamily="18" charset="0"/>
                <a:cs typeface="Times New Roman" pitchFamily="18" charset="0"/>
              </a:rPr>
              <a:t>Khoa</a:t>
            </a:r>
            <a:r>
              <a:rPr lang="en-US" sz="2800" b="1" u="sng" dirty="0">
                <a:latin typeface="Times New Roman" pitchFamily="18" charset="0"/>
                <a:cs typeface="Times New Roman" pitchFamily="18" charset="0"/>
              </a:rPr>
              <a:t> </a:t>
            </a:r>
            <a:r>
              <a:rPr lang="en-US" sz="2800" b="1" u="sng" dirty="0" err="1">
                <a:latin typeface="Times New Roman" pitchFamily="18" charset="0"/>
                <a:cs typeface="Times New Roman" pitchFamily="18" charset="0"/>
              </a:rPr>
              <a:t>học</a:t>
            </a:r>
            <a:endParaRPr lang="en-US" sz="2800" b="1" u="sng" dirty="0">
              <a:latin typeface="Times New Roman" pitchFamily="18" charset="0"/>
              <a:cs typeface="Times New Roman" pitchFamily="18" charset="0"/>
            </a:endParaRPr>
          </a:p>
        </p:txBody>
      </p:sp>
      <p:sp>
        <p:nvSpPr>
          <p:cNvPr id="6" name="Text Box 8"/>
          <p:cNvSpPr txBox="1">
            <a:spLocks noChangeArrowheads="1"/>
          </p:cNvSpPr>
          <p:nvPr/>
        </p:nvSpPr>
        <p:spPr bwMode="auto">
          <a:xfrm>
            <a:off x="1371600" y="990600"/>
            <a:ext cx="6324600" cy="584775"/>
          </a:xfrm>
          <a:prstGeom prst="rect">
            <a:avLst/>
          </a:prstGeom>
          <a:noFill/>
          <a:ln w="9525">
            <a:noFill/>
            <a:miter lim="800000"/>
            <a:headEnd/>
            <a:tailEnd/>
          </a:ln>
          <a:effectLst/>
        </p:spPr>
        <p:txBody>
          <a:bodyPr wrap="square">
            <a:spAutoFit/>
          </a:bodyPr>
          <a:lstStyle/>
          <a:p>
            <a:pPr algn="ctr"/>
            <a:r>
              <a:rPr lang="vi-VN" sz="3200" b="1" dirty="0">
                <a:solidFill>
                  <a:srgbClr val="FF0000"/>
                </a:solidFill>
                <a:latin typeface="Times New Roman" pitchFamily="18" charset="0"/>
                <a:cs typeface="Times New Roman" pitchFamily="18" charset="0"/>
              </a:rPr>
              <a:t>Phòng bệnh béo phì</a:t>
            </a:r>
            <a:endParaRPr lang="en-US" sz="3200" b="1" dirty="0">
              <a:solidFill>
                <a:srgbClr val="FF0000"/>
              </a:solidFill>
              <a:latin typeface="Times New Roman" pitchFamily="18" charset="0"/>
              <a:cs typeface="Times New Roman" pitchFamily="18" charset="0"/>
            </a:endParaRPr>
          </a:p>
        </p:txBody>
      </p:sp>
    </p:spTree>
  </p:cSld>
  <p:clrMapOvr>
    <a:masterClrMapping/>
  </p:clrMapOvr>
  <p:transition>
    <p:newsflash/>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066" name="Picture 2" descr="3"/>
          <p:cNvPicPr>
            <a:picLocks noChangeAspect="1" noChangeArrowheads="1"/>
          </p:cNvPicPr>
          <p:nvPr/>
        </p:nvPicPr>
        <p:blipFill>
          <a:blip r:embed="rId2"/>
          <a:srcRect/>
          <a:stretch>
            <a:fillRect/>
          </a:stretch>
        </p:blipFill>
        <p:spPr bwMode="auto">
          <a:xfrm>
            <a:off x="357158" y="2143116"/>
            <a:ext cx="8501122" cy="4714884"/>
          </a:xfrm>
          <a:prstGeom prst="rect">
            <a:avLst/>
          </a:prstGeom>
          <a:noFill/>
          <a:ln w="9525">
            <a:noFill/>
            <a:miter lim="800000"/>
            <a:headEnd/>
            <a:tailEnd/>
          </a:ln>
        </p:spPr>
      </p:pic>
      <p:sp>
        <p:nvSpPr>
          <p:cNvPr id="88074" name="Rectangle 10"/>
          <p:cNvSpPr>
            <a:spLocks noChangeArrowheads="1"/>
          </p:cNvSpPr>
          <p:nvPr/>
        </p:nvSpPr>
        <p:spPr bwMode="auto">
          <a:xfrm>
            <a:off x="1042988" y="1500174"/>
            <a:ext cx="5716630" cy="523220"/>
          </a:xfrm>
          <a:prstGeom prst="rect">
            <a:avLst/>
          </a:prstGeom>
          <a:noFill/>
          <a:ln w="9525">
            <a:noFill/>
            <a:miter lim="800000"/>
            <a:headEnd/>
            <a:tailEnd/>
          </a:ln>
        </p:spPr>
        <p:txBody>
          <a:bodyPr wrap="none">
            <a:spAutoFit/>
          </a:bodyPr>
          <a:lstStyle/>
          <a:p>
            <a:pPr>
              <a:spcBef>
                <a:spcPct val="50000"/>
              </a:spcBef>
            </a:pPr>
            <a:r>
              <a:rPr lang="en-US" sz="2800" dirty="0">
                <a:solidFill>
                  <a:srgbClr val="6600FF"/>
                </a:solidFill>
                <a:latin typeface=".VnTime" pitchFamily="34" charset="0"/>
              </a:rPr>
              <a:t> </a:t>
            </a:r>
            <a:r>
              <a:rPr lang="en-US" sz="2800" b="1" dirty="0">
                <a:solidFill>
                  <a:srgbClr val="6600FF"/>
                </a:solidFill>
                <a:latin typeface=".VnTime" pitchFamily="34" charset="0"/>
              </a:rPr>
              <a:t>*</a:t>
            </a:r>
            <a:r>
              <a:rPr lang="en-US" sz="2800" dirty="0">
                <a:solidFill>
                  <a:srgbClr val="6600FF"/>
                </a:solidFill>
                <a:latin typeface=".VnTime" pitchFamily="34" charset="0"/>
              </a:rPr>
              <a:t> </a:t>
            </a:r>
            <a:r>
              <a:rPr lang="en-US" sz="2800" b="1" dirty="0">
                <a:solidFill>
                  <a:srgbClr val="6600FF"/>
                </a:solidFill>
                <a:latin typeface="Times New Roman" pitchFamily="18" charset="0"/>
                <a:cs typeface="Times New Roman" pitchFamily="18" charset="0"/>
              </a:rPr>
              <a:t>Nguyên nhân gây ra bệnh béo phì</a:t>
            </a:r>
          </a:p>
        </p:txBody>
      </p:sp>
      <p:sp>
        <p:nvSpPr>
          <p:cNvPr id="5" name="Rectangle 4"/>
          <p:cNvSpPr/>
          <p:nvPr/>
        </p:nvSpPr>
        <p:spPr>
          <a:xfrm>
            <a:off x="1371600" y="0"/>
            <a:ext cx="6629400" cy="954107"/>
          </a:xfrm>
          <a:prstGeom prst="rect">
            <a:avLst/>
          </a:prstGeom>
        </p:spPr>
        <p:txBody>
          <a:bodyPr wrap="square">
            <a:spAutoFit/>
          </a:bodyPr>
          <a:lstStyle/>
          <a:p>
            <a:pPr algn="ctr"/>
            <a:r>
              <a:rPr lang="en-US" sz="2800" b="1" dirty="0">
                <a:latin typeface="Times New Roman" pitchFamily="18" charset="0"/>
                <a:cs typeface="Times New Roman" pitchFamily="18" charset="0"/>
              </a:rPr>
              <a:t>Thứ</a:t>
            </a:r>
            <a:r>
              <a:rPr lang="vi-VN" sz="2800" b="1" dirty="0">
                <a:latin typeface="Times New Roman" pitchFamily="18" charset="0"/>
                <a:cs typeface="Times New Roman" pitchFamily="18" charset="0"/>
              </a:rPr>
              <a:t> </a:t>
            </a:r>
            <a:r>
              <a:rPr lang="en-US" sz="2800" b="1" dirty="0">
                <a:latin typeface="Times New Roman" pitchFamily="18" charset="0"/>
                <a:cs typeface="Times New Roman" pitchFamily="18" charset="0"/>
              </a:rPr>
              <a:t>hai ngày 17 tháng 10 năm 2022</a:t>
            </a:r>
          </a:p>
          <a:p>
            <a:pPr algn="ctr"/>
            <a:r>
              <a:rPr lang="en-US" sz="2800" b="1" u="sng" dirty="0" err="1">
                <a:latin typeface="Times New Roman" pitchFamily="18" charset="0"/>
                <a:cs typeface="Times New Roman" pitchFamily="18" charset="0"/>
              </a:rPr>
              <a:t>Khoa</a:t>
            </a:r>
            <a:r>
              <a:rPr lang="en-US" sz="2800" b="1" u="sng" dirty="0">
                <a:latin typeface="Times New Roman" pitchFamily="18" charset="0"/>
                <a:cs typeface="Times New Roman" pitchFamily="18" charset="0"/>
              </a:rPr>
              <a:t> </a:t>
            </a:r>
            <a:r>
              <a:rPr lang="en-US" sz="2800" b="1" u="sng" dirty="0" err="1">
                <a:latin typeface="Times New Roman" pitchFamily="18" charset="0"/>
                <a:cs typeface="Times New Roman" pitchFamily="18" charset="0"/>
              </a:rPr>
              <a:t>học</a:t>
            </a:r>
            <a:endParaRPr lang="en-US" sz="2800" b="1" u="sng" dirty="0">
              <a:latin typeface="Times New Roman" pitchFamily="18" charset="0"/>
              <a:cs typeface="Times New Roman" pitchFamily="18" charset="0"/>
            </a:endParaRPr>
          </a:p>
        </p:txBody>
      </p:sp>
      <p:sp>
        <p:nvSpPr>
          <p:cNvPr id="6" name="Text Box 8"/>
          <p:cNvSpPr txBox="1">
            <a:spLocks noChangeArrowheads="1"/>
          </p:cNvSpPr>
          <p:nvPr/>
        </p:nvSpPr>
        <p:spPr bwMode="auto">
          <a:xfrm>
            <a:off x="1371600" y="857232"/>
            <a:ext cx="6324600" cy="584775"/>
          </a:xfrm>
          <a:prstGeom prst="rect">
            <a:avLst/>
          </a:prstGeom>
          <a:noFill/>
          <a:ln w="9525">
            <a:noFill/>
            <a:miter lim="800000"/>
            <a:headEnd/>
            <a:tailEnd/>
          </a:ln>
          <a:effectLst/>
        </p:spPr>
        <p:txBody>
          <a:bodyPr wrap="square">
            <a:spAutoFit/>
          </a:bodyPr>
          <a:lstStyle/>
          <a:p>
            <a:pPr algn="ctr"/>
            <a:r>
              <a:rPr lang="vi-VN" sz="3200" b="1" dirty="0">
                <a:solidFill>
                  <a:srgbClr val="FF0000"/>
                </a:solidFill>
                <a:latin typeface="Times New Roman" pitchFamily="18" charset="0"/>
                <a:cs typeface="Times New Roman" pitchFamily="18" charset="0"/>
              </a:rPr>
              <a:t>Phòng bệnh béo phì</a:t>
            </a:r>
            <a:endParaRPr lang="en-US" sz="3200" b="1" dirty="0">
              <a:solidFill>
                <a:srgbClr val="FF0000"/>
              </a:solidFill>
              <a:latin typeface="Times New Roman" pitchFamily="18" charset="0"/>
              <a:cs typeface="Times New Roman" pitchFamily="18" charset="0"/>
            </a:endParaRPr>
          </a:p>
        </p:txBody>
      </p:sp>
      <p:sp>
        <p:nvSpPr>
          <p:cNvPr id="7" name="Rectangle 10"/>
          <p:cNvSpPr>
            <a:spLocks noChangeArrowheads="1"/>
          </p:cNvSpPr>
          <p:nvPr/>
        </p:nvSpPr>
        <p:spPr bwMode="auto">
          <a:xfrm>
            <a:off x="428596" y="1977086"/>
            <a:ext cx="8715404" cy="1169551"/>
          </a:xfrm>
          <a:prstGeom prst="rect">
            <a:avLst/>
          </a:prstGeom>
          <a:noFill/>
          <a:ln w="9525">
            <a:noFill/>
            <a:miter lim="800000"/>
            <a:headEnd/>
            <a:tailEnd/>
          </a:ln>
        </p:spPr>
        <p:txBody>
          <a:bodyPr wrap="square">
            <a:spAutoFit/>
          </a:bodyPr>
          <a:lstStyle/>
          <a:p>
            <a:pPr>
              <a:spcBef>
                <a:spcPct val="50000"/>
              </a:spcBef>
            </a:pPr>
            <a:r>
              <a:rPr lang="en-US" sz="2800" dirty="0">
                <a:solidFill>
                  <a:srgbClr val="0070C0"/>
                </a:solidFill>
                <a:latin typeface=".VnTime" pitchFamily="34" charset="0"/>
              </a:rPr>
              <a:t> </a:t>
            </a:r>
            <a:r>
              <a:rPr lang="en-US" sz="2800" b="1" dirty="0">
                <a:solidFill>
                  <a:srgbClr val="0070C0"/>
                </a:solidFill>
                <a:latin typeface="Times New Roman" pitchFamily="18" charset="0"/>
                <a:cs typeface="Times New Roman" pitchFamily="18" charset="0"/>
              </a:rPr>
              <a:t>Quan sát tranh và cho biết các bạn trong tranh </a:t>
            </a:r>
          </a:p>
          <a:p>
            <a:pPr>
              <a:spcBef>
                <a:spcPct val="50000"/>
              </a:spcBef>
            </a:pPr>
            <a:r>
              <a:rPr lang="en-US" sz="2800" b="1" dirty="0">
                <a:solidFill>
                  <a:srgbClr val="0070C0"/>
                </a:solidFill>
                <a:latin typeface="Times New Roman" pitchFamily="18" charset="0"/>
                <a:cs typeface="Times New Roman" pitchFamily="18" charset="0"/>
              </a:rPr>
              <a:t> làm gì?</a:t>
            </a:r>
          </a:p>
        </p:txBody>
      </p:sp>
    </p:spTree>
  </p:cSld>
  <p:clrMapOvr>
    <a:masterClrMapping/>
  </p:clrMapOvr>
  <p:transition>
    <p:wheel spokes="3"/>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5412" name="rg_hi" descr="http://t3.gstatic.com/images?q=tbn:ANd9GcRai-ksHAYQS20aB2lKEw4aXLkp1N88K0myZtkbuH5KC_lzq_SN">
            <a:hlinkClick r:id="rId2"/>
          </p:cNvPr>
          <p:cNvPicPr>
            <a:picLocks noChangeAspect="1" noChangeArrowheads="1"/>
          </p:cNvPicPr>
          <p:nvPr/>
        </p:nvPicPr>
        <p:blipFill>
          <a:blip r:embed="rId3" r:link="rId4"/>
          <a:srcRect/>
          <a:stretch>
            <a:fillRect/>
          </a:stretch>
        </p:blipFill>
        <p:spPr bwMode="auto">
          <a:xfrm>
            <a:off x="0" y="1752600"/>
            <a:ext cx="2971800" cy="4038600"/>
          </a:xfrm>
          <a:prstGeom prst="rect">
            <a:avLst/>
          </a:prstGeom>
          <a:noFill/>
          <a:ln w="9525">
            <a:solidFill>
              <a:srgbClr val="FF0000"/>
            </a:solidFill>
            <a:miter lim="800000"/>
            <a:headEnd/>
            <a:tailEnd/>
          </a:ln>
        </p:spPr>
      </p:pic>
      <p:pic>
        <p:nvPicPr>
          <p:cNvPr id="145413" name="rg_hi" descr="http://t1.gstatic.com/images?q=tbn:ANd9GcR5ggp5teaJKV2fHa5ASDrtXfas0fbj_Oi-MDSTgLoRHtUTBLrW">
            <a:hlinkClick r:id="rId5"/>
          </p:cNvPr>
          <p:cNvPicPr>
            <a:picLocks noChangeAspect="1" noChangeArrowheads="1"/>
          </p:cNvPicPr>
          <p:nvPr/>
        </p:nvPicPr>
        <p:blipFill>
          <a:blip r:embed="rId6" r:link="rId7"/>
          <a:srcRect/>
          <a:stretch>
            <a:fillRect/>
          </a:stretch>
        </p:blipFill>
        <p:spPr bwMode="auto">
          <a:xfrm>
            <a:off x="6019800" y="1752600"/>
            <a:ext cx="3124200" cy="4038600"/>
          </a:xfrm>
          <a:prstGeom prst="rect">
            <a:avLst/>
          </a:prstGeom>
          <a:noFill/>
          <a:ln w="9525">
            <a:solidFill>
              <a:srgbClr val="FF0000"/>
            </a:solidFill>
            <a:miter lim="800000"/>
            <a:headEnd/>
            <a:tailEnd/>
          </a:ln>
        </p:spPr>
      </p:pic>
      <p:pic>
        <p:nvPicPr>
          <p:cNvPr id="145414" name="rg_hi" descr="http://t2.gstatic.com/images?q=tbn:ANd9GcT2UBwieRXaODHnXSALLKJ7pEtQQAjFebP3J1drtTaCIMUhEfw7">
            <a:hlinkClick r:id="rId8"/>
          </p:cNvPr>
          <p:cNvPicPr>
            <a:picLocks noChangeAspect="1" noChangeArrowheads="1"/>
          </p:cNvPicPr>
          <p:nvPr/>
        </p:nvPicPr>
        <p:blipFill>
          <a:blip r:embed="rId9" r:link="rId10"/>
          <a:srcRect/>
          <a:stretch>
            <a:fillRect/>
          </a:stretch>
        </p:blipFill>
        <p:spPr bwMode="auto">
          <a:xfrm>
            <a:off x="3048000" y="1752600"/>
            <a:ext cx="2895600" cy="4038600"/>
          </a:xfrm>
          <a:prstGeom prst="rect">
            <a:avLst/>
          </a:prstGeom>
          <a:noFill/>
          <a:ln w="9525">
            <a:solidFill>
              <a:srgbClr val="FF0000"/>
            </a:solid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71600" y="0"/>
            <a:ext cx="6629400" cy="954107"/>
          </a:xfrm>
          <a:prstGeom prst="rect">
            <a:avLst/>
          </a:prstGeom>
        </p:spPr>
        <p:txBody>
          <a:bodyPr wrap="square">
            <a:spAutoFit/>
          </a:bodyPr>
          <a:lstStyle/>
          <a:p>
            <a:pPr algn="ctr"/>
            <a:r>
              <a:rPr lang="en-US" sz="2800" b="1" dirty="0">
                <a:latin typeface="Times New Roman" pitchFamily="18" charset="0"/>
                <a:cs typeface="Times New Roman" pitchFamily="18" charset="0"/>
              </a:rPr>
              <a:t>Thứ</a:t>
            </a:r>
            <a:r>
              <a:rPr lang="vi-VN" sz="2800" b="1" dirty="0">
                <a:latin typeface="Times New Roman" pitchFamily="18" charset="0"/>
                <a:cs typeface="Times New Roman" pitchFamily="18" charset="0"/>
              </a:rPr>
              <a:t> </a:t>
            </a:r>
            <a:r>
              <a:rPr lang="en-US" sz="2800" b="1" dirty="0">
                <a:latin typeface="Times New Roman" pitchFamily="18" charset="0"/>
                <a:cs typeface="Times New Roman" pitchFamily="18" charset="0"/>
              </a:rPr>
              <a:t>hai ngày 17 tháng 10 năm 2022</a:t>
            </a:r>
          </a:p>
          <a:p>
            <a:pPr algn="ctr"/>
            <a:r>
              <a:rPr lang="en-US" sz="2800" b="1" dirty="0" err="1">
                <a:latin typeface="Times New Roman" pitchFamily="18" charset="0"/>
                <a:cs typeface="Times New Roman" pitchFamily="18" charset="0"/>
              </a:rPr>
              <a:t>Khoa</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học</a:t>
            </a:r>
            <a:endParaRPr lang="en-US" sz="2800" b="1" dirty="0">
              <a:latin typeface="Times New Roman" pitchFamily="18" charset="0"/>
              <a:cs typeface="Times New Roman" pitchFamily="18" charset="0"/>
            </a:endParaRPr>
          </a:p>
        </p:txBody>
      </p:sp>
      <p:sp>
        <p:nvSpPr>
          <p:cNvPr id="3" name="Text Box 8"/>
          <p:cNvSpPr txBox="1">
            <a:spLocks noChangeArrowheads="1"/>
          </p:cNvSpPr>
          <p:nvPr/>
        </p:nvSpPr>
        <p:spPr bwMode="auto">
          <a:xfrm>
            <a:off x="1371600" y="838200"/>
            <a:ext cx="6324600" cy="523220"/>
          </a:xfrm>
          <a:prstGeom prst="rect">
            <a:avLst/>
          </a:prstGeom>
          <a:noFill/>
          <a:ln w="9525">
            <a:noFill/>
            <a:miter lim="800000"/>
            <a:headEnd/>
            <a:tailEnd/>
          </a:ln>
          <a:effectLst/>
        </p:spPr>
        <p:txBody>
          <a:bodyPr wrap="square">
            <a:spAutoFit/>
          </a:bodyPr>
          <a:lstStyle/>
          <a:p>
            <a:pPr algn="ctr"/>
            <a:r>
              <a:rPr lang="en-US" sz="2800" b="1" dirty="0">
                <a:solidFill>
                  <a:srgbClr val="FF0000"/>
                </a:solidFill>
                <a:latin typeface="Times New Roman" pitchFamily="18" charset="0"/>
                <a:cs typeface="Times New Roman" pitchFamily="18" charset="0"/>
              </a:rPr>
              <a:t> </a:t>
            </a:r>
            <a:r>
              <a:rPr lang="vi-VN" sz="2800" b="1" dirty="0">
                <a:solidFill>
                  <a:srgbClr val="FF0000"/>
                </a:solidFill>
                <a:latin typeface="Times New Roman" pitchFamily="18" charset="0"/>
                <a:cs typeface="Times New Roman" pitchFamily="18" charset="0"/>
              </a:rPr>
              <a:t>Phòng bệnh béo phì</a:t>
            </a:r>
            <a:endParaRPr lang="en-US" sz="2800" b="1" dirty="0">
              <a:solidFill>
                <a:srgbClr val="FF0000"/>
              </a:solidFill>
              <a:latin typeface="Times New Roman" pitchFamily="18" charset="0"/>
              <a:cs typeface="Times New Roman" pitchFamily="18" charset="0"/>
            </a:endParaRPr>
          </a:p>
        </p:txBody>
      </p:sp>
      <p:sp>
        <p:nvSpPr>
          <p:cNvPr id="4" name="Rectangle 3"/>
          <p:cNvSpPr/>
          <p:nvPr/>
        </p:nvSpPr>
        <p:spPr>
          <a:xfrm>
            <a:off x="228600" y="1305580"/>
            <a:ext cx="8915400" cy="523220"/>
          </a:xfrm>
          <a:prstGeom prst="rect">
            <a:avLst/>
          </a:prstGeom>
          <a:noFill/>
        </p:spPr>
        <p:txBody>
          <a:bodyPr wrap="square" lIns="91440" tIns="45720" rIns="91440" bIns="45720">
            <a:spAutoFit/>
          </a:bodyPr>
          <a:lstStyle/>
          <a:p>
            <a:r>
              <a:rPr lang="vi-VN" sz="2800" b="1" u="sng" cap="none" spc="0" dirty="0">
                <a:ln w="1905"/>
                <a:solidFill>
                  <a:srgbClr val="00B050"/>
                </a:solidFill>
                <a:effectLst>
                  <a:innerShdw blurRad="69850" dist="43180" dir="5400000">
                    <a:srgbClr val="000000">
                      <a:alpha val="65000"/>
                    </a:srgbClr>
                  </a:innerShdw>
                </a:effectLst>
                <a:latin typeface="Times New Roman" pitchFamily="18" charset="0"/>
                <a:cs typeface="Times New Roman" pitchFamily="18" charset="0"/>
              </a:rPr>
              <a:t>Hoạt động </a:t>
            </a:r>
            <a:r>
              <a:rPr lang="en-US" sz="2800" b="1" u="sng" dirty="0">
                <a:ln w="1905"/>
                <a:solidFill>
                  <a:srgbClr val="00B050"/>
                </a:solidFill>
                <a:effectLst>
                  <a:innerShdw blurRad="69850" dist="43180" dir="5400000">
                    <a:srgbClr val="000000">
                      <a:alpha val="65000"/>
                    </a:srgbClr>
                  </a:innerShdw>
                </a:effectLst>
                <a:latin typeface="Times New Roman" pitchFamily="18" charset="0"/>
                <a:cs typeface="Times New Roman" pitchFamily="18" charset="0"/>
              </a:rPr>
              <a:t>2</a:t>
            </a:r>
            <a:r>
              <a:rPr lang="vi-VN" sz="2800" b="1" u="sng" cap="none" spc="0" dirty="0">
                <a:ln w="1905"/>
                <a:solidFill>
                  <a:srgbClr val="00B050"/>
                </a:solidFill>
                <a:effectLst>
                  <a:innerShdw blurRad="69850" dist="43180" dir="5400000">
                    <a:srgbClr val="000000">
                      <a:alpha val="65000"/>
                    </a:srgbClr>
                  </a:innerShdw>
                </a:effectLst>
                <a:latin typeface="Times New Roman" pitchFamily="18" charset="0"/>
                <a:cs typeface="Times New Roman" pitchFamily="18" charset="0"/>
              </a:rPr>
              <a:t>:</a:t>
            </a:r>
            <a:r>
              <a:rPr lang="en-US" sz="2800" b="1" cap="none" spc="0" dirty="0">
                <a:ln w="1905"/>
                <a:solidFill>
                  <a:srgbClr val="00B050"/>
                </a:solidFill>
                <a:effectLst>
                  <a:innerShdw blurRad="69850" dist="43180" dir="5400000">
                    <a:srgbClr val="000000">
                      <a:alpha val="65000"/>
                    </a:srgbClr>
                  </a:innerShdw>
                </a:effectLst>
                <a:latin typeface="Times New Roman" pitchFamily="18" charset="0"/>
                <a:cs typeface="Times New Roman" pitchFamily="18" charset="0"/>
              </a:rPr>
              <a:t> </a:t>
            </a:r>
            <a:r>
              <a:rPr lang="en-US" sz="2800" b="1" cap="none" spc="0" dirty="0" err="1">
                <a:ln w="1905"/>
                <a:solidFill>
                  <a:srgbClr val="00B050"/>
                </a:solidFill>
                <a:effectLst>
                  <a:innerShdw blurRad="69850" dist="43180" dir="5400000">
                    <a:srgbClr val="000000">
                      <a:alpha val="65000"/>
                    </a:srgbClr>
                  </a:innerShdw>
                </a:effectLst>
                <a:latin typeface="Times New Roman" pitchFamily="18" charset="0"/>
                <a:cs typeface="Times New Roman" pitchFamily="18" charset="0"/>
              </a:rPr>
              <a:t>Nguyên</a:t>
            </a:r>
            <a:r>
              <a:rPr lang="en-US" sz="2800" b="1" cap="none" spc="0" dirty="0">
                <a:ln w="1905"/>
                <a:solidFill>
                  <a:srgbClr val="00B050"/>
                </a:solidFill>
                <a:effectLst>
                  <a:innerShdw blurRad="69850" dist="43180" dir="5400000">
                    <a:srgbClr val="000000">
                      <a:alpha val="65000"/>
                    </a:srgbClr>
                  </a:innerShdw>
                </a:effectLst>
                <a:latin typeface="Times New Roman" pitchFamily="18" charset="0"/>
                <a:cs typeface="Times New Roman" pitchFamily="18" charset="0"/>
              </a:rPr>
              <a:t> </a:t>
            </a:r>
            <a:r>
              <a:rPr lang="en-US" sz="2800" b="1" cap="none" spc="0" dirty="0" err="1">
                <a:ln w="1905"/>
                <a:solidFill>
                  <a:srgbClr val="00B050"/>
                </a:solidFill>
                <a:effectLst>
                  <a:innerShdw blurRad="69850" dist="43180" dir="5400000">
                    <a:srgbClr val="000000">
                      <a:alpha val="65000"/>
                    </a:srgbClr>
                  </a:innerShdw>
                </a:effectLst>
                <a:latin typeface="Times New Roman" pitchFamily="18" charset="0"/>
                <a:cs typeface="Times New Roman" pitchFamily="18" charset="0"/>
              </a:rPr>
              <a:t>nhân</a:t>
            </a:r>
            <a:r>
              <a:rPr lang="en-US" sz="2800" b="1" cap="none" spc="0" dirty="0">
                <a:ln w="1905"/>
                <a:solidFill>
                  <a:srgbClr val="00B050"/>
                </a:solidFill>
                <a:effectLst>
                  <a:innerShdw blurRad="69850" dist="43180" dir="5400000">
                    <a:srgbClr val="000000">
                      <a:alpha val="65000"/>
                    </a:srgbClr>
                  </a:innerShdw>
                </a:effectLst>
                <a:latin typeface="Times New Roman" pitchFamily="18" charset="0"/>
                <a:cs typeface="Times New Roman" pitchFamily="18" charset="0"/>
              </a:rPr>
              <a:t> </a:t>
            </a:r>
            <a:r>
              <a:rPr lang="en-US" sz="2800" b="1" cap="none" spc="0" dirty="0" err="1">
                <a:ln w="1905"/>
                <a:solidFill>
                  <a:srgbClr val="00B050"/>
                </a:solidFill>
                <a:effectLst>
                  <a:innerShdw blurRad="69850" dist="43180" dir="5400000">
                    <a:srgbClr val="000000">
                      <a:alpha val="65000"/>
                    </a:srgbClr>
                  </a:innerShdw>
                </a:effectLst>
                <a:latin typeface="Times New Roman" pitchFamily="18" charset="0"/>
                <a:cs typeface="Times New Roman" pitchFamily="18" charset="0"/>
              </a:rPr>
              <a:t>và</a:t>
            </a:r>
            <a:r>
              <a:rPr lang="en-US" sz="2800" b="1" cap="none" spc="0" dirty="0">
                <a:ln w="1905"/>
                <a:solidFill>
                  <a:srgbClr val="00B050"/>
                </a:solidFill>
                <a:effectLst>
                  <a:innerShdw blurRad="69850" dist="43180" dir="5400000">
                    <a:srgbClr val="000000">
                      <a:alpha val="65000"/>
                    </a:srgbClr>
                  </a:innerShdw>
                </a:effectLst>
                <a:latin typeface="Times New Roman" pitchFamily="18" charset="0"/>
                <a:cs typeface="Times New Roman" pitchFamily="18" charset="0"/>
              </a:rPr>
              <a:t> </a:t>
            </a:r>
            <a:r>
              <a:rPr lang="en-US" sz="2800" b="1" cap="none" spc="0" dirty="0" err="1">
                <a:ln w="1905"/>
                <a:solidFill>
                  <a:srgbClr val="00B050"/>
                </a:solidFill>
                <a:effectLst>
                  <a:innerShdw blurRad="69850" dist="43180" dir="5400000">
                    <a:srgbClr val="000000">
                      <a:alpha val="65000"/>
                    </a:srgbClr>
                  </a:innerShdw>
                </a:effectLst>
                <a:latin typeface="Times New Roman" pitchFamily="18" charset="0"/>
                <a:cs typeface="Times New Roman" pitchFamily="18" charset="0"/>
              </a:rPr>
              <a:t>cách</a:t>
            </a:r>
            <a:r>
              <a:rPr lang="en-US" sz="2800" b="1" cap="none" spc="0" dirty="0">
                <a:ln w="1905"/>
                <a:solidFill>
                  <a:srgbClr val="00B050"/>
                </a:solidFill>
                <a:effectLst>
                  <a:innerShdw blurRad="69850" dist="43180" dir="5400000">
                    <a:srgbClr val="000000">
                      <a:alpha val="65000"/>
                    </a:srgbClr>
                  </a:innerShdw>
                </a:effectLst>
                <a:latin typeface="Times New Roman" pitchFamily="18" charset="0"/>
                <a:cs typeface="Times New Roman" pitchFamily="18" charset="0"/>
              </a:rPr>
              <a:t> </a:t>
            </a:r>
            <a:r>
              <a:rPr lang="en-US" sz="2800" b="1" cap="none" spc="0" dirty="0" err="1">
                <a:ln w="1905"/>
                <a:solidFill>
                  <a:srgbClr val="00B050"/>
                </a:solidFill>
                <a:effectLst>
                  <a:innerShdw blurRad="69850" dist="43180" dir="5400000">
                    <a:srgbClr val="000000">
                      <a:alpha val="65000"/>
                    </a:srgbClr>
                  </a:innerShdw>
                </a:effectLst>
                <a:latin typeface="Times New Roman" pitchFamily="18" charset="0"/>
                <a:cs typeface="Times New Roman" pitchFamily="18" charset="0"/>
              </a:rPr>
              <a:t>phòng</a:t>
            </a:r>
            <a:r>
              <a:rPr lang="en-US" sz="2800" b="1" cap="none" spc="0" dirty="0">
                <a:ln w="1905"/>
                <a:solidFill>
                  <a:srgbClr val="00B050"/>
                </a:solidFill>
                <a:effectLst>
                  <a:innerShdw blurRad="69850" dist="43180" dir="5400000">
                    <a:srgbClr val="000000">
                      <a:alpha val="65000"/>
                    </a:srgbClr>
                  </a:innerShdw>
                </a:effectLst>
                <a:latin typeface="Times New Roman" pitchFamily="18" charset="0"/>
                <a:cs typeface="Times New Roman" pitchFamily="18" charset="0"/>
              </a:rPr>
              <a:t> </a:t>
            </a:r>
            <a:r>
              <a:rPr lang="en-US" sz="2800" b="1" cap="none" spc="0" dirty="0" err="1">
                <a:ln w="1905"/>
                <a:solidFill>
                  <a:srgbClr val="00B050"/>
                </a:solidFill>
                <a:effectLst>
                  <a:innerShdw blurRad="69850" dist="43180" dir="5400000">
                    <a:srgbClr val="000000">
                      <a:alpha val="65000"/>
                    </a:srgbClr>
                  </a:innerShdw>
                </a:effectLst>
                <a:latin typeface="Times New Roman" pitchFamily="18" charset="0"/>
                <a:cs typeface="Times New Roman" pitchFamily="18" charset="0"/>
              </a:rPr>
              <a:t>bệnh</a:t>
            </a:r>
            <a:r>
              <a:rPr lang="en-US" sz="2800" b="1" cap="none" spc="0" dirty="0">
                <a:ln w="1905"/>
                <a:solidFill>
                  <a:srgbClr val="00B050"/>
                </a:solidFill>
                <a:effectLst>
                  <a:innerShdw blurRad="69850" dist="43180" dir="5400000">
                    <a:srgbClr val="000000">
                      <a:alpha val="65000"/>
                    </a:srgbClr>
                  </a:innerShdw>
                </a:effectLst>
                <a:latin typeface="Times New Roman" pitchFamily="18" charset="0"/>
                <a:cs typeface="Times New Roman" pitchFamily="18" charset="0"/>
              </a:rPr>
              <a:t> </a:t>
            </a:r>
            <a:r>
              <a:rPr lang="en-US" sz="2800" b="1" cap="none" spc="0" dirty="0" err="1">
                <a:ln w="1905"/>
                <a:solidFill>
                  <a:srgbClr val="00B050"/>
                </a:solidFill>
                <a:effectLst>
                  <a:innerShdw blurRad="69850" dist="43180" dir="5400000">
                    <a:srgbClr val="000000">
                      <a:alpha val="65000"/>
                    </a:srgbClr>
                  </a:innerShdw>
                </a:effectLst>
                <a:latin typeface="Times New Roman" pitchFamily="18" charset="0"/>
                <a:cs typeface="Times New Roman" pitchFamily="18" charset="0"/>
              </a:rPr>
              <a:t>béo</a:t>
            </a:r>
            <a:r>
              <a:rPr lang="en-US" sz="2800" b="1" cap="none" spc="0" dirty="0">
                <a:ln w="1905"/>
                <a:solidFill>
                  <a:srgbClr val="00B050"/>
                </a:solidFill>
                <a:effectLst>
                  <a:innerShdw blurRad="69850" dist="43180" dir="5400000">
                    <a:srgbClr val="000000">
                      <a:alpha val="65000"/>
                    </a:srgbClr>
                  </a:innerShdw>
                </a:effectLst>
                <a:latin typeface="Times New Roman" pitchFamily="18" charset="0"/>
                <a:cs typeface="Times New Roman" pitchFamily="18" charset="0"/>
              </a:rPr>
              <a:t> </a:t>
            </a:r>
            <a:r>
              <a:rPr lang="en-US" sz="2800" b="1" cap="none" spc="0" dirty="0" err="1">
                <a:ln w="1905"/>
                <a:solidFill>
                  <a:srgbClr val="00B050"/>
                </a:solidFill>
                <a:effectLst>
                  <a:innerShdw blurRad="69850" dist="43180" dir="5400000">
                    <a:srgbClr val="000000">
                      <a:alpha val="65000"/>
                    </a:srgbClr>
                  </a:innerShdw>
                </a:effectLst>
                <a:latin typeface="Times New Roman" pitchFamily="18" charset="0"/>
                <a:cs typeface="Times New Roman" pitchFamily="18" charset="0"/>
              </a:rPr>
              <a:t>phì</a:t>
            </a:r>
            <a:r>
              <a:rPr lang="en-US" sz="2800" b="1" cap="none" spc="0" dirty="0">
                <a:ln w="1905"/>
                <a:solidFill>
                  <a:srgbClr val="00B050"/>
                </a:solidFill>
                <a:effectLst>
                  <a:innerShdw blurRad="69850" dist="43180" dir="5400000">
                    <a:srgbClr val="000000">
                      <a:alpha val="65000"/>
                    </a:srgbClr>
                  </a:innerShdw>
                </a:effectLst>
                <a:latin typeface="Times New Roman" pitchFamily="18" charset="0"/>
                <a:cs typeface="Times New Roman" pitchFamily="18" charset="0"/>
              </a:rPr>
              <a:t>.</a:t>
            </a:r>
            <a:endParaRPr lang="vi-VN" sz="2800" b="1" cap="none" spc="0" dirty="0">
              <a:ln w="1905"/>
              <a:solidFill>
                <a:srgbClr val="00B050"/>
              </a:solidFill>
              <a:effectLst>
                <a:innerShdw blurRad="69850" dist="43180" dir="5400000">
                  <a:srgbClr val="000000">
                    <a:alpha val="65000"/>
                  </a:srgbClr>
                </a:innerShdw>
              </a:effectLst>
              <a:latin typeface="Times New Roman" pitchFamily="18" charset="0"/>
              <a:cs typeface="Times New Roman" pitchFamily="18" charset="0"/>
            </a:endParaRPr>
          </a:p>
        </p:txBody>
      </p:sp>
      <p:sp>
        <p:nvSpPr>
          <p:cNvPr id="11" name="Flowchart: Process 10"/>
          <p:cNvSpPr/>
          <p:nvPr/>
        </p:nvSpPr>
        <p:spPr>
          <a:xfrm>
            <a:off x="857224" y="2571744"/>
            <a:ext cx="7072362" cy="2714644"/>
          </a:xfrm>
          <a:prstGeom prst="flowChartProcess">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i="1" u="sng" dirty="0">
                <a:solidFill>
                  <a:srgbClr val="0070C0"/>
                </a:solidFill>
                <a:latin typeface="Times New Roman" pitchFamily="18" charset="0"/>
                <a:cs typeface="Times New Roman" pitchFamily="18" charset="0"/>
              </a:rPr>
              <a:t>Kết luận:</a:t>
            </a:r>
          </a:p>
          <a:p>
            <a:pPr algn="ctr"/>
            <a:r>
              <a:rPr lang="en-US" sz="3200" dirty="0">
                <a:solidFill>
                  <a:schemeClr val="tx1"/>
                </a:solidFill>
                <a:latin typeface="Times New Roman" pitchFamily="18" charset="0"/>
                <a:cs typeface="Times New Roman" pitchFamily="18" charset="0"/>
              </a:rPr>
              <a:t>Ăn quá nhiều, hoạt động quá ít nên mỡ trong cơ thể bị tích tụ ngày càng nhiều gây béo phì</a:t>
            </a:r>
          </a:p>
        </p:txBody>
      </p:sp>
      <p:sp>
        <p:nvSpPr>
          <p:cNvPr id="13" name="Text Box 8"/>
          <p:cNvSpPr txBox="1">
            <a:spLocks noChangeArrowheads="1"/>
          </p:cNvSpPr>
          <p:nvPr/>
        </p:nvSpPr>
        <p:spPr bwMode="auto">
          <a:xfrm>
            <a:off x="1524000" y="1834210"/>
            <a:ext cx="6324600" cy="523220"/>
          </a:xfrm>
          <a:prstGeom prst="rect">
            <a:avLst/>
          </a:prstGeom>
          <a:noFill/>
          <a:ln w="9525">
            <a:noFill/>
            <a:miter lim="800000"/>
            <a:headEnd/>
            <a:tailEnd/>
          </a:ln>
          <a:effectLst/>
        </p:spPr>
        <p:txBody>
          <a:bodyPr wrap="square">
            <a:spAutoFit/>
          </a:bodyPr>
          <a:lstStyle/>
          <a:p>
            <a:r>
              <a:rPr lang="en-US" sz="2800" b="1" dirty="0">
                <a:solidFill>
                  <a:srgbClr val="7030A0"/>
                </a:solidFill>
                <a:latin typeface="Times New Roman" pitchFamily="18" charset="0"/>
                <a:cs typeface="Times New Roman" pitchFamily="18" charset="0"/>
              </a:rPr>
              <a:t>* Nguyên nhân gây béo phì là gì?</a:t>
            </a:r>
          </a:p>
        </p:txBody>
      </p:sp>
    </p:spTree>
  </p:cSld>
  <p:clrMapOvr>
    <a:masterClrMapping/>
  </p:clrMapOvr>
  <p:transition>
    <p:strips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diamond(in)">
                                      <p:cBhvr>
                                        <p:cTn id="7" dur="20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circle(in)">
                                      <p:cBhvr>
                                        <p:cTn id="12"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74" name="Rectangle 10"/>
          <p:cNvSpPr>
            <a:spLocks noChangeArrowheads="1"/>
          </p:cNvSpPr>
          <p:nvPr/>
        </p:nvSpPr>
        <p:spPr bwMode="auto">
          <a:xfrm>
            <a:off x="1042988" y="1500174"/>
            <a:ext cx="4549643" cy="523220"/>
          </a:xfrm>
          <a:prstGeom prst="rect">
            <a:avLst/>
          </a:prstGeom>
          <a:noFill/>
          <a:ln w="9525">
            <a:noFill/>
            <a:miter lim="800000"/>
            <a:headEnd/>
            <a:tailEnd/>
          </a:ln>
        </p:spPr>
        <p:txBody>
          <a:bodyPr wrap="none">
            <a:spAutoFit/>
          </a:bodyPr>
          <a:lstStyle/>
          <a:p>
            <a:pPr>
              <a:spcBef>
                <a:spcPct val="50000"/>
              </a:spcBef>
            </a:pPr>
            <a:r>
              <a:rPr lang="en-US" sz="2800" dirty="0">
                <a:solidFill>
                  <a:srgbClr val="6600FF"/>
                </a:solidFill>
                <a:latin typeface=".VnTime" pitchFamily="34" charset="0"/>
              </a:rPr>
              <a:t> </a:t>
            </a:r>
            <a:r>
              <a:rPr lang="en-US" sz="2800" b="1" dirty="0">
                <a:solidFill>
                  <a:srgbClr val="6600FF"/>
                </a:solidFill>
                <a:latin typeface=".VnTime" pitchFamily="34" charset="0"/>
              </a:rPr>
              <a:t>*</a:t>
            </a:r>
            <a:r>
              <a:rPr lang="en-US" sz="2800" dirty="0">
                <a:solidFill>
                  <a:srgbClr val="6600FF"/>
                </a:solidFill>
                <a:latin typeface=".VnTime" pitchFamily="34" charset="0"/>
              </a:rPr>
              <a:t> </a:t>
            </a:r>
            <a:r>
              <a:rPr lang="en-US" sz="2800" b="1" dirty="0">
                <a:solidFill>
                  <a:srgbClr val="6600FF"/>
                </a:solidFill>
                <a:latin typeface="Times New Roman" pitchFamily="18" charset="0"/>
                <a:cs typeface="Times New Roman" pitchFamily="18" charset="0"/>
              </a:rPr>
              <a:t>Cách phòng bệnh béo phì</a:t>
            </a:r>
          </a:p>
        </p:txBody>
      </p:sp>
      <p:sp>
        <p:nvSpPr>
          <p:cNvPr id="5" name="Rectangle 4"/>
          <p:cNvSpPr/>
          <p:nvPr/>
        </p:nvSpPr>
        <p:spPr>
          <a:xfrm>
            <a:off x="1371600" y="0"/>
            <a:ext cx="6629400" cy="954107"/>
          </a:xfrm>
          <a:prstGeom prst="rect">
            <a:avLst/>
          </a:prstGeom>
        </p:spPr>
        <p:txBody>
          <a:bodyPr wrap="square">
            <a:spAutoFit/>
          </a:bodyPr>
          <a:lstStyle/>
          <a:p>
            <a:pPr algn="ctr"/>
            <a:r>
              <a:rPr lang="en-US" sz="2800" b="1" dirty="0">
                <a:latin typeface="Times New Roman" pitchFamily="18" charset="0"/>
                <a:cs typeface="Times New Roman" pitchFamily="18" charset="0"/>
              </a:rPr>
              <a:t>Thứ</a:t>
            </a:r>
            <a:r>
              <a:rPr lang="vi-VN" sz="2800" b="1" dirty="0">
                <a:latin typeface="Times New Roman" pitchFamily="18" charset="0"/>
                <a:cs typeface="Times New Roman" pitchFamily="18" charset="0"/>
              </a:rPr>
              <a:t> </a:t>
            </a:r>
            <a:r>
              <a:rPr lang="en-US" sz="2800" b="1" dirty="0">
                <a:latin typeface="Times New Roman" pitchFamily="18" charset="0"/>
                <a:cs typeface="Times New Roman" pitchFamily="18" charset="0"/>
              </a:rPr>
              <a:t>hai ngày 17 tháng 10 năm 2022</a:t>
            </a:r>
          </a:p>
          <a:p>
            <a:pPr algn="ctr"/>
            <a:r>
              <a:rPr lang="en-US" sz="2800" b="1" u="sng" dirty="0" err="1">
                <a:latin typeface="Times New Roman" pitchFamily="18" charset="0"/>
                <a:cs typeface="Times New Roman" pitchFamily="18" charset="0"/>
              </a:rPr>
              <a:t>Khoa</a:t>
            </a:r>
            <a:r>
              <a:rPr lang="en-US" sz="2800" b="1" u="sng" dirty="0">
                <a:latin typeface="Times New Roman" pitchFamily="18" charset="0"/>
                <a:cs typeface="Times New Roman" pitchFamily="18" charset="0"/>
              </a:rPr>
              <a:t> </a:t>
            </a:r>
            <a:r>
              <a:rPr lang="en-US" sz="2800" b="1" u="sng" dirty="0" err="1">
                <a:latin typeface="Times New Roman" pitchFamily="18" charset="0"/>
                <a:cs typeface="Times New Roman" pitchFamily="18" charset="0"/>
              </a:rPr>
              <a:t>học</a:t>
            </a:r>
            <a:endParaRPr lang="en-US" sz="2800" b="1" u="sng" dirty="0">
              <a:latin typeface="Times New Roman" pitchFamily="18" charset="0"/>
              <a:cs typeface="Times New Roman" pitchFamily="18" charset="0"/>
            </a:endParaRPr>
          </a:p>
        </p:txBody>
      </p:sp>
      <p:sp>
        <p:nvSpPr>
          <p:cNvPr id="6" name="Text Box 8"/>
          <p:cNvSpPr txBox="1">
            <a:spLocks noChangeArrowheads="1"/>
          </p:cNvSpPr>
          <p:nvPr/>
        </p:nvSpPr>
        <p:spPr bwMode="auto">
          <a:xfrm>
            <a:off x="1371600" y="857232"/>
            <a:ext cx="6324600" cy="584775"/>
          </a:xfrm>
          <a:prstGeom prst="rect">
            <a:avLst/>
          </a:prstGeom>
          <a:noFill/>
          <a:ln w="9525">
            <a:noFill/>
            <a:miter lim="800000"/>
            <a:headEnd/>
            <a:tailEnd/>
          </a:ln>
          <a:effectLst/>
        </p:spPr>
        <p:txBody>
          <a:bodyPr wrap="square">
            <a:spAutoFit/>
          </a:bodyPr>
          <a:lstStyle/>
          <a:p>
            <a:pPr algn="ctr"/>
            <a:r>
              <a:rPr lang="vi-VN" sz="3200" b="1" dirty="0">
                <a:solidFill>
                  <a:srgbClr val="FF0000"/>
                </a:solidFill>
                <a:latin typeface="Times New Roman" pitchFamily="18" charset="0"/>
                <a:cs typeface="Times New Roman" pitchFamily="18" charset="0"/>
              </a:rPr>
              <a:t>Phòng bệnh béo phì</a:t>
            </a:r>
            <a:endParaRPr lang="en-US" sz="3200" b="1" dirty="0">
              <a:solidFill>
                <a:srgbClr val="FF0000"/>
              </a:solidFill>
              <a:latin typeface="Times New Roman" pitchFamily="18" charset="0"/>
              <a:cs typeface="Times New Roman" pitchFamily="18" charset="0"/>
            </a:endParaRPr>
          </a:p>
        </p:txBody>
      </p:sp>
      <p:sp>
        <p:nvSpPr>
          <p:cNvPr id="7" name="Rectangle 10"/>
          <p:cNvSpPr>
            <a:spLocks noChangeArrowheads="1"/>
          </p:cNvSpPr>
          <p:nvPr/>
        </p:nvSpPr>
        <p:spPr bwMode="auto">
          <a:xfrm>
            <a:off x="428596" y="1977086"/>
            <a:ext cx="8715404" cy="1600438"/>
          </a:xfrm>
          <a:prstGeom prst="rect">
            <a:avLst/>
          </a:prstGeom>
          <a:noFill/>
          <a:ln w="9525">
            <a:noFill/>
            <a:miter lim="800000"/>
            <a:headEnd/>
            <a:tailEnd/>
          </a:ln>
        </p:spPr>
        <p:txBody>
          <a:bodyPr wrap="square">
            <a:spAutoFit/>
          </a:bodyPr>
          <a:lstStyle/>
          <a:p>
            <a:pPr>
              <a:spcBef>
                <a:spcPct val="50000"/>
              </a:spcBef>
            </a:pPr>
            <a:r>
              <a:rPr lang="en-US" sz="2800" dirty="0">
                <a:solidFill>
                  <a:srgbClr val="0070C0"/>
                </a:solidFill>
                <a:latin typeface=".VnTime" pitchFamily="34" charset="0"/>
              </a:rPr>
              <a:t> </a:t>
            </a:r>
            <a:r>
              <a:rPr lang="en-US" sz="2800" b="1" dirty="0">
                <a:solidFill>
                  <a:srgbClr val="0070C0"/>
                </a:solidFill>
                <a:latin typeface="Times New Roman" pitchFamily="18" charset="0"/>
                <a:cs typeface="Times New Roman" pitchFamily="18" charset="0"/>
              </a:rPr>
              <a:t>Quan sát tranh và cho biết các bạn trong tranh đang làm gì?</a:t>
            </a:r>
          </a:p>
          <a:p>
            <a:pPr>
              <a:spcBef>
                <a:spcPct val="50000"/>
              </a:spcBef>
            </a:pPr>
            <a:endParaRPr lang="en-US" sz="2800" b="1" dirty="0">
              <a:solidFill>
                <a:srgbClr val="0070C0"/>
              </a:solidFill>
              <a:latin typeface="Times New Roman" pitchFamily="18" charset="0"/>
              <a:cs typeface="Times New Roman" pitchFamily="18" charset="0"/>
            </a:endParaRPr>
          </a:p>
        </p:txBody>
      </p:sp>
    </p:spTree>
  </p:cSld>
  <p:clrMapOvr>
    <a:masterClrMapping/>
  </p:clrMapOvr>
  <p:transition>
    <p:wheel spokes="3"/>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88074"/>
                                        </p:tgtEl>
                                        <p:attrNameLst>
                                          <p:attrName>style.visibility</p:attrName>
                                        </p:attrNameLst>
                                      </p:cBhvr>
                                      <p:to>
                                        <p:strVal val="visible"/>
                                      </p:to>
                                    </p:set>
                                    <p:animEffect transition="in" filter="circle(in)">
                                      <p:cBhvr>
                                        <p:cTn id="7" dur="2000"/>
                                        <p:tgtEl>
                                          <p:spTgt spid="8807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circle(in)">
                                      <p:cBhvr>
                                        <p:cTn id="12"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074" grpId="0"/>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228600"/>
            <a:ext cx="7772400" cy="1470025"/>
          </a:xfrm>
        </p:spPr>
        <p:txBody>
          <a:bodyPr/>
          <a:lstStyle/>
          <a:p>
            <a:endParaRPr lang="en-US" dirty="0"/>
          </a:p>
        </p:txBody>
      </p:sp>
      <p:sp>
        <p:nvSpPr>
          <p:cNvPr id="3" name="Subtitle 2"/>
          <p:cNvSpPr>
            <a:spLocks noGrp="1"/>
          </p:cNvSpPr>
          <p:nvPr>
            <p:ph type="subTitle" idx="1"/>
          </p:nvPr>
        </p:nvSpPr>
        <p:spPr/>
        <p:txBody>
          <a:bodyPr/>
          <a:lstStyle/>
          <a:p>
            <a:endParaRPr lang="en-US" dirty="0"/>
          </a:p>
        </p:txBody>
      </p:sp>
      <p:pic>
        <p:nvPicPr>
          <p:cNvPr id="4" name="Picture 2" descr="lúa"/>
          <p:cNvPicPr>
            <a:picLocks noChangeAspect="1" noChangeArrowheads="1"/>
          </p:cNvPicPr>
          <p:nvPr/>
        </p:nvPicPr>
        <p:blipFill>
          <a:blip r:embed="rId3"/>
          <a:srcRect l="5000" t="4256" r="5000" b="4256"/>
          <a:stretch>
            <a:fillRect/>
          </a:stretch>
        </p:blipFill>
        <p:spPr bwMode="auto">
          <a:xfrm>
            <a:off x="0" y="0"/>
            <a:ext cx="9144000" cy="6858000"/>
          </a:xfrm>
          <a:prstGeom prst="rect">
            <a:avLst/>
          </a:prstGeom>
          <a:noFill/>
          <a:ln w="9525">
            <a:noFill/>
            <a:miter lim="800000"/>
            <a:headEnd/>
            <a:tailEnd/>
          </a:ln>
        </p:spPr>
      </p:pic>
      <p:sp>
        <p:nvSpPr>
          <p:cNvPr id="6" name="Text Box 4"/>
          <p:cNvSpPr txBox="1">
            <a:spLocks noChangeArrowheads="1"/>
          </p:cNvSpPr>
          <p:nvPr/>
        </p:nvSpPr>
        <p:spPr bwMode="auto">
          <a:xfrm>
            <a:off x="457200" y="2834342"/>
            <a:ext cx="8534400" cy="954107"/>
          </a:xfrm>
          <a:prstGeom prst="rect">
            <a:avLst/>
          </a:prstGeom>
          <a:noFill/>
          <a:ln w="9525">
            <a:noFill/>
            <a:miter lim="800000"/>
            <a:headEnd/>
            <a:tailEnd/>
          </a:ln>
        </p:spPr>
        <p:txBody>
          <a:bodyPr wrap="square">
            <a:spAutoFit/>
          </a:bodyPr>
          <a:lstStyle/>
          <a:p>
            <a:pPr>
              <a:spcBef>
                <a:spcPct val="50000"/>
              </a:spcBef>
            </a:pPr>
            <a:r>
              <a:rPr lang="en-US" sz="2800" b="1" i="1" u="sng" dirty="0" err="1">
                <a:solidFill>
                  <a:srgbClr val="7030A0"/>
                </a:solidFill>
                <a:latin typeface="Times New Roman" pitchFamily="18" charset="0"/>
              </a:rPr>
              <a:t>Câu</a:t>
            </a:r>
            <a:r>
              <a:rPr lang="en-US" sz="2800" b="1" i="1" u="sng" dirty="0">
                <a:solidFill>
                  <a:srgbClr val="7030A0"/>
                </a:solidFill>
                <a:latin typeface="Times New Roman" pitchFamily="18" charset="0"/>
              </a:rPr>
              <a:t> </a:t>
            </a:r>
            <a:r>
              <a:rPr lang="vi-VN" sz="2800" b="1" i="1" u="sng" dirty="0">
                <a:solidFill>
                  <a:srgbClr val="7030A0"/>
                </a:solidFill>
                <a:latin typeface="Times New Roman" pitchFamily="18" charset="0"/>
              </a:rPr>
              <a:t>1</a:t>
            </a:r>
            <a:r>
              <a:rPr lang="en-US" sz="2800" b="1" i="1" u="sng" dirty="0">
                <a:solidFill>
                  <a:srgbClr val="7030A0"/>
                </a:solidFill>
                <a:latin typeface="Times New Roman" pitchFamily="18" charset="0"/>
              </a:rPr>
              <a:t>:</a:t>
            </a:r>
            <a:r>
              <a:rPr lang="vi-VN" sz="2800" b="1" i="1" dirty="0">
                <a:solidFill>
                  <a:srgbClr val="7030A0"/>
                </a:solidFill>
                <a:latin typeface="Times New Roman" pitchFamily="18" charset="0"/>
              </a:rPr>
              <a:t> Em hãy </a:t>
            </a:r>
            <a:r>
              <a:rPr lang="en-US" sz="2800" b="1" i="1" dirty="0">
                <a:solidFill>
                  <a:srgbClr val="7030A0"/>
                </a:solidFill>
                <a:latin typeface="Times New Roman" pitchFamily="18" charset="0"/>
              </a:rPr>
              <a:t>kể tên các loại bệnh do ăn thiếu chất dinh dưỡng</a:t>
            </a:r>
            <a:r>
              <a:rPr lang="vi-VN" sz="2800" b="1" i="1" dirty="0">
                <a:solidFill>
                  <a:srgbClr val="7030A0"/>
                </a:solidFill>
                <a:latin typeface="Times New Roman" pitchFamily="18" charset="0"/>
              </a:rPr>
              <a:t>?</a:t>
            </a:r>
            <a:endParaRPr lang="en-US" sz="2800" b="1" i="1" dirty="0">
              <a:solidFill>
                <a:srgbClr val="7030A0"/>
              </a:solidFill>
              <a:latin typeface="Times New Roman" pitchFamily="18" charset="0"/>
            </a:endParaRPr>
          </a:p>
        </p:txBody>
      </p:sp>
      <p:sp>
        <p:nvSpPr>
          <p:cNvPr id="8" name="Text Box 29"/>
          <p:cNvSpPr txBox="1">
            <a:spLocks noChangeArrowheads="1"/>
          </p:cNvSpPr>
          <p:nvPr/>
        </p:nvSpPr>
        <p:spPr bwMode="auto">
          <a:xfrm>
            <a:off x="1285852" y="3687079"/>
            <a:ext cx="7000924" cy="2246769"/>
          </a:xfrm>
          <a:prstGeom prst="rect">
            <a:avLst/>
          </a:prstGeom>
          <a:noFill/>
          <a:ln w="9525">
            <a:noFill/>
            <a:miter lim="800000"/>
            <a:headEnd/>
            <a:tailEnd/>
          </a:ln>
        </p:spPr>
        <p:txBody>
          <a:bodyPr wrap="square">
            <a:spAutoFit/>
          </a:bodyPr>
          <a:lstStyle/>
          <a:p>
            <a:r>
              <a:rPr lang="en-US" sz="2800" dirty="0">
                <a:latin typeface="Times New Roman" pitchFamily="18" charset="0"/>
                <a:cs typeface="Times New Roman" pitchFamily="18" charset="0"/>
              </a:rPr>
              <a:t>Thiếu chất đạm bị bệnh suy dinh dưỡng; thiếu vi –ta-min A, mắt nhìn kém , có thể dẫn đến mù lòa; thiếu i-ốt, cơ thể phát triển chậm, kém thông minh, dễ bị bướu cổ; thiếu vi-ta-min D sẽ bị còi xương;…</a:t>
            </a:r>
            <a:endParaRPr lang="vi-VN" sz="2800" dirty="0">
              <a:latin typeface="Times New Roman" pitchFamily="18" charset="0"/>
              <a:cs typeface="Times New Roman" pitchFamily="18" charset="0"/>
            </a:endParaRPr>
          </a:p>
        </p:txBody>
      </p:sp>
      <p:sp>
        <p:nvSpPr>
          <p:cNvPr id="12" name="Rectangle 11"/>
          <p:cNvSpPr/>
          <p:nvPr/>
        </p:nvSpPr>
        <p:spPr>
          <a:xfrm>
            <a:off x="990600" y="685800"/>
            <a:ext cx="7239000" cy="457184"/>
          </a:xfrm>
          <a:prstGeom prst="rect">
            <a:avLst/>
          </a:prstGeom>
          <a:noFill/>
          <a:ln>
            <a:solidFill>
              <a:schemeClr val="bg1"/>
            </a:solidFill>
          </a:ln>
        </p:spPr>
        <p:txBody>
          <a:bodyPr wrap="square" lIns="91440" tIns="45720" rIns="91440" bIns="45720">
            <a:prstTxWarp prst="textTriangleInverted">
              <a:avLst/>
            </a:prstTxWarp>
            <a:spAutoFit/>
          </a:bodyPr>
          <a:lstStyle/>
          <a:p>
            <a:pPr algn="ctr"/>
            <a:r>
              <a:rPr lang="en-US" sz="5400" b="0" i="1" u="sng" cap="none" spc="0" dirty="0">
                <a:ln w="18415" cmpd="sng">
                  <a:solidFill>
                    <a:srgbClr val="FFFFFF"/>
                  </a:solidFill>
                  <a:prstDash val="solid"/>
                </a:ln>
                <a:solidFill>
                  <a:srgbClr val="FF0000"/>
                </a:solidFill>
                <a:effectLst>
                  <a:outerShdw blurRad="63500" dir="3600000" algn="tl" rotWithShape="0">
                    <a:srgbClr val="000000">
                      <a:alpha val="70000"/>
                    </a:srgbClr>
                  </a:outerShdw>
                </a:effectLst>
                <a:latin typeface="Times New Roman" pitchFamily="18" charset="0"/>
              </a:rPr>
              <a:t> </a:t>
            </a:r>
            <a:endParaRPr lang="en-US" sz="5400" b="0" cap="none" spc="0" dirty="0">
              <a:ln w="18415" cmpd="sng">
                <a:solidFill>
                  <a:srgbClr val="FFFFFF"/>
                </a:solidFill>
                <a:prstDash val="solid"/>
              </a:ln>
              <a:solidFill>
                <a:srgbClr val="FF0000"/>
              </a:solidFill>
              <a:effectLst>
                <a:outerShdw blurRad="63500" dir="3600000" algn="tl" rotWithShape="0">
                  <a:srgbClr val="000000">
                    <a:alpha val="70000"/>
                  </a:srgbClr>
                </a:outerShdw>
              </a:effectLst>
            </a:endParaRPr>
          </a:p>
        </p:txBody>
      </p:sp>
      <p:sp>
        <p:nvSpPr>
          <p:cNvPr id="14" name="Rectangle 13"/>
          <p:cNvSpPr/>
          <p:nvPr/>
        </p:nvSpPr>
        <p:spPr>
          <a:xfrm>
            <a:off x="495077" y="1785926"/>
            <a:ext cx="4754764" cy="523220"/>
          </a:xfrm>
          <a:prstGeom prst="rect">
            <a:avLst/>
          </a:prstGeom>
          <a:noFill/>
        </p:spPr>
        <p:txBody>
          <a:bodyPr wrap="none" lIns="91440" tIns="45720" rIns="91440" bIns="45720">
            <a:spAutoFit/>
          </a:bodyPr>
          <a:lstStyle/>
          <a:p>
            <a:pPr algn="ctr"/>
            <a:r>
              <a:rPr lang="en-US" sz="2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HoạT động KHỞI ĐỘNG:</a:t>
            </a:r>
            <a:endParaRPr lang="en-US" sz="28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endParaRPr>
          </a:p>
        </p:txBody>
      </p:sp>
      <p:sp>
        <p:nvSpPr>
          <p:cNvPr id="15" name="Text Box 4"/>
          <p:cNvSpPr txBox="1">
            <a:spLocks noChangeArrowheads="1"/>
          </p:cNvSpPr>
          <p:nvPr/>
        </p:nvSpPr>
        <p:spPr bwMode="auto">
          <a:xfrm>
            <a:off x="1643042" y="2334276"/>
            <a:ext cx="7500958" cy="523220"/>
          </a:xfrm>
          <a:prstGeom prst="rect">
            <a:avLst/>
          </a:prstGeom>
          <a:noFill/>
          <a:ln w="9525">
            <a:noFill/>
            <a:miter lim="800000"/>
            <a:headEnd/>
            <a:tailEnd/>
          </a:ln>
        </p:spPr>
        <p:txBody>
          <a:bodyPr wrap="square">
            <a:spAutoFit/>
          </a:bodyPr>
          <a:lstStyle/>
          <a:p>
            <a:pPr>
              <a:spcBef>
                <a:spcPct val="50000"/>
              </a:spcBef>
            </a:pPr>
            <a:r>
              <a:rPr lang="en-US" sz="2800" b="1" dirty="0">
                <a:solidFill>
                  <a:srgbClr val="FF0000"/>
                </a:solidFill>
                <a:latin typeface="Times New Roman" pitchFamily="18" charset="0"/>
              </a:rPr>
              <a:t>Phòng một số bệnh do thiếu chất dinh dưỡng</a:t>
            </a:r>
          </a:p>
        </p:txBody>
      </p:sp>
      <p:sp>
        <p:nvSpPr>
          <p:cNvPr id="7" name="TextBox 6"/>
          <p:cNvSpPr txBox="1"/>
          <p:nvPr/>
        </p:nvSpPr>
        <p:spPr>
          <a:xfrm>
            <a:off x="1648402" y="764704"/>
            <a:ext cx="5803918" cy="954107"/>
          </a:xfrm>
          <a:prstGeom prst="rect">
            <a:avLst/>
          </a:prstGeom>
          <a:noFill/>
        </p:spPr>
        <p:txBody>
          <a:bodyPr wrap="square" rtlCol="0">
            <a:spAutoFit/>
          </a:bodyPr>
          <a:lstStyle/>
          <a:p>
            <a:pPr algn="ctr"/>
            <a:r>
              <a:rPr lang="en-US" sz="2800" dirty="0">
                <a:latin typeface="Times New Roman" pitchFamily="18" charset="0"/>
                <a:cs typeface="Times New Roman" pitchFamily="18" charset="0"/>
              </a:rPr>
              <a:t>Thứ hai ngày 17 tháng 10 năm 2022</a:t>
            </a:r>
          </a:p>
          <a:p>
            <a:pPr algn="ctr"/>
            <a:r>
              <a:rPr lang="en-US" sz="2800" u="sng" dirty="0">
                <a:latin typeface="Times New Roman" pitchFamily="18" charset="0"/>
                <a:cs typeface="Times New Roman" pitchFamily="18" charset="0"/>
              </a:rPr>
              <a:t>Khoa học</a:t>
            </a:r>
          </a:p>
        </p:txBody>
      </p:sp>
    </p:spTree>
  </p:cSld>
  <p:clrMapOvr>
    <a:masterClrMapping/>
  </p:clrMapOvr>
  <p:transition>
    <p:whee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checkerboard(across)">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p:cTn id="12" dur="500" fill="hold"/>
                                        <p:tgtEl>
                                          <p:spTgt spid="15"/>
                                        </p:tgtEl>
                                        <p:attrNameLst>
                                          <p:attrName>ppt_w</p:attrName>
                                        </p:attrNameLst>
                                      </p:cBhvr>
                                      <p:tavLst>
                                        <p:tav tm="0">
                                          <p:val>
                                            <p:fltVal val="0"/>
                                          </p:val>
                                        </p:tav>
                                        <p:tav tm="100000">
                                          <p:val>
                                            <p:strVal val="#ppt_w"/>
                                          </p:val>
                                        </p:tav>
                                      </p:tavLst>
                                    </p:anim>
                                    <p:anim calcmode="lin" valueType="num">
                                      <p:cBhvr>
                                        <p:cTn id="13" dur="500" fill="hold"/>
                                        <p:tgtEl>
                                          <p:spTgt spid="15"/>
                                        </p:tgtEl>
                                        <p:attrNameLst>
                                          <p:attrName>ppt_h</p:attrName>
                                        </p:attrNameLst>
                                      </p:cBhvr>
                                      <p:tavLst>
                                        <p:tav tm="0">
                                          <p:val>
                                            <p:fltVal val="0"/>
                                          </p:val>
                                        </p:tav>
                                        <p:tav tm="100000">
                                          <p:val>
                                            <p:strVal val="#ppt_h"/>
                                          </p:val>
                                        </p:tav>
                                      </p:tavLst>
                                    </p:anim>
                                    <p:animEffect transition="in" filter="fade">
                                      <p:cBhvr>
                                        <p:cTn id="14" dur="500"/>
                                        <p:tgtEl>
                                          <p:spTgt spid="15"/>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Effect transition="in" filter="fade">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18" presetClass="entr" presetSubtype="12"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strips(downLeft)">
                                      <p:cBhvr>
                                        <p:cTn id="2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14" grpId="0"/>
      <p:bldP spid="1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428" name="Picture 4" descr="scan0047"/>
          <p:cNvPicPr>
            <a:picLocks noGrp="1" noChangeAspect="1" noChangeArrowheads="1"/>
          </p:cNvPicPr>
          <p:nvPr>
            <p:ph/>
          </p:nvPr>
        </p:nvPicPr>
        <p:blipFill>
          <a:blip r:embed="rId2"/>
          <a:srcRect/>
          <a:stretch>
            <a:fillRect/>
          </a:stretch>
        </p:blipFill>
        <p:spPr>
          <a:xfrm>
            <a:off x="0" y="0"/>
            <a:ext cx="9144000" cy="6858000"/>
          </a:xfrm>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103428"/>
                                        </p:tgtEl>
                                        <p:attrNameLst>
                                          <p:attrName>style.visibility</p:attrName>
                                        </p:attrNameLst>
                                      </p:cBhvr>
                                      <p:to>
                                        <p:strVal val="visible"/>
                                      </p:to>
                                    </p:set>
                                    <p:animEffect transition="in" filter="diamond(in)">
                                      <p:cBhvr>
                                        <p:cTn id="7" dur="2000"/>
                                        <p:tgtEl>
                                          <p:spTgt spid="1034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7524" name="Picture 4" descr="scan0048"/>
          <p:cNvPicPr>
            <a:picLocks noGrp="1" noChangeAspect="1" noChangeArrowheads="1"/>
          </p:cNvPicPr>
          <p:nvPr>
            <p:ph/>
          </p:nvPr>
        </p:nvPicPr>
        <p:blipFill>
          <a:blip r:embed="rId2"/>
          <a:srcRect/>
          <a:stretch>
            <a:fillRect/>
          </a:stretch>
        </p:blipFill>
        <p:spPr>
          <a:xfrm>
            <a:off x="0" y="0"/>
            <a:ext cx="9144000" cy="6858000"/>
          </a:xfrm>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107524"/>
                                        </p:tgtEl>
                                        <p:attrNameLst>
                                          <p:attrName>style.visibility</p:attrName>
                                        </p:attrNameLst>
                                      </p:cBhvr>
                                      <p:to>
                                        <p:strVal val="visible"/>
                                      </p:to>
                                    </p:set>
                                    <p:animEffect transition="in" filter="diamond(in)">
                                      <p:cBhvr>
                                        <p:cTn id="7" dur="2000"/>
                                        <p:tgtEl>
                                          <p:spTgt spid="1075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5"/>
          <p:cNvSpPr txBox="1">
            <a:spLocks noChangeArrowheads="1"/>
          </p:cNvSpPr>
          <p:nvPr/>
        </p:nvSpPr>
        <p:spPr bwMode="auto">
          <a:xfrm>
            <a:off x="1371600" y="2362200"/>
            <a:ext cx="5486400" cy="366713"/>
          </a:xfrm>
          <a:prstGeom prst="rect">
            <a:avLst/>
          </a:prstGeom>
          <a:noFill/>
          <a:ln w="9525">
            <a:noFill/>
            <a:miter lim="800000"/>
            <a:headEnd/>
            <a:tailEnd/>
          </a:ln>
        </p:spPr>
        <p:txBody>
          <a:bodyPr>
            <a:spAutoFit/>
          </a:bodyPr>
          <a:lstStyle/>
          <a:p>
            <a:pPr>
              <a:spcBef>
                <a:spcPct val="50000"/>
              </a:spcBef>
            </a:pPr>
            <a:endParaRPr lang="vi-VN">
              <a:latin typeface="Arial" charset="0"/>
            </a:endParaRPr>
          </a:p>
        </p:txBody>
      </p:sp>
      <p:sp>
        <p:nvSpPr>
          <p:cNvPr id="19459" name="Text Box 13"/>
          <p:cNvSpPr txBox="1">
            <a:spLocks noChangeArrowheads="1"/>
          </p:cNvSpPr>
          <p:nvPr/>
        </p:nvSpPr>
        <p:spPr bwMode="auto">
          <a:xfrm>
            <a:off x="1219200" y="5181600"/>
            <a:ext cx="7467600" cy="366713"/>
          </a:xfrm>
          <a:prstGeom prst="rect">
            <a:avLst/>
          </a:prstGeom>
          <a:noFill/>
          <a:ln w="9525">
            <a:noFill/>
            <a:miter lim="800000"/>
            <a:headEnd/>
            <a:tailEnd/>
          </a:ln>
        </p:spPr>
        <p:txBody>
          <a:bodyPr>
            <a:spAutoFit/>
          </a:bodyPr>
          <a:lstStyle/>
          <a:p>
            <a:pPr>
              <a:spcBef>
                <a:spcPct val="50000"/>
              </a:spcBef>
            </a:pPr>
            <a:endParaRPr lang="vi-VN">
              <a:latin typeface="Arial" charset="0"/>
            </a:endParaRPr>
          </a:p>
        </p:txBody>
      </p:sp>
      <p:pic>
        <p:nvPicPr>
          <p:cNvPr id="109582" name="rg_hi" descr="http://t1.gstatic.com/images?q=tbn:ANd9GcSDS-1YUk2HRUAk_FSbc3wSRafk-u1znTV3AfIPQWtq5mU3iRCz2w">
            <a:hlinkClick r:id="rId2"/>
          </p:cNvPr>
          <p:cNvPicPr>
            <a:picLocks noChangeAspect="1" noChangeArrowheads="1"/>
          </p:cNvPicPr>
          <p:nvPr/>
        </p:nvPicPr>
        <p:blipFill>
          <a:blip r:embed="rId3" r:link="rId4"/>
          <a:srcRect/>
          <a:stretch>
            <a:fillRect/>
          </a:stretch>
        </p:blipFill>
        <p:spPr bwMode="auto">
          <a:xfrm>
            <a:off x="0" y="1371600"/>
            <a:ext cx="3276600" cy="4419600"/>
          </a:xfrm>
          <a:prstGeom prst="rect">
            <a:avLst/>
          </a:prstGeom>
          <a:noFill/>
          <a:ln w="9525">
            <a:solidFill>
              <a:srgbClr val="FF0000"/>
            </a:solidFill>
            <a:miter lim="800000"/>
            <a:headEnd/>
            <a:tailEnd/>
          </a:ln>
        </p:spPr>
      </p:pic>
      <p:pic>
        <p:nvPicPr>
          <p:cNvPr id="109583" name="il_fi" descr="http://www1.laodong.vn/Images/2011/1/5/retJPG-021927"/>
          <p:cNvPicPr>
            <a:picLocks noChangeAspect="1" noChangeArrowheads="1"/>
          </p:cNvPicPr>
          <p:nvPr/>
        </p:nvPicPr>
        <p:blipFill>
          <a:blip r:embed="rId5" r:link="rId6"/>
          <a:srcRect/>
          <a:stretch>
            <a:fillRect/>
          </a:stretch>
        </p:blipFill>
        <p:spPr bwMode="auto">
          <a:xfrm>
            <a:off x="6248400" y="1371600"/>
            <a:ext cx="2895600" cy="4419600"/>
          </a:xfrm>
          <a:prstGeom prst="rect">
            <a:avLst/>
          </a:prstGeom>
          <a:noFill/>
          <a:ln w="9525">
            <a:solidFill>
              <a:srgbClr val="FF0000"/>
            </a:solidFill>
            <a:miter lim="800000"/>
            <a:headEnd/>
            <a:tailEnd/>
          </a:ln>
        </p:spPr>
      </p:pic>
      <p:pic>
        <p:nvPicPr>
          <p:cNvPr id="109584" name="rg_hi" descr="http://t3.gstatic.com/images?q=tbn:ANd9GcTQXR93pPn4X4ssF_l292EGRpDhvnYm-qT6u8849FNbjj094imz">
            <a:hlinkClick r:id="rId7"/>
          </p:cNvPr>
          <p:cNvPicPr>
            <a:picLocks noChangeAspect="1" noChangeArrowheads="1"/>
          </p:cNvPicPr>
          <p:nvPr/>
        </p:nvPicPr>
        <p:blipFill>
          <a:blip r:embed="rId8" r:link="rId9"/>
          <a:srcRect/>
          <a:stretch>
            <a:fillRect/>
          </a:stretch>
        </p:blipFill>
        <p:spPr bwMode="auto">
          <a:xfrm>
            <a:off x="3352800" y="1371600"/>
            <a:ext cx="2819400" cy="4419600"/>
          </a:xfrm>
          <a:prstGeom prst="rect">
            <a:avLst/>
          </a:prstGeom>
          <a:noFill/>
          <a:ln w="9525">
            <a:solidFill>
              <a:srgbClr val="FF0000"/>
            </a:solidFill>
            <a:miter lim="800000"/>
            <a:headEnd/>
            <a:tailEnd/>
          </a:ln>
        </p:spPr>
      </p:pic>
      <p:sp>
        <p:nvSpPr>
          <p:cNvPr id="65548" name="Text Box 12"/>
          <p:cNvSpPr txBox="1">
            <a:spLocks noChangeArrowheads="1"/>
          </p:cNvSpPr>
          <p:nvPr/>
        </p:nvSpPr>
        <p:spPr bwMode="auto">
          <a:xfrm>
            <a:off x="1371600" y="381000"/>
            <a:ext cx="6870700" cy="519113"/>
          </a:xfrm>
          <a:prstGeom prst="rect">
            <a:avLst/>
          </a:prstGeom>
          <a:noFill/>
          <a:ln w="9525">
            <a:noFill/>
            <a:miter lim="800000"/>
            <a:headEnd/>
            <a:tailEnd/>
          </a:ln>
        </p:spPr>
        <p:txBody>
          <a:bodyPr wrap="none">
            <a:spAutoFit/>
          </a:bodyPr>
          <a:lstStyle/>
          <a:p>
            <a:pPr eaLnBrk="0" hangingPunct="0"/>
            <a:r>
              <a:rPr lang="en-US" sz="2800" b="1" dirty="0">
                <a:solidFill>
                  <a:srgbClr val="6600FF"/>
                </a:solidFill>
                <a:latin typeface=".VnTime" pitchFamily="34" charset="0"/>
              </a:rPr>
              <a:t>L</a:t>
            </a:r>
            <a:r>
              <a:rPr lang="en-US" sz="2800" b="1" dirty="0">
                <a:solidFill>
                  <a:srgbClr val="6600FF"/>
                </a:solidFill>
                <a:latin typeface="Times New Roman" pitchFamily="18" charset="0"/>
                <a:cs typeface="Times New Roman" pitchFamily="18" charset="0"/>
              </a:rPr>
              <a:t>àm thế nào để phòng tránh bệnh béo phì</a:t>
            </a:r>
            <a:r>
              <a:rPr lang="en-US" sz="2800" b="1" dirty="0">
                <a:solidFill>
                  <a:srgbClr val="6600FF"/>
                </a:solidFill>
                <a:latin typeface=".VnTime" pitchFamily="34" charset="0"/>
              </a:rPr>
              <a:t>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9582"/>
                                        </p:tgtEl>
                                        <p:attrNameLst>
                                          <p:attrName>style.visibility</p:attrName>
                                        </p:attrNameLst>
                                      </p:cBhvr>
                                      <p:to>
                                        <p:strVal val="visible"/>
                                      </p:to>
                                    </p:set>
                                    <p:anim calcmode="lin" valueType="num">
                                      <p:cBhvr additive="base">
                                        <p:cTn id="7" dur="500" fill="hold"/>
                                        <p:tgtEl>
                                          <p:spTgt spid="109582"/>
                                        </p:tgtEl>
                                        <p:attrNameLst>
                                          <p:attrName>ppt_x</p:attrName>
                                        </p:attrNameLst>
                                      </p:cBhvr>
                                      <p:tavLst>
                                        <p:tav tm="0">
                                          <p:val>
                                            <p:strVal val="#ppt_x"/>
                                          </p:val>
                                        </p:tav>
                                        <p:tav tm="100000">
                                          <p:val>
                                            <p:strVal val="#ppt_x"/>
                                          </p:val>
                                        </p:tav>
                                      </p:tavLst>
                                    </p:anim>
                                    <p:anim calcmode="lin" valueType="num">
                                      <p:cBhvr additive="base">
                                        <p:cTn id="8" dur="500" fill="hold"/>
                                        <p:tgtEl>
                                          <p:spTgt spid="10958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8" presetClass="entr" presetSubtype="16" fill="hold" nodeType="clickEffect">
                                  <p:stCondLst>
                                    <p:cond delay="0"/>
                                  </p:stCondLst>
                                  <p:childTnLst>
                                    <p:set>
                                      <p:cBhvr>
                                        <p:cTn id="12" dur="1" fill="hold">
                                          <p:stCondLst>
                                            <p:cond delay="0"/>
                                          </p:stCondLst>
                                        </p:cTn>
                                        <p:tgtEl>
                                          <p:spTgt spid="109584"/>
                                        </p:tgtEl>
                                        <p:attrNameLst>
                                          <p:attrName>style.visibility</p:attrName>
                                        </p:attrNameLst>
                                      </p:cBhvr>
                                      <p:to>
                                        <p:strVal val="visible"/>
                                      </p:to>
                                    </p:set>
                                    <p:animEffect transition="in" filter="diamond(in)">
                                      <p:cBhvr>
                                        <p:cTn id="13" dur="2000"/>
                                        <p:tgtEl>
                                          <p:spTgt spid="109584"/>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109583"/>
                                        </p:tgtEl>
                                        <p:attrNameLst>
                                          <p:attrName>style.visibility</p:attrName>
                                        </p:attrNameLst>
                                      </p:cBhvr>
                                      <p:to>
                                        <p:strVal val="visible"/>
                                      </p:to>
                                    </p:set>
                                    <p:anim calcmode="lin" valueType="num">
                                      <p:cBhvr additive="base">
                                        <p:cTn id="18" dur="500" fill="hold"/>
                                        <p:tgtEl>
                                          <p:spTgt spid="109583"/>
                                        </p:tgtEl>
                                        <p:attrNameLst>
                                          <p:attrName>ppt_x</p:attrName>
                                        </p:attrNameLst>
                                      </p:cBhvr>
                                      <p:tavLst>
                                        <p:tav tm="0">
                                          <p:val>
                                            <p:strVal val="#ppt_x"/>
                                          </p:val>
                                        </p:tav>
                                        <p:tav tm="100000">
                                          <p:val>
                                            <p:strVal val="#ppt_x"/>
                                          </p:val>
                                        </p:tav>
                                      </p:tavLst>
                                    </p:anim>
                                    <p:anim calcmode="lin" valueType="num">
                                      <p:cBhvr additive="base">
                                        <p:cTn id="19" dur="500" fill="hold"/>
                                        <p:tgtEl>
                                          <p:spTgt spid="109583"/>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30" presetClass="exit" presetSubtype="0" fill="hold" nodeType="clickEffect">
                                  <p:stCondLst>
                                    <p:cond delay="0"/>
                                  </p:stCondLst>
                                  <p:childTnLst>
                                    <p:animEffect transition="out" filter="fade">
                                      <p:cBhvr>
                                        <p:cTn id="23" dur="800" accel="100000">
                                          <p:stCondLst>
                                            <p:cond delay="200"/>
                                          </p:stCondLst>
                                        </p:cTn>
                                        <p:tgtEl>
                                          <p:spTgt spid="109582"/>
                                        </p:tgtEl>
                                      </p:cBhvr>
                                    </p:animEffect>
                                    <p:anim calcmode="lin" valueType="num">
                                      <p:cBhvr>
                                        <p:cTn id="24" dur="800" accel="100000">
                                          <p:stCondLst>
                                            <p:cond delay="200"/>
                                          </p:stCondLst>
                                        </p:cTn>
                                        <p:tgtEl>
                                          <p:spTgt spid="109582"/>
                                        </p:tgtEl>
                                        <p:attrNameLst>
                                          <p:attrName>style.rotation</p:attrName>
                                        </p:attrNameLst>
                                      </p:cBhvr>
                                      <p:tavLst>
                                        <p:tav tm="0">
                                          <p:val>
                                            <p:fltVal val="0"/>
                                          </p:val>
                                        </p:tav>
                                        <p:tav tm="100000">
                                          <p:val>
                                            <p:fltVal val="-90"/>
                                          </p:val>
                                        </p:tav>
                                      </p:tavLst>
                                    </p:anim>
                                    <p:anim calcmode="lin" valueType="num">
                                      <p:cBhvr>
                                        <p:cTn id="25" dur="200" decel="100000"/>
                                        <p:tgtEl>
                                          <p:spTgt spid="109582"/>
                                        </p:tgtEl>
                                        <p:attrNameLst>
                                          <p:attrName>ppt_x</p:attrName>
                                        </p:attrNameLst>
                                      </p:cBhvr>
                                      <p:tavLst>
                                        <p:tav tm="0">
                                          <p:val>
                                            <p:strVal val="ppt_x"/>
                                          </p:val>
                                        </p:tav>
                                        <p:tav tm="100000">
                                          <p:val>
                                            <p:strVal val="ppt_x-0.05"/>
                                          </p:val>
                                        </p:tav>
                                      </p:tavLst>
                                    </p:anim>
                                    <p:anim calcmode="lin" valueType="num">
                                      <p:cBhvr>
                                        <p:cTn id="26" dur="200" decel="100000"/>
                                        <p:tgtEl>
                                          <p:spTgt spid="109582"/>
                                        </p:tgtEl>
                                        <p:attrNameLst>
                                          <p:attrName>ppt_y</p:attrName>
                                        </p:attrNameLst>
                                      </p:cBhvr>
                                      <p:tavLst>
                                        <p:tav tm="0">
                                          <p:val>
                                            <p:strVal val="ppt_y"/>
                                          </p:val>
                                        </p:tav>
                                        <p:tav tm="100000">
                                          <p:val>
                                            <p:strVal val="ppt_y+0.1"/>
                                          </p:val>
                                        </p:tav>
                                      </p:tavLst>
                                    </p:anim>
                                    <p:anim calcmode="lin" valueType="num">
                                      <p:cBhvr>
                                        <p:cTn id="27" dur="800" accel="100000">
                                          <p:stCondLst>
                                            <p:cond delay="200"/>
                                          </p:stCondLst>
                                        </p:cTn>
                                        <p:tgtEl>
                                          <p:spTgt spid="109582"/>
                                        </p:tgtEl>
                                        <p:attrNameLst>
                                          <p:attrName>ppt_x</p:attrName>
                                        </p:attrNameLst>
                                      </p:cBhvr>
                                      <p:tavLst>
                                        <p:tav tm="0">
                                          <p:val>
                                            <p:strVal val="ppt_x"/>
                                          </p:val>
                                        </p:tav>
                                        <p:tav tm="100000">
                                          <p:val>
                                            <p:strVal val="ppt_x+0.4+0.05"/>
                                          </p:val>
                                        </p:tav>
                                      </p:tavLst>
                                    </p:anim>
                                    <p:anim calcmode="lin" valueType="num">
                                      <p:cBhvr>
                                        <p:cTn id="28" dur="800" accel="100000">
                                          <p:stCondLst>
                                            <p:cond delay="200"/>
                                          </p:stCondLst>
                                        </p:cTn>
                                        <p:tgtEl>
                                          <p:spTgt spid="109582"/>
                                        </p:tgtEl>
                                        <p:attrNameLst>
                                          <p:attrName>ppt_y</p:attrName>
                                        </p:attrNameLst>
                                      </p:cBhvr>
                                      <p:tavLst>
                                        <p:tav tm="0">
                                          <p:val>
                                            <p:strVal val="ppt_y"/>
                                          </p:val>
                                        </p:tav>
                                        <p:tav tm="100000">
                                          <p:val>
                                            <p:strVal val="ppt_y-0.4-0.1"/>
                                          </p:val>
                                        </p:tav>
                                      </p:tavLst>
                                    </p:anim>
                                    <p:set>
                                      <p:cBhvr>
                                        <p:cTn id="29" dur="1" fill="hold">
                                          <p:stCondLst>
                                            <p:cond delay="999"/>
                                          </p:stCondLst>
                                        </p:cTn>
                                        <p:tgtEl>
                                          <p:spTgt spid="109582"/>
                                        </p:tgtEl>
                                        <p:attrNameLst>
                                          <p:attrName>style.visibility</p:attrName>
                                        </p:attrNameLst>
                                      </p:cBhvr>
                                      <p:to>
                                        <p:strVal val="hidden"/>
                                      </p:to>
                                    </p:set>
                                  </p:childTnLst>
                                </p:cTn>
                              </p:par>
                              <p:par>
                                <p:cTn id="30" presetID="30" presetClass="exit" presetSubtype="0" fill="hold" nodeType="withEffect">
                                  <p:stCondLst>
                                    <p:cond delay="0"/>
                                  </p:stCondLst>
                                  <p:childTnLst>
                                    <p:animEffect transition="out" filter="fade">
                                      <p:cBhvr>
                                        <p:cTn id="31" dur="800" accel="100000">
                                          <p:stCondLst>
                                            <p:cond delay="200"/>
                                          </p:stCondLst>
                                        </p:cTn>
                                        <p:tgtEl>
                                          <p:spTgt spid="109584"/>
                                        </p:tgtEl>
                                      </p:cBhvr>
                                    </p:animEffect>
                                    <p:anim calcmode="lin" valueType="num">
                                      <p:cBhvr>
                                        <p:cTn id="32" dur="800" accel="100000">
                                          <p:stCondLst>
                                            <p:cond delay="200"/>
                                          </p:stCondLst>
                                        </p:cTn>
                                        <p:tgtEl>
                                          <p:spTgt spid="109584"/>
                                        </p:tgtEl>
                                        <p:attrNameLst>
                                          <p:attrName>style.rotation</p:attrName>
                                        </p:attrNameLst>
                                      </p:cBhvr>
                                      <p:tavLst>
                                        <p:tav tm="0">
                                          <p:val>
                                            <p:fltVal val="0"/>
                                          </p:val>
                                        </p:tav>
                                        <p:tav tm="100000">
                                          <p:val>
                                            <p:fltVal val="-90"/>
                                          </p:val>
                                        </p:tav>
                                      </p:tavLst>
                                    </p:anim>
                                    <p:anim calcmode="lin" valueType="num">
                                      <p:cBhvr>
                                        <p:cTn id="33" dur="200" decel="100000"/>
                                        <p:tgtEl>
                                          <p:spTgt spid="109584"/>
                                        </p:tgtEl>
                                        <p:attrNameLst>
                                          <p:attrName>ppt_x</p:attrName>
                                        </p:attrNameLst>
                                      </p:cBhvr>
                                      <p:tavLst>
                                        <p:tav tm="0">
                                          <p:val>
                                            <p:strVal val="ppt_x"/>
                                          </p:val>
                                        </p:tav>
                                        <p:tav tm="100000">
                                          <p:val>
                                            <p:strVal val="ppt_x-0.05"/>
                                          </p:val>
                                        </p:tav>
                                      </p:tavLst>
                                    </p:anim>
                                    <p:anim calcmode="lin" valueType="num">
                                      <p:cBhvr>
                                        <p:cTn id="34" dur="200" decel="100000"/>
                                        <p:tgtEl>
                                          <p:spTgt spid="109584"/>
                                        </p:tgtEl>
                                        <p:attrNameLst>
                                          <p:attrName>ppt_y</p:attrName>
                                        </p:attrNameLst>
                                      </p:cBhvr>
                                      <p:tavLst>
                                        <p:tav tm="0">
                                          <p:val>
                                            <p:strVal val="ppt_y"/>
                                          </p:val>
                                        </p:tav>
                                        <p:tav tm="100000">
                                          <p:val>
                                            <p:strVal val="ppt_y+0.1"/>
                                          </p:val>
                                        </p:tav>
                                      </p:tavLst>
                                    </p:anim>
                                    <p:anim calcmode="lin" valueType="num">
                                      <p:cBhvr>
                                        <p:cTn id="35" dur="800" accel="100000">
                                          <p:stCondLst>
                                            <p:cond delay="200"/>
                                          </p:stCondLst>
                                        </p:cTn>
                                        <p:tgtEl>
                                          <p:spTgt spid="109584"/>
                                        </p:tgtEl>
                                        <p:attrNameLst>
                                          <p:attrName>ppt_x</p:attrName>
                                        </p:attrNameLst>
                                      </p:cBhvr>
                                      <p:tavLst>
                                        <p:tav tm="0">
                                          <p:val>
                                            <p:strVal val="ppt_x"/>
                                          </p:val>
                                        </p:tav>
                                        <p:tav tm="100000">
                                          <p:val>
                                            <p:strVal val="ppt_x+0.4+0.05"/>
                                          </p:val>
                                        </p:tav>
                                      </p:tavLst>
                                    </p:anim>
                                    <p:anim calcmode="lin" valueType="num">
                                      <p:cBhvr>
                                        <p:cTn id="36" dur="800" accel="100000">
                                          <p:stCondLst>
                                            <p:cond delay="200"/>
                                          </p:stCondLst>
                                        </p:cTn>
                                        <p:tgtEl>
                                          <p:spTgt spid="109584"/>
                                        </p:tgtEl>
                                        <p:attrNameLst>
                                          <p:attrName>ppt_y</p:attrName>
                                        </p:attrNameLst>
                                      </p:cBhvr>
                                      <p:tavLst>
                                        <p:tav tm="0">
                                          <p:val>
                                            <p:strVal val="ppt_y"/>
                                          </p:val>
                                        </p:tav>
                                        <p:tav tm="100000">
                                          <p:val>
                                            <p:strVal val="ppt_y-0.4-0.1"/>
                                          </p:val>
                                        </p:tav>
                                      </p:tavLst>
                                    </p:anim>
                                    <p:set>
                                      <p:cBhvr>
                                        <p:cTn id="37" dur="1" fill="hold">
                                          <p:stCondLst>
                                            <p:cond delay="999"/>
                                          </p:stCondLst>
                                        </p:cTn>
                                        <p:tgtEl>
                                          <p:spTgt spid="109584"/>
                                        </p:tgtEl>
                                        <p:attrNameLst>
                                          <p:attrName>style.visibility</p:attrName>
                                        </p:attrNameLst>
                                      </p:cBhvr>
                                      <p:to>
                                        <p:strVal val="hidden"/>
                                      </p:to>
                                    </p:set>
                                  </p:childTnLst>
                                </p:cTn>
                              </p:par>
                              <p:par>
                                <p:cTn id="38" presetID="30" presetClass="exit" presetSubtype="0" fill="hold" nodeType="withEffect">
                                  <p:stCondLst>
                                    <p:cond delay="0"/>
                                  </p:stCondLst>
                                  <p:childTnLst>
                                    <p:animEffect transition="out" filter="fade">
                                      <p:cBhvr>
                                        <p:cTn id="39" dur="800" accel="100000">
                                          <p:stCondLst>
                                            <p:cond delay="200"/>
                                          </p:stCondLst>
                                        </p:cTn>
                                        <p:tgtEl>
                                          <p:spTgt spid="109583"/>
                                        </p:tgtEl>
                                      </p:cBhvr>
                                    </p:animEffect>
                                    <p:anim calcmode="lin" valueType="num">
                                      <p:cBhvr>
                                        <p:cTn id="40" dur="800" accel="100000">
                                          <p:stCondLst>
                                            <p:cond delay="200"/>
                                          </p:stCondLst>
                                        </p:cTn>
                                        <p:tgtEl>
                                          <p:spTgt spid="109583"/>
                                        </p:tgtEl>
                                        <p:attrNameLst>
                                          <p:attrName>style.rotation</p:attrName>
                                        </p:attrNameLst>
                                      </p:cBhvr>
                                      <p:tavLst>
                                        <p:tav tm="0">
                                          <p:val>
                                            <p:fltVal val="0"/>
                                          </p:val>
                                        </p:tav>
                                        <p:tav tm="100000">
                                          <p:val>
                                            <p:fltVal val="-90"/>
                                          </p:val>
                                        </p:tav>
                                      </p:tavLst>
                                    </p:anim>
                                    <p:anim calcmode="lin" valueType="num">
                                      <p:cBhvr>
                                        <p:cTn id="41" dur="200" decel="100000"/>
                                        <p:tgtEl>
                                          <p:spTgt spid="109583"/>
                                        </p:tgtEl>
                                        <p:attrNameLst>
                                          <p:attrName>ppt_x</p:attrName>
                                        </p:attrNameLst>
                                      </p:cBhvr>
                                      <p:tavLst>
                                        <p:tav tm="0">
                                          <p:val>
                                            <p:strVal val="ppt_x"/>
                                          </p:val>
                                        </p:tav>
                                        <p:tav tm="100000">
                                          <p:val>
                                            <p:strVal val="ppt_x-0.05"/>
                                          </p:val>
                                        </p:tav>
                                      </p:tavLst>
                                    </p:anim>
                                    <p:anim calcmode="lin" valueType="num">
                                      <p:cBhvr>
                                        <p:cTn id="42" dur="200" decel="100000"/>
                                        <p:tgtEl>
                                          <p:spTgt spid="109583"/>
                                        </p:tgtEl>
                                        <p:attrNameLst>
                                          <p:attrName>ppt_y</p:attrName>
                                        </p:attrNameLst>
                                      </p:cBhvr>
                                      <p:tavLst>
                                        <p:tav tm="0">
                                          <p:val>
                                            <p:strVal val="ppt_y"/>
                                          </p:val>
                                        </p:tav>
                                        <p:tav tm="100000">
                                          <p:val>
                                            <p:strVal val="ppt_y+0.1"/>
                                          </p:val>
                                        </p:tav>
                                      </p:tavLst>
                                    </p:anim>
                                    <p:anim calcmode="lin" valueType="num">
                                      <p:cBhvr>
                                        <p:cTn id="43" dur="800" accel="100000">
                                          <p:stCondLst>
                                            <p:cond delay="200"/>
                                          </p:stCondLst>
                                        </p:cTn>
                                        <p:tgtEl>
                                          <p:spTgt spid="109583"/>
                                        </p:tgtEl>
                                        <p:attrNameLst>
                                          <p:attrName>ppt_x</p:attrName>
                                        </p:attrNameLst>
                                      </p:cBhvr>
                                      <p:tavLst>
                                        <p:tav tm="0">
                                          <p:val>
                                            <p:strVal val="ppt_x"/>
                                          </p:val>
                                        </p:tav>
                                        <p:tav tm="100000">
                                          <p:val>
                                            <p:strVal val="ppt_x+0.4+0.05"/>
                                          </p:val>
                                        </p:tav>
                                      </p:tavLst>
                                    </p:anim>
                                    <p:anim calcmode="lin" valueType="num">
                                      <p:cBhvr>
                                        <p:cTn id="44" dur="800" accel="100000">
                                          <p:stCondLst>
                                            <p:cond delay="200"/>
                                          </p:stCondLst>
                                        </p:cTn>
                                        <p:tgtEl>
                                          <p:spTgt spid="109583"/>
                                        </p:tgtEl>
                                        <p:attrNameLst>
                                          <p:attrName>ppt_y</p:attrName>
                                        </p:attrNameLst>
                                      </p:cBhvr>
                                      <p:tavLst>
                                        <p:tav tm="0">
                                          <p:val>
                                            <p:strVal val="ppt_y"/>
                                          </p:val>
                                        </p:tav>
                                        <p:tav tm="100000">
                                          <p:val>
                                            <p:strVal val="ppt_y-0.4-0.1"/>
                                          </p:val>
                                        </p:tav>
                                      </p:tavLst>
                                    </p:anim>
                                    <p:set>
                                      <p:cBhvr>
                                        <p:cTn id="45" dur="1" fill="hold">
                                          <p:stCondLst>
                                            <p:cond delay="999"/>
                                          </p:stCondLst>
                                        </p:cTn>
                                        <p:tgtEl>
                                          <p:spTgt spid="109583"/>
                                        </p:tgtEl>
                                        <p:attrNameLst>
                                          <p:attrName>style.visibility</p:attrName>
                                        </p:attrNameLst>
                                      </p:cBhvr>
                                      <p:to>
                                        <p:strVal val="hidden"/>
                                      </p:to>
                                    </p:set>
                                  </p:childTnLst>
                                </p:cTn>
                              </p:par>
                            </p:childTnLst>
                          </p:cTn>
                        </p:par>
                      </p:childTnLst>
                    </p:cTn>
                  </p:par>
                  <p:par>
                    <p:cTn id="46" fill="hold">
                      <p:stCondLst>
                        <p:cond delay="indefinite"/>
                      </p:stCondLst>
                      <p:childTnLst>
                        <p:par>
                          <p:cTn id="47" fill="hold">
                            <p:stCondLst>
                              <p:cond delay="0"/>
                            </p:stCondLst>
                            <p:childTnLst>
                              <p:par>
                                <p:cTn id="48" presetID="17" presetClass="entr" presetSubtype="10" fill="hold" grpId="0" nodeType="clickEffect">
                                  <p:stCondLst>
                                    <p:cond delay="0"/>
                                  </p:stCondLst>
                                  <p:childTnLst>
                                    <p:set>
                                      <p:cBhvr>
                                        <p:cTn id="49" dur="1" fill="hold">
                                          <p:stCondLst>
                                            <p:cond delay="0"/>
                                          </p:stCondLst>
                                        </p:cTn>
                                        <p:tgtEl>
                                          <p:spTgt spid="65548"/>
                                        </p:tgtEl>
                                        <p:attrNameLst>
                                          <p:attrName>style.visibility</p:attrName>
                                        </p:attrNameLst>
                                      </p:cBhvr>
                                      <p:to>
                                        <p:strVal val="visible"/>
                                      </p:to>
                                    </p:set>
                                    <p:anim calcmode="lin" valueType="num">
                                      <p:cBhvr>
                                        <p:cTn id="50" dur="500" fill="hold"/>
                                        <p:tgtEl>
                                          <p:spTgt spid="65548"/>
                                        </p:tgtEl>
                                        <p:attrNameLst>
                                          <p:attrName>ppt_w</p:attrName>
                                        </p:attrNameLst>
                                      </p:cBhvr>
                                      <p:tavLst>
                                        <p:tav tm="0">
                                          <p:val>
                                            <p:fltVal val="0"/>
                                          </p:val>
                                        </p:tav>
                                        <p:tav tm="100000">
                                          <p:val>
                                            <p:strVal val="#ppt_w"/>
                                          </p:val>
                                        </p:tav>
                                      </p:tavLst>
                                    </p:anim>
                                    <p:anim calcmode="lin" valueType="num">
                                      <p:cBhvr>
                                        <p:cTn id="51" dur="500" fill="hold"/>
                                        <p:tgtEl>
                                          <p:spTgt spid="6554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4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71600" y="0"/>
            <a:ext cx="6629400" cy="954107"/>
          </a:xfrm>
          <a:prstGeom prst="rect">
            <a:avLst/>
          </a:prstGeom>
        </p:spPr>
        <p:txBody>
          <a:bodyPr wrap="square">
            <a:spAutoFit/>
          </a:bodyPr>
          <a:lstStyle/>
          <a:p>
            <a:pPr algn="ctr"/>
            <a:r>
              <a:rPr lang="en-US" sz="2800" b="1" dirty="0">
                <a:latin typeface="Times New Roman" pitchFamily="18" charset="0"/>
                <a:cs typeface="Times New Roman" pitchFamily="18" charset="0"/>
              </a:rPr>
              <a:t>Thứ</a:t>
            </a:r>
            <a:r>
              <a:rPr lang="vi-VN" sz="2800" b="1" dirty="0">
                <a:latin typeface="Times New Roman" pitchFamily="18" charset="0"/>
                <a:cs typeface="Times New Roman" pitchFamily="18" charset="0"/>
              </a:rPr>
              <a:t> </a:t>
            </a:r>
            <a:r>
              <a:rPr lang="en-US" sz="2800" b="1" dirty="0">
                <a:latin typeface="Times New Roman" pitchFamily="18" charset="0"/>
                <a:cs typeface="Times New Roman" pitchFamily="18" charset="0"/>
              </a:rPr>
              <a:t>hai ngày 17 tháng 10 năm 2022</a:t>
            </a:r>
          </a:p>
          <a:p>
            <a:pPr algn="ctr"/>
            <a:r>
              <a:rPr lang="en-US" sz="2800" b="1" u="sng" dirty="0" err="1">
                <a:latin typeface="Times New Roman" pitchFamily="18" charset="0"/>
                <a:cs typeface="Times New Roman" pitchFamily="18" charset="0"/>
              </a:rPr>
              <a:t>Khoa</a:t>
            </a:r>
            <a:r>
              <a:rPr lang="en-US" sz="2800" b="1" u="sng" dirty="0">
                <a:latin typeface="Times New Roman" pitchFamily="18" charset="0"/>
                <a:cs typeface="Times New Roman" pitchFamily="18" charset="0"/>
              </a:rPr>
              <a:t> </a:t>
            </a:r>
            <a:r>
              <a:rPr lang="en-US" sz="2800" b="1" u="sng" dirty="0" err="1">
                <a:latin typeface="Times New Roman" pitchFamily="18" charset="0"/>
                <a:cs typeface="Times New Roman" pitchFamily="18" charset="0"/>
              </a:rPr>
              <a:t>học</a:t>
            </a:r>
            <a:endParaRPr lang="en-US" sz="2800" b="1" u="sng" dirty="0">
              <a:latin typeface="Times New Roman" pitchFamily="18" charset="0"/>
              <a:cs typeface="Times New Roman" pitchFamily="18" charset="0"/>
            </a:endParaRPr>
          </a:p>
        </p:txBody>
      </p:sp>
      <p:sp>
        <p:nvSpPr>
          <p:cNvPr id="3" name="Text Box 8"/>
          <p:cNvSpPr txBox="1">
            <a:spLocks noChangeArrowheads="1"/>
          </p:cNvSpPr>
          <p:nvPr/>
        </p:nvSpPr>
        <p:spPr bwMode="auto">
          <a:xfrm>
            <a:off x="1371600" y="838200"/>
            <a:ext cx="6324600" cy="523220"/>
          </a:xfrm>
          <a:prstGeom prst="rect">
            <a:avLst/>
          </a:prstGeom>
          <a:noFill/>
          <a:ln w="9525">
            <a:noFill/>
            <a:miter lim="800000"/>
            <a:headEnd/>
            <a:tailEnd/>
          </a:ln>
          <a:effectLst/>
        </p:spPr>
        <p:txBody>
          <a:bodyPr wrap="square">
            <a:spAutoFit/>
          </a:bodyPr>
          <a:lstStyle/>
          <a:p>
            <a:pPr algn="ctr"/>
            <a:r>
              <a:rPr lang="en-US" sz="2800" b="1" dirty="0">
                <a:solidFill>
                  <a:srgbClr val="FF0000"/>
                </a:solidFill>
                <a:latin typeface="Times New Roman" pitchFamily="18" charset="0"/>
                <a:cs typeface="Times New Roman" pitchFamily="18" charset="0"/>
              </a:rPr>
              <a:t> </a:t>
            </a:r>
            <a:r>
              <a:rPr lang="vi-VN" sz="2800" b="1" dirty="0">
                <a:solidFill>
                  <a:srgbClr val="FF0000"/>
                </a:solidFill>
                <a:latin typeface="Times New Roman" pitchFamily="18" charset="0"/>
                <a:cs typeface="Times New Roman" pitchFamily="18" charset="0"/>
              </a:rPr>
              <a:t>Phòng bệnh béo phì</a:t>
            </a:r>
            <a:endParaRPr lang="en-US" sz="2800" b="1" dirty="0">
              <a:solidFill>
                <a:srgbClr val="FF0000"/>
              </a:solidFill>
              <a:latin typeface="Times New Roman" pitchFamily="18" charset="0"/>
              <a:cs typeface="Times New Roman" pitchFamily="18" charset="0"/>
            </a:endParaRPr>
          </a:p>
        </p:txBody>
      </p:sp>
      <p:sp>
        <p:nvSpPr>
          <p:cNvPr id="4" name="Rectangle 3"/>
          <p:cNvSpPr/>
          <p:nvPr/>
        </p:nvSpPr>
        <p:spPr>
          <a:xfrm>
            <a:off x="228600" y="1305580"/>
            <a:ext cx="8915400" cy="523220"/>
          </a:xfrm>
          <a:prstGeom prst="rect">
            <a:avLst/>
          </a:prstGeom>
          <a:noFill/>
        </p:spPr>
        <p:txBody>
          <a:bodyPr wrap="square" lIns="91440" tIns="45720" rIns="91440" bIns="45720">
            <a:spAutoFit/>
          </a:bodyPr>
          <a:lstStyle/>
          <a:p>
            <a:r>
              <a:rPr lang="en-US" sz="2800" b="1" dirty="0">
                <a:ln w="1905"/>
                <a:solidFill>
                  <a:srgbClr val="00B050"/>
                </a:solidFill>
                <a:effectLst>
                  <a:innerShdw blurRad="69850" dist="43180" dir="5400000">
                    <a:srgbClr val="000000">
                      <a:alpha val="65000"/>
                    </a:srgbClr>
                  </a:innerShdw>
                </a:effectLst>
                <a:latin typeface="Times New Roman" pitchFamily="18" charset="0"/>
                <a:cs typeface="Times New Roman" pitchFamily="18" charset="0"/>
              </a:rPr>
              <a:t>* C</a:t>
            </a:r>
            <a:r>
              <a:rPr lang="en-US" sz="2800" b="1" cap="none" spc="0" dirty="0">
                <a:ln w="1905"/>
                <a:solidFill>
                  <a:srgbClr val="00B050"/>
                </a:solidFill>
                <a:effectLst>
                  <a:innerShdw blurRad="69850" dist="43180" dir="5400000">
                    <a:srgbClr val="000000">
                      <a:alpha val="65000"/>
                    </a:srgbClr>
                  </a:innerShdw>
                </a:effectLst>
                <a:latin typeface="Times New Roman" pitchFamily="18" charset="0"/>
                <a:cs typeface="Times New Roman" pitchFamily="18" charset="0"/>
              </a:rPr>
              <a:t>ách phòng bệnh béo phì.</a:t>
            </a:r>
            <a:endParaRPr lang="vi-VN" sz="2800" b="1" cap="none" spc="0" dirty="0">
              <a:ln w="1905"/>
              <a:solidFill>
                <a:srgbClr val="00B050"/>
              </a:solidFill>
              <a:effectLst>
                <a:innerShdw blurRad="69850" dist="43180" dir="5400000">
                  <a:srgbClr val="000000">
                    <a:alpha val="65000"/>
                  </a:srgbClr>
                </a:innerShdw>
              </a:effectLst>
              <a:latin typeface="Times New Roman" pitchFamily="18" charset="0"/>
              <a:cs typeface="Times New Roman" pitchFamily="18" charset="0"/>
            </a:endParaRPr>
          </a:p>
        </p:txBody>
      </p:sp>
      <p:sp>
        <p:nvSpPr>
          <p:cNvPr id="13" name="Text Box 8"/>
          <p:cNvSpPr txBox="1">
            <a:spLocks noChangeArrowheads="1"/>
          </p:cNvSpPr>
          <p:nvPr/>
        </p:nvSpPr>
        <p:spPr bwMode="auto">
          <a:xfrm>
            <a:off x="1524000" y="1834210"/>
            <a:ext cx="6324600" cy="523220"/>
          </a:xfrm>
          <a:prstGeom prst="rect">
            <a:avLst/>
          </a:prstGeom>
          <a:noFill/>
          <a:ln w="9525">
            <a:noFill/>
            <a:miter lim="800000"/>
            <a:headEnd/>
            <a:tailEnd/>
          </a:ln>
          <a:effectLst/>
        </p:spPr>
        <p:txBody>
          <a:bodyPr wrap="square">
            <a:spAutoFit/>
          </a:bodyPr>
          <a:lstStyle/>
          <a:p>
            <a:r>
              <a:rPr lang="en-US" sz="2800" b="1" dirty="0">
                <a:solidFill>
                  <a:srgbClr val="7030A0"/>
                </a:solidFill>
                <a:latin typeface="Times New Roman" pitchFamily="18" charset="0"/>
                <a:cs typeface="Times New Roman" pitchFamily="18" charset="0"/>
              </a:rPr>
              <a:t> </a:t>
            </a:r>
          </a:p>
        </p:txBody>
      </p:sp>
      <p:sp>
        <p:nvSpPr>
          <p:cNvPr id="8" name="Cloud 7"/>
          <p:cNvSpPr/>
          <p:nvPr/>
        </p:nvSpPr>
        <p:spPr>
          <a:xfrm>
            <a:off x="214282" y="2204864"/>
            <a:ext cx="8929718" cy="4286256"/>
          </a:xfrm>
          <a:prstGeom prst="cloud">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u="sng" dirty="0">
                <a:solidFill>
                  <a:schemeClr val="accent2"/>
                </a:solidFill>
                <a:latin typeface="Times New Roman" pitchFamily="18" charset="0"/>
                <a:cs typeface="Times New Roman" pitchFamily="18" charset="0"/>
              </a:rPr>
              <a:t>Kết luận:</a:t>
            </a:r>
          </a:p>
          <a:p>
            <a:pPr>
              <a:buFontTx/>
              <a:buChar char="-"/>
            </a:pPr>
            <a:r>
              <a:rPr lang="en-US" sz="2800" b="1" dirty="0">
                <a:solidFill>
                  <a:schemeClr val="accent2"/>
                </a:solidFill>
                <a:latin typeface="Times New Roman" pitchFamily="18" charset="0"/>
                <a:cs typeface="Times New Roman" pitchFamily="18" charset="0"/>
              </a:rPr>
              <a:t>Ăn uống hợp lí, rèn luyện thói quen ăn uống điều độ, ăn chậm, nhai kĩ.</a:t>
            </a:r>
          </a:p>
          <a:p>
            <a:pPr>
              <a:buFontTx/>
              <a:buChar char="-"/>
            </a:pPr>
            <a:r>
              <a:rPr lang="en-US" sz="2800" b="1" dirty="0">
                <a:solidFill>
                  <a:schemeClr val="accent2"/>
                </a:solidFill>
                <a:latin typeface="Times New Roman" pitchFamily="18" charset="0"/>
                <a:cs typeface="Times New Roman" pitchFamily="18" charset="0"/>
              </a:rPr>
              <a:t>Năng vận động cơ thể, đi bộ và luyện tập thể dục thể thao.</a:t>
            </a:r>
          </a:p>
        </p:txBody>
      </p:sp>
    </p:spTree>
  </p:cSld>
  <p:clrMapOvr>
    <a:masterClrMapping/>
  </p:clrMapOvr>
  <p:transition>
    <p:strips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ox(in)">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371600" y="0"/>
            <a:ext cx="6629400" cy="954107"/>
          </a:xfrm>
          <a:prstGeom prst="rect">
            <a:avLst/>
          </a:prstGeom>
        </p:spPr>
        <p:txBody>
          <a:bodyPr wrap="square">
            <a:spAutoFit/>
          </a:bodyPr>
          <a:lstStyle/>
          <a:p>
            <a:pPr algn="ctr"/>
            <a:r>
              <a:rPr lang="en-US" sz="2800" b="1" dirty="0">
                <a:latin typeface="Times New Roman" pitchFamily="18" charset="0"/>
                <a:cs typeface="Times New Roman" pitchFamily="18" charset="0"/>
              </a:rPr>
              <a:t>Thứ</a:t>
            </a:r>
            <a:r>
              <a:rPr lang="vi-VN" sz="2800" b="1" dirty="0">
                <a:latin typeface="Times New Roman" pitchFamily="18" charset="0"/>
                <a:cs typeface="Times New Roman" pitchFamily="18" charset="0"/>
              </a:rPr>
              <a:t> </a:t>
            </a:r>
            <a:r>
              <a:rPr lang="en-US" sz="2800" b="1" dirty="0">
                <a:latin typeface="Times New Roman" pitchFamily="18" charset="0"/>
                <a:cs typeface="Times New Roman" pitchFamily="18" charset="0"/>
              </a:rPr>
              <a:t>hai ngày 17 tháng 10 năm 2022</a:t>
            </a:r>
          </a:p>
          <a:p>
            <a:pPr algn="ctr"/>
            <a:r>
              <a:rPr lang="en-US" sz="2800" b="1" u="sng" dirty="0" err="1">
                <a:latin typeface="Times New Roman" pitchFamily="18" charset="0"/>
                <a:cs typeface="Times New Roman" pitchFamily="18" charset="0"/>
              </a:rPr>
              <a:t>Khoa</a:t>
            </a:r>
            <a:r>
              <a:rPr lang="en-US" sz="2800" b="1" u="sng" dirty="0">
                <a:latin typeface="Times New Roman" pitchFamily="18" charset="0"/>
                <a:cs typeface="Times New Roman" pitchFamily="18" charset="0"/>
              </a:rPr>
              <a:t> </a:t>
            </a:r>
            <a:r>
              <a:rPr lang="en-US" sz="2800" b="1" u="sng" dirty="0" err="1">
                <a:latin typeface="Times New Roman" pitchFamily="18" charset="0"/>
                <a:cs typeface="Times New Roman" pitchFamily="18" charset="0"/>
              </a:rPr>
              <a:t>học</a:t>
            </a:r>
            <a:endParaRPr lang="en-US" sz="2800" b="1" u="sng" dirty="0">
              <a:latin typeface="Times New Roman" pitchFamily="18" charset="0"/>
              <a:cs typeface="Times New Roman" pitchFamily="18" charset="0"/>
            </a:endParaRPr>
          </a:p>
        </p:txBody>
      </p:sp>
      <p:sp>
        <p:nvSpPr>
          <p:cNvPr id="5" name="Text Box 8"/>
          <p:cNvSpPr txBox="1">
            <a:spLocks noChangeArrowheads="1"/>
          </p:cNvSpPr>
          <p:nvPr/>
        </p:nvSpPr>
        <p:spPr bwMode="auto">
          <a:xfrm>
            <a:off x="1371600" y="838200"/>
            <a:ext cx="6324600" cy="523220"/>
          </a:xfrm>
          <a:prstGeom prst="rect">
            <a:avLst/>
          </a:prstGeom>
          <a:noFill/>
          <a:ln w="9525">
            <a:noFill/>
            <a:miter lim="800000"/>
            <a:headEnd/>
            <a:tailEnd/>
          </a:ln>
          <a:effectLst/>
        </p:spPr>
        <p:txBody>
          <a:bodyPr wrap="square">
            <a:spAutoFit/>
          </a:bodyPr>
          <a:lstStyle/>
          <a:p>
            <a:pPr algn="ctr"/>
            <a:r>
              <a:rPr lang="en-US" sz="2800" b="1" dirty="0">
                <a:solidFill>
                  <a:srgbClr val="FF0000"/>
                </a:solidFill>
                <a:latin typeface="Times New Roman" pitchFamily="18" charset="0"/>
                <a:cs typeface="Times New Roman" pitchFamily="18" charset="0"/>
              </a:rPr>
              <a:t> </a:t>
            </a:r>
            <a:r>
              <a:rPr lang="vi-VN" sz="2800" b="1" dirty="0">
                <a:solidFill>
                  <a:srgbClr val="FF0000"/>
                </a:solidFill>
                <a:latin typeface="Times New Roman" pitchFamily="18" charset="0"/>
                <a:cs typeface="Times New Roman" pitchFamily="18" charset="0"/>
              </a:rPr>
              <a:t>Phòng bệnh béo phì</a:t>
            </a:r>
            <a:endParaRPr lang="en-US" sz="2800" b="1" dirty="0">
              <a:solidFill>
                <a:srgbClr val="FF0000"/>
              </a:solidFill>
              <a:latin typeface="Times New Roman" pitchFamily="18" charset="0"/>
              <a:cs typeface="Times New Roman" pitchFamily="18" charset="0"/>
            </a:endParaRPr>
          </a:p>
        </p:txBody>
      </p:sp>
      <p:sp>
        <p:nvSpPr>
          <p:cNvPr id="6" name="TextBox 5"/>
          <p:cNvSpPr txBox="1"/>
          <p:nvPr/>
        </p:nvSpPr>
        <p:spPr>
          <a:xfrm>
            <a:off x="467544" y="1484784"/>
            <a:ext cx="6408712" cy="523220"/>
          </a:xfrm>
          <a:prstGeom prst="rect">
            <a:avLst/>
          </a:prstGeom>
          <a:noFill/>
        </p:spPr>
        <p:txBody>
          <a:bodyPr wrap="square" rtlCol="0">
            <a:spAutoFit/>
          </a:bodyPr>
          <a:lstStyle/>
          <a:p>
            <a:r>
              <a:rPr lang="en-US" sz="2800" b="1" dirty="0">
                <a:solidFill>
                  <a:srgbClr val="7030A0"/>
                </a:solidFill>
                <a:latin typeface="Times New Roman" pitchFamily="18" charset="0"/>
                <a:cs typeface="Times New Roman" pitchFamily="18" charset="0"/>
              </a:rPr>
              <a:t>HOẠT ĐỘNG LUYỆN TẬP</a:t>
            </a:r>
          </a:p>
        </p:txBody>
      </p:sp>
      <p:sp>
        <p:nvSpPr>
          <p:cNvPr id="7" name="Text Box 18"/>
          <p:cNvSpPr txBox="1">
            <a:spLocks noChangeArrowheads="1"/>
          </p:cNvSpPr>
          <p:nvPr/>
        </p:nvSpPr>
        <p:spPr bwMode="auto">
          <a:xfrm>
            <a:off x="291075" y="2046907"/>
            <a:ext cx="8610600" cy="2462213"/>
          </a:xfrm>
          <a:prstGeom prst="rect">
            <a:avLst/>
          </a:prstGeom>
          <a:noFill/>
          <a:ln w="9525">
            <a:noFill/>
            <a:miter lim="800000"/>
            <a:headEnd/>
            <a:tailEnd/>
          </a:ln>
          <a:effectLst/>
        </p:spPr>
        <p:txBody>
          <a:bodyPr wrap="square">
            <a:spAutoFit/>
          </a:bodyPr>
          <a:lstStyle/>
          <a:p>
            <a:pPr>
              <a:spcBef>
                <a:spcPct val="50000"/>
              </a:spcBef>
            </a:pPr>
            <a:r>
              <a:rPr lang="en-US" sz="2800" b="1" u="sng" dirty="0">
                <a:solidFill>
                  <a:srgbClr val="FF0066"/>
                </a:solidFill>
                <a:latin typeface="Times New Roman" pitchFamily="18" charset="0"/>
                <a:cs typeface="Times New Roman" pitchFamily="18" charset="0"/>
              </a:rPr>
              <a:t>Câu 1:</a:t>
            </a:r>
            <a:r>
              <a:rPr lang="en-US" sz="2800" b="1" dirty="0">
                <a:solidFill>
                  <a:srgbClr val="FF0066"/>
                </a:solidFill>
                <a:latin typeface="Times New Roman" pitchFamily="18" charset="0"/>
                <a:cs typeface="Times New Roman" pitchFamily="18" charset="0"/>
              </a:rPr>
              <a:t> Nguyên nhân gây nên bệnh béo phì là:</a:t>
            </a:r>
          </a:p>
          <a:p>
            <a:pPr marL="514350" indent="-514350">
              <a:spcBef>
                <a:spcPct val="50000"/>
              </a:spcBef>
              <a:buAutoNum type="alphaLcPeriod"/>
            </a:pPr>
            <a:r>
              <a:rPr lang="en-US" sz="2800" dirty="0" err="1">
                <a:latin typeface="Times New Roman" pitchFamily="18" charset="0"/>
                <a:cs typeface="Times New Roman" pitchFamily="18" charset="0"/>
              </a:rPr>
              <a:t>Vận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động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quá</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nhiều</a:t>
            </a:r>
            <a:endParaRPr lang="en-US" sz="2800" dirty="0">
              <a:latin typeface="Times New Roman" pitchFamily="18" charset="0"/>
              <a:cs typeface="Times New Roman" pitchFamily="18" charset="0"/>
            </a:endParaRPr>
          </a:p>
          <a:p>
            <a:pPr marL="514350" indent="-514350">
              <a:spcBef>
                <a:spcPct val="50000"/>
              </a:spcBef>
              <a:buAutoNum type="alphaLcPeriod"/>
            </a:pPr>
            <a:r>
              <a:rPr lang="en-US" sz="2800" dirty="0" err="1">
                <a:latin typeface="Times New Roman" pitchFamily="18" charset="0"/>
                <a:cs typeface="Times New Roman" pitchFamily="18" charset="0"/>
              </a:rPr>
              <a:t>Ăn</a:t>
            </a:r>
            <a:r>
              <a:rPr lang="en-US" sz="2800" dirty="0">
                <a:latin typeface="Times New Roman" pitchFamily="18" charset="0"/>
                <a:cs typeface="Times New Roman" pitchFamily="18" charset="0"/>
              </a:rPr>
              <a:t> ở </a:t>
            </a:r>
            <a:r>
              <a:rPr lang="en-US" sz="2800" dirty="0" err="1">
                <a:latin typeface="Times New Roman" pitchFamily="18" charset="0"/>
                <a:cs typeface="Times New Roman" pitchFamily="18" charset="0"/>
              </a:rPr>
              <a:t>mức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độ</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vừa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phải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hoạt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động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nhiều</a:t>
            </a:r>
            <a:endParaRPr lang="en-US" sz="2800" dirty="0">
              <a:latin typeface="Times New Roman" pitchFamily="18" charset="0"/>
              <a:cs typeface="Times New Roman" pitchFamily="18" charset="0"/>
            </a:endParaRPr>
          </a:p>
          <a:p>
            <a:pPr marL="514350" indent="-514350">
              <a:spcBef>
                <a:spcPct val="50000"/>
              </a:spcBef>
              <a:buFontTx/>
              <a:buAutoNum type="alphaLcPeriod"/>
            </a:pPr>
            <a:r>
              <a:rPr lang="en-US" sz="2800" dirty="0" err="1">
                <a:latin typeface="Times New Roman" pitchFamily="18" charset="0"/>
                <a:cs typeface="Times New Roman" pitchFamily="18" charset="0"/>
              </a:rPr>
              <a:t>Ăn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quá</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nhiều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hoạt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động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quá</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ít</a:t>
            </a:r>
            <a:endParaRPr lang="en-US" sz="2800" dirty="0">
              <a:latin typeface="Times New Roman" pitchFamily="18" charset="0"/>
              <a:cs typeface="Times New Roman" pitchFamily="18" charset="0"/>
            </a:endParaRPr>
          </a:p>
        </p:txBody>
      </p:sp>
      <p:sp>
        <p:nvSpPr>
          <p:cNvPr id="8" name="Smiley Face 7"/>
          <p:cNvSpPr/>
          <p:nvPr/>
        </p:nvSpPr>
        <p:spPr>
          <a:xfrm>
            <a:off x="162744" y="3975720"/>
            <a:ext cx="609600" cy="533400"/>
          </a:xfrm>
          <a:prstGeom prst="smileyFace">
            <a:avLst>
              <a:gd name="adj" fmla="val 4653"/>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Tree>
  </p:cSld>
  <p:clrMapOvr>
    <a:masterClrMapping/>
  </p:clrMapOvr>
  <p:transition>
    <p:checke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strVal val="#ppt_w*0.70"/>
                                          </p:val>
                                        </p:tav>
                                        <p:tav tm="100000">
                                          <p:val>
                                            <p:strVal val="#ppt_w"/>
                                          </p:val>
                                        </p:tav>
                                      </p:tavLst>
                                    </p:anim>
                                    <p:anim calcmode="lin" valueType="num">
                                      <p:cBhvr>
                                        <p:cTn id="8" dur="1000" fill="hold"/>
                                        <p:tgtEl>
                                          <p:spTgt spid="7"/>
                                        </p:tgtEl>
                                        <p:attrNameLst>
                                          <p:attrName>ppt_h</p:attrName>
                                        </p:attrNameLst>
                                      </p:cBhvr>
                                      <p:tavLst>
                                        <p:tav tm="0">
                                          <p:val>
                                            <p:strVal val="#ppt_h"/>
                                          </p:val>
                                        </p:tav>
                                        <p:tav tm="100000">
                                          <p:val>
                                            <p:strVal val="#ppt_h"/>
                                          </p:val>
                                        </p:tav>
                                      </p:tavLst>
                                    </p:anim>
                                    <p:animEffect transition="in" filter="fade">
                                      <p:cBhvr>
                                        <p:cTn id="9" dur="10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500" fill="hold"/>
                                        <p:tgtEl>
                                          <p:spTgt spid="8"/>
                                        </p:tgtEl>
                                        <p:attrNameLst>
                                          <p:attrName>ppt_w</p:attrName>
                                        </p:attrNameLst>
                                      </p:cBhvr>
                                      <p:tavLst>
                                        <p:tav tm="0">
                                          <p:val>
                                            <p:fltVal val="0"/>
                                          </p:val>
                                        </p:tav>
                                        <p:tav tm="100000">
                                          <p:val>
                                            <p:strVal val="#ppt_w"/>
                                          </p:val>
                                        </p:tav>
                                      </p:tavLst>
                                    </p:anim>
                                    <p:anim calcmode="lin" valueType="num">
                                      <p:cBhvr>
                                        <p:cTn id="15" dur="500" fill="hold"/>
                                        <p:tgtEl>
                                          <p:spTgt spid="8"/>
                                        </p:tgtEl>
                                        <p:attrNameLst>
                                          <p:attrName>ppt_h</p:attrName>
                                        </p:attrNameLst>
                                      </p:cBhvr>
                                      <p:tavLst>
                                        <p:tav tm="0">
                                          <p:val>
                                            <p:fltVal val="0"/>
                                          </p:val>
                                        </p:tav>
                                        <p:tav tm="100000">
                                          <p:val>
                                            <p:strVal val="#ppt_h"/>
                                          </p:val>
                                        </p:tav>
                                      </p:tavLst>
                                    </p:anim>
                                    <p:animEffect transition="in" filter="fade">
                                      <p:cBhvr>
                                        <p:cTn id="16" dur="500"/>
                                        <p:tgtEl>
                                          <p:spTgt spid="8"/>
                                        </p:tgtEl>
                                      </p:cBhvr>
                                    </p:animEffect>
                                  </p:childTnLst>
                                  <p:subTnLst>
                                    <p:audio>
                                      <p:cMediaNode>
                                        <p:cTn display="0" masterRel="sameClick">
                                          <p:stCondLst>
                                            <p:cond evt="begin" delay="0">
                                              <p:tn val="12"/>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18"/>
          <p:cNvSpPr txBox="1">
            <a:spLocks noChangeArrowheads="1"/>
          </p:cNvSpPr>
          <p:nvPr/>
        </p:nvSpPr>
        <p:spPr bwMode="auto">
          <a:xfrm>
            <a:off x="387102" y="2276872"/>
            <a:ext cx="8610600" cy="3754874"/>
          </a:xfrm>
          <a:prstGeom prst="rect">
            <a:avLst/>
          </a:prstGeom>
          <a:noFill/>
          <a:ln w="9525">
            <a:noFill/>
            <a:miter lim="800000"/>
            <a:headEnd/>
            <a:tailEnd/>
          </a:ln>
          <a:effectLst/>
        </p:spPr>
        <p:txBody>
          <a:bodyPr wrap="square">
            <a:spAutoFit/>
          </a:bodyPr>
          <a:lstStyle/>
          <a:p>
            <a:pPr marL="514350" indent="-514350">
              <a:spcBef>
                <a:spcPct val="50000"/>
              </a:spcBef>
            </a:pPr>
            <a:r>
              <a:rPr lang="en-US" sz="2800" b="1" u="sng" dirty="0">
                <a:solidFill>
                  <a:srgbClr val="FF0066"/>
                </a:solidFill>
                <a:latin typeface="Times New Roman" pitchFamily="18" charset="0"/>
                <a:cs typeface="Times New Roman" pitchFamily="18" charset="0"/>
              </a:rPr>
              <a:t>Câu 2:</a:t>
            </a:r>
            <a:r>
              <a:rPr lang="en-US" sz="2800" b="1" dirty="0">
                <a:solidFill>
                  <a:srgbClr val="FF0066"/>
                </a:solidFill>
                <a:latin typeface="Times New Roman" pitchFamily="18" charset="0"/>
                <a:cs typeface="Times New Roman" pitchFamily="18" charset="0"/>
              </a:rPr>
              <a:t> Người thừa cân, béo phì có nguy cơ bị:</a:t>
            </a:r>
          </a:p>
          <a:p>
            <a:pPr marL="514350" indent="-514350">
              <a:spcBef>
                <a:spcPct val="50000"/>
              </a:spcBef>
              <a:buAutoNum type="alphaLcPeriod"/>
            </a:pPr>
            <a:r>
              <a:rPr lang="en-US" sz="2800" dirty="0">
                <a:latin typeface="Times New Roman" pitchFamily="18" charset="0"/>
                <a:cs typeface="Times New Roman" pitchFamily="18" charset="0"/>
              </a:rPr>
              <a:t>Tim </a:t>
            </a:r>
            <a:r>
              <a:rPr lang="en-US" sz="2800" dirty="0" err="1">
                <a:latin typeface="Times New Roman" pitchFamily="18" charset="0"/>
                <a:cs typeface="Times New Roman" pitchFamily="18" charset="0"/>
              </a:rPr>
              <a:t>mạch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huyết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áp</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cao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tiểu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đường</a:t>
            </a:r>
            <a:r>
              <a:rPr lang="en-US" sz="2800" dirty="0">
                <a:latin typeface="Times New Roman" pitchFamily="18" charset="0"/>
                <a:cs typeface="Times New Roman" pitchFamily="18" charset="0"/>
              </a:rPr>
              <a:t>…</a:t>
            </a:r>
          </a:p>
          <a:p>
            <a:pPr marL="514350" indent="-514350">
              <a:spcBef>
                <a:spcPct val="50000"/>
              </a:spcBef>
              <a:buAutoNum type="alphaLcPeriod"/>
            </a:pPr>
            <a:r>
              <a:rPr lang="en-US" sz="2800" dirty="0">
                <a:latin typeface="Times New Roman" pitchFamily="18" charset="0"/>
                <a:cs typeface="Times New Roman" pitchFamily="18" charset="0"/>
              </a:rPr>
              <a:t>Tim </a:t>
            </a:r>
            <a:r>
              <a:rPr lang="en-US" sz="2800" dirty="0" err="1">
                <a:latin typeface="Times New Roman" pitchFamily="18" charset="0"/>
                <a:cs typeface="Times New Roman" pitchFamily="18" charset="0"/>
              </a:rPr>
              <a:t>mạch</a:t>
            </a:r>
            <a:endParaRPr lang="en-US" sz="2800" dirty="0">
              <a:latin typeface="Times New Roman" pitchFamily="18" charset="0"/>
              <a:cs typeface="Times New Roman" pitchFamily="18" charset="0"/>
            </a:endParaRPr>
          </a:p>
          <a:p>
            <a:pPr marL="514350" indent="-514350">
              <a:spcBef>
                <a:spcPct val="50000"/>
              </a:spcBef>
              <a:buAutoNum type="alphaLcPeriod"/>
            </a:pPr>
            <a:r>
              <a:rPr lang="en-US" sz="2800" dirty="0" err="1">
                <a:latin typeface="Times New Roman" pitchFamily="18" charset="0"/>
                <a:cs typeface="Times New Roman" pitchFamily="18" charset="0"/>
              </a:rPr>
              <a:t>Huyết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áp</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cao</a:t>
            </a:r>
            <a:endParaRPr lang="en-US" sz="2800" dirty="0">
              <a:latin typeface="Times New Roman" pitchFamily="18" charset="0"/>
              <a:cs typeface="Times New Roman" pitchFamily="18" charset="0"/>
            </a:endParaRPr>
          </a:p>
          <a:p>
            <a:pPr marL="514350" indent="-514350">
              <a:spcBef>
                <a:spcPct val="50000"/>
              </a:spcBef>
              <a:buAutoNum type="alphaLcPeriod"/>
            </a:pPr>
            <a:endParaRPr lang="en-US" sz="2800" b="1" dirty="0">
              <a:solidFill>
                <a:srgbClr val="FF0066"/>
              </a:solidFill>
              <a:latin typeface="Times New Roman" pitchFamily="18" charset="0"/>
              <a:cs typeface="Times New Roman" pitchFamily="18" charset="0"/>
            </a:endParaRPr>
          </a:p>
          <a:p>
            <a:pPr marL="514350" indent="-514350">
              <a:spcBef>
                <a:spcPct val="50000"/>
              </a:spcBef>
              <a:buAutoNum type="alphaLcPeriod"/>
            </a:pPr>
            <a:endParaRPr lang="en-US" sz="2800" b="1" dirty="0">
              <a:solidFill>
                <a:srgbClr val="FF0066"/>
              </a:solidFill>
              <a:latin typeface="Times New Roman" pitchFamily="18" charset="0"/>
              <a:cs typeface="Times New Roman" pitchFamily="18" charset="0"/>
            </a:endParaRPr>
          </a:p>
        </p:txBody>
      </p:sp>
      <p:sp>
        <p:nvSpPr>
          <p:cNvPr id="8" name="Smiley Face 7"/>
          <p:cNvSpPr/>
          <p:nvPr/>
        </p:nvSpPr>
        <p:spPr>
          <a:xfrm>
            <a:off x="251520" y="2924944"/>
            <a:ext cx="609600" cy="533400"/>
          </a:xfrm>
          <a:prstGeom prst="smileyFace">
            <a:avLst>
              <a:gd name="adj" fmla="val 4653"/>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9" name="Rectangle 8"/>
          <p:cNvSpPr/>
          <p:nvPr/>
        </p:nvSpPr>
        <p:spPr>
          <a:xfrm>
            <a:off x="1371600" y="0"/>
            <a:ext cx="6629400" cy="954107"/>
          </a:xfrm>
          <a:prstGeom prst="rect">
            <a:avLst/>
          </a:prstGeom>
        </p:spPr>
        <p:txBody>
          <a:bodyPr wrap="square">
            <a:spAutoFit/>
          </a:bodyPr>
          <a:lstStyle/>
          <a:p>
            <a:pPr algn="ctr"/>
            <a:r>
              <a:rPr lang="en-US" sz="2800" b="1" dirty="0">
                <a:latin typeface="Times New Roman" pitchFamily="18" charset="0"/>
                <a:cs typeface="Times New Roman" pitchFamily="18" charset="0"/>
              </a:rPr>
              <a:t>Thứ</a:t>
            </a:r>
            <a:r>
              <a:rPr lang="vi-VN" sz="2800" b="1" dirty="0">
                <a:latin typeface="Times New Roman" pitchFamily="18" charset="0"/>
                <a:cs typeface="Times New Roman" pitchFamily="18" charset="0"/>
              </a:rPr>
              <a:t> </a:t>
            </a:r>
            <a:r>
              <a:rPr lang="en-US" sz="2800" b="1" dirty="0">
                <a:latin typeface="Times New Roman" pitchFamily="18" charset="0"/>
                <a:cs typeface="Times New Roman" pitchFamily="18" charset="0"/>
              </a:rPr>
              <a:t>hai ngày 17 tháng 10 năm 2022</a:t>
            </a:r>
          </a:p>
          <a:p>
            <a:pPr algn="ctr"/>
            <a:r>
              <a:rPr lang="en-US" sz="2800" b="1" u="sng" dirty="0" err="1">
                <a:latin typeface="Times New Roman" pitchFamily="18" charset="0"/>
                <a:cs typeface="Times New Roman" pitchFamily="18" charset="0"/>
              </a:rPr>
              <a:t>Khoa</a:t>
            </a:r>
            <a:r>
              <a:rPr lang="en-US" sz="2800" b="1" u="sng" dirty="0">
                <a:latin typeface="Times New Roman" pitchFamily="18" charset="0"/>
                <a:cs typeface="Times New Roman" pitchFamily="18" charset="0"/>
              </a:rPr>
              <a:t> </a:t>
            </a:r>
            <a:r>
              <a:rPr lang="en-US" sz="2800" b="1" u="sng" dirty="0" err="1">
                <a:latin typeface="Times New Roman" pitchFamily="18" charset="0"/>
                <a:cs typeface="Times New Roman" pitchFamily="18" charset="0"/>
              </a:rPr>
              <a:t>học</a:t>
            </a:r>
            <a:endParaRPr lang="en-US" sz="2800" b="1" u="sng" dirty="0">
              <a:latin typeface="Times New Roman" pitchFamily="18" charset="0"/>
              <a:cs typeface="Times New Roman" pitchFamily="18" charset="0"/>
            </a:endParaRPr>
          </a:p>
        </p:txBody>
      </p:sp>
      <p:sp>
        <p:nvSpPr>
          <p:cNvPr id="10" name="Text Box 8"/>
          <p:cNvSpPr txBox="1">
            <a:spLocks noChangeArrowheads="1"/>
          </p:cNvSpPr>
          <p:nvPr/>
        </p:nvSpPr>
        <p:spPr bwMode="auto">
          <a:xfrm>
            <a:off x="1371600" y="838200"/>
            <a:ext cx="6324600" cy="523220"/>
          </a:xfrm>
          <a:prstGeom prst="rect">
            <a:avLst/>
          </a:prstGeom>
          <a:noFill/>
          <a:ln w="9525">
            <a:noFill/>
            <a:miter lim="800000"/>
            <a:headEnd/>
            <a:tailEnd/>
          </a:ln>
          <a:effectLst/>
        </p:spPr>
        <p:txBody>
          <a:bodyPr wrap="square">
            <a:spAutoFit/>
          </a:bodyPr>
          <a:lstStyle/>
          <a:p>
            <a:pPr algn="ctr"/>
            <a:r>
              <a:rPr lang="en-US" sz="2800" b="1" dirty="0">
                <a:solidFill>
                  <a:srgbClr val="FF0000"/>
                </a:solidFill>
                <a:latin typeface="Times New Roman" pitchFamily="18" charset="0"/>
                <a:cs typeface="Times New Roman" pitchFamily="18" charset="0"/>
              </a:rPr>
              <a:t> </a:t>
            </a:r>
            <a:r>
              <a:rPr lang="vi-VN" sz="2800" b="1" dirty="0">
                <a:solidFill>
                  <a:srgbClr val="FF0000"/>
                </a:solidFill>
                <a:latin typeface="Times New Roman" pitchFamily="18" charset="0"/>
                <a:cs typeface="Times New Roman" pitchFamily="18" charset="0"/>
              </a:rPr>
              <a:t>Phòng bệnh béo phì</a:t>
            </a:r>
            <a:endParaRPr lang="en-US" sz="2800" b="1" dirty="0">
              <a:solidFill>
                <a:srgbClr val="FF0000"/>
              </a:solidFill>
              <a:latin typeface="Times New Roman" pitchFamily="18" charset="0"/>
              <a:cs typeface="Times New Roman" pitchFamily="18" charset="0"/>
            </a:endParaRPr>
          </a:p>
        </p:txBody>
      </p:sp>
      <p:sp>
        <p:nvSpPr>
          <p:cNvPr id="11" name="TextBox 10"/>
          <p:cNvSpPr txBox="1"/>
          <p:nvPr/>
        </p:nvSpPr>
        <p:spPr>
          <a:xfrm>
            <a:off x="467544" y="1484784"/>
            <a:ext cx="6408712" cy="523220"/>
          </a:xfrm>
          <a:prstGeom prst="rect">
            <a:avLst/>
          </a:prstGeom>
          <a:noFill/>
        </p:spPr>
        <p:txBody>
          <a:bodyPr wrap="square" rtlCol="0">
            <a:spAutoFit/>
          </a:bodyPr>
          <a:lstStyle/>
          <a:p>
            <a:r>
              <a:rPr lang="en-US" sz="2800" b="1" dirty="0">
                <a:solidFill>
                  <a:srgbClr val="7030A0"/>
                </a:solidFill>
                <a:latin typeface="Times New Roman" pitchFamily="18" charset="0"/>
                <a:cs typeface="Times New Roman" pitchFamily="18" charset="0"/>
              </a:rPr>
              <a:t>HOẠT ĐỘNG LUYỆN TẬP</a:t>
            </a:r>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slide(fromBottom)">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strips(downLeft)">
                                      <p:cBhvr>
                                        <p:cTn id="12" dur="500"/>
                                        <p:tgtEl>
                                          <p:spTgt spid="8"/>
                                        </p:tgtEl>
                                      </p:cBhvr>
                                    </p:animEffect>
                                  </p:childTnLst>
                                  <p:subTnLst>
                                    <p:audio>
                                      <p:cMediaNode>
                                        <p:cTn display="0" masterRel="sameClick">
                                          <p:stCondLst>
                                            <p:cond evt="begin" delay="0">
                                              <p:tn val="10"/>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371600" y="0"/>
            <a:ext cx="6629400" cy="954107"/>
          </a:xfrm>
          <a:prstGeom prst="rect">
            <a:avLst/>
          </a:prstGeom>
        </p:spPr>
        <p:txBody>
          <a:bodyPr wrap="square">
            <a:spAutoFit/>
          </a:bodyPr>
          <a:lstStyle/>
          <a:p>
            <a:pPr algn="ctr"/>
            <a:r>
              <a:rPr lang="en-US" sz="2800" b="1" dirty="0">
                <a:latin typeface="Times New Roman" pitchFamily="18" charset="0"/>
                <a:cs typeface="Times New Roman" pitchFamily="18" charset="0"/>
              </a:rPr>
              <a:t>Thứ</a:t>
            </a:r>
            <a:r>
              <a:rPr lang="vi-VN" sz="2800" b="1" dirty="0">
                <a:latin typeface="Times New Roman" pitchFamily="18" charset="0"/>
                <a:cs typeface="Times New Roman" pitchFamily="18" charset="0"/>
              </a:rPr>
              <a:t> </a:t>
            </a:r>
            <a:r>
              <a:rPr lang="en-US" sz="2800" b="1" dirty="0">
                <a:latin typeface="Times New Roman" pitchFamily="18" charset="0"/>
                <a:cs typeface="Times New Roman" pitchFamily="18" charset="0"/>
              </a:rPr>
              <a:t>hai ngày 17 tháng 10 năm 2022</a:t>
            </a:r>
          </a:p>
          <a:p>
            <a:pPr algn="ctr"/>
            <a:r>
              <a:rPr lang="en-US" sz="2800" b="1" dirty="0" err="1">
                <a:latin typeface="Times New Roman" pitchFamily="18" charset="0"/>
                <a:cs typeface="Times New Roman" pitchFamily="18" charset="0"/>
              </a:rPr>
              <a:t>Khoa</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học</a:t>
            </a:r>
            <a:endParaRPr lang="en-US" sz="2800" b="1" dirty="0">
              <a:latin typeface="Times New Roman" pitchFamily="18" charset="0"/>
              <a:cs typeface="Times New Roman" pitchFamily="18" charset="0"/>
            </a:endParaRPr>
          </a:p>
        </p:txBody>
      </p:sp>
      <p:sp>
        <p:nvSpPr>
          <p:cNvPr id="8" name="Text Box 8"/>
          <p:cNvSpPr txBox="1">
            <a:spLocks noChangeArrowheads="1"/>
          </p:cNvSpPr>
          <p:nvPr/>
        </p:nvSpPr>
        <p:spPr bwMode="auto">
          <a:xfrm>
            <a:off x="1371600" y="1066800"/>
            <a:ext cx="6324600" cy="584775"/>
          </a:xfrm>
          <a:prstGeom prst="rect">
            <a:avLst/>
          </a:prstGeom>
          <a:noFill/>
          <a:ln w="9525">
            <a:noFill/>
            <a:miter lim="800000"/>
            <a:headEnd/>
            <a:tailEnd/>
          </a:ln>
          <a:effectLst/>
        </p:spPr>
        <p:txBody>
          <a:bodyPr wrap="square">
            <a:spAutoFit/>
          </a:bodyPr>
          <a:lstStyle/>
          <a:p>
            <a:pPr algn="ctr"/>
            <a:r>
              <a:rPr lang="en-US" sz="3200" b="1" dirty="0">
                <a:solidFill>
                  <a:srgbClr val="FF0000"/>
                </a:solidFill>
                <a:latin typeface="Times New Roman" pitchFamily="18" charset="0"/>
                <a:cs typeface="Times New Roman" pitchFamily="18" charset="0"/>
              </a:rPr>
              <a:t> </a:t>
            </a:r>
            <a:r>
              <a:rPr lang="vi-VN" sz="3200" b="1" dirty="0">
                <a:solidFill>
                  <a:srgbClr val="FF0000"/>
                </a:solidFill>
                <a:latin typeface="Times New Roman" pitchFamily="18" charset="0"/>
                <a:cs typeface="Times New Roman" pitchFamily="18" charset="0"/>
              </a:rPr>
              <a:t>Phòng bệnh béo phì</a:t>
            </a:r>
            <a:endParaRPr lang="en-US" sz="3200" b="1" dirty="0">
              <a:solidFill>
                <a:srgbClr val="FF0000"/>
              </a:solidFill>
              <a:latin typeface="Times New Roman" pitchFamily="18" charset="0"/>
              <a:cs typeface="Times New Roman" pitchFamily="18" charset="0"/>
            </a:endParaRPr>
          </a:p>
        </p:txBody>
      </p:sp>
      <p:sp>
        <p:nvSpPr>
          <p:cNvPr id="9" name="Text Box 8"/>
          <p:cNvSpPr txBox="1">
            <a:spLocks noChangeArrowheads="1"/>
          </p:cNvSpPr>
          <p:nvPr/>
        </p:nvSpPr>
        <p:spPr bwMode="auto">
          <a:xfrm>
            <a:off x="457200" y="2406367"/>
            <a:ext cx="8077200" cy="2246769"/>
          </a:xfrm>
          <a:prstGeom prst="rect">
            <a:avLst/>
          </a:prstGeom>
          <a:noFill/>
          <a:ln w="9525">
            <a:noFill/>
            <a:miter lim="800000"/>
            <a:headEnd/>
            <a:tailEnd/>
          </a:ln>
          <a:effectLst/>
        </p:spPr>
        <p:txBody>
          <a:bodyPr wrap="square">
            <a:spAutoFit/>
          </a:bodyPr>
          <a:lstStyle/>
          <a:p>
            <a:r>
              <a:rPr lang="nl-NL" sz="2800" dirty="0">
                <a:latin typeface="Times New Roman" pitchFamily="18" charset="0"/>
                <a:cs typeface="Times New Roman" pitchFamily="18" charset="0"/>
              </a:rPr>
              <a:t>- Thực hiện ăn uống phù hợp và tập luyện thể dục, thể thao để cơ thể khoẻ mạnh, ngăn ngừa béo phì</a:t>
            </a:r>
          </a:p>
          <a:p>
            <a:r>
              <a:rPr lang="nl-NL" sz="2800" dirty="0">
                <a:latin typeface="Times New Roman" pitchFamily="18" charset="0"/>
                <a:cs typeface="Times New Roman" pitchFamily="18" charset="0"/>
              </a:rPr>
              <a:t>- Xây dựng chế độ ăn uống và tập luyện cho một người béo phì mà em biết.</a:t>
            </a:r>
            <a:endParaRPr lang="en-US" sz="2800" dirty="0">
              <a:latin typeface="Times New Roman" pitchFamily="18" charset="0"/>
              <a:cs typeface="Times New Roman" pitchFamily="18" charset="0"/>
            </a:endParaRPr>
          </a:p>
          <a:p>
            <a:endParaRPr lang="en-US" sz="2800" b="1" dirty="0">
              <a:solidFill>
                <a:srgbClr val="00B050"/>
              </a:solidFill>
              <a:latin typeface="Times New Roman" pitchFamily="18" charset="0"/>
              <a:cs typeface="Times New Roman" pitchFamily="18" charset="0"/>
            </a:endParaRPr>
          </a:p>
        </p:txBody>
      </p:sp>
      <p:sp>
        <p:nvSpPr>
          <p:cNvPr id="10" name="TextBox 9"/>
          <p:cNvSpPr txBox="1"/>
          <p:nvPr/>
        </p:nvSpPr>
        <p:spPr>
          <a:xfrm>
            <a:off x="467544" y="1681644"/>
            <a:ext cx="6408712" cy="523220"/>
          </a:xfrm>
          <a:prstGeom prst="rect">
            <a:avLst/>
          </a:prstGeom>
          <a:noFill/>
        </p:spPr>
        <p:txBody>
          <a:bodyPr wrap="square" rtlCol="0">
            <a:spAutoFit/>
          </a:bodyPr>
          <a:lstStyle/>
          <a:p>
            <a:r>
              <a:rPr lang="en-US" sz="2800" b="1" dirty="0">
                <a:solidFill>
                  <a:srgbClr val="7030A0"/>
                </a:solidFill>
                <a:latin typeface="Times New Roman" pitchFamily="18" charset="0"/>
                <a:cs typeface="Times New Roman" pitchFamily="18" charset="0"/>
              </a:rPr>
              <a:t>HOẠT ĐỘNG VẬN DỤNG:</a:t>
            </a:r>
          </a:p>
        </p:txBody>
      </p:sp>
    </p:spTree>
  </p:cSld>
  <p:clrMapOvr>
    <a:masterClrMapping/>
  </p:clrMapOvr>
  <p:transition>
    <p:randomBar dir="vert"/>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p:txBody>
          <a:bodyPr/>
          <a:lstStyle/>
          <a:p>
            <a:pPr eaLnBrk="1" hangingPunct="1"/>
            <a:endParaRPr lang="en-US"/>
          </a:p>
        </p:txBody>
      </p:sp>
      <p:sp>
        <p:nvSpPr>
          <p:cNvPr id="2051" name="Rectangle 3"/>
          <p:cNvSpPr>
            <a:spLocks noGrp="1" noChangeArrowheads="1"/>
          </p:cNvSpPr>
          <p:nvPr>
            <p:ph type="body" idx="1"/>
          </p:nvPr>
        </p:nvSpPr>
        <p:spPr/>
        <p:txBody>
          <a:bodyPr/>
          <a:lstStyle/>
          <a:p>
            <a:pPr eaLnBrk="1" hangingPunct="1"/>
            <a:endParaRPr lang="en-US"/>
          </a:p>
        </p:txBody>
      </p:sp>
      <p:pic>
        <p:nvPicPr>
          <p:cNvPr id="2052" name="Picture 4" descr="3"/>
          <p:cNvPicPr>
            <a:picLocks noChangeAspect="1" noChangeArrowheads="1"/>
          </p:cNvPicPr>
          <p:nvPr/>
        </p:nvPicPr>
        <p:blipFill>
          <a:blip r:embed="rId2"/>
          <a:srcRect/>
          <a:stretch>
            <a:fillRect/>
          </a:stretch>
        </p:blipFill>
        <p:spPr bwMode="auto">
          <a:xfrm>
            <a:off x="0" y="0"/>
            <a:ext cx="9144000" cy="6938963"/>
          </a:xfrm>
          <a:prstGeom prst="rect">
            <a:avLst/>
          </a:prstGeom>
          <a:noFill/>
          <a:ln w="9525">
            <a:noFill/>
            <a:miter lim="800000"/>
            <a:headEnd/>
            <a:tailEnd/>
          </a:ln>
        </p:spPr>
      </p:pic>
      <p:pic>
        <p:nvPicPr>
          <p:cNvPr id="2053" name="Picture 5" descr="Picture8"/>
          <p:cNvPicPr>
            <a:picLocks noChangeAspect="1" noChangeArrowheads="1" noCrop="1"/>
          </p:cNvPicPr>
          <p:nvPr/>
        </p:nvPicPr>
        <p:blipFill>
          <a:blip r:embed="rId3"/>
          <a:srcRect/>
          <a:stretch>
            <a:fillRect/>
          </a:stretch>
        </p:blipFill>
        <p:spPr bwMode="auto">
          <a:xfrm>
            <a:off x="-228600" y="4267200"/>
            <a:ext cx="2035175" cy="2590800"/>
          </a:xfrm>
          <a:prstGeom prst="rect">
            <a:avLst/>
          </a:prstGeom>
          <a:noFill/>
          <a:ln w="9525">
            <a:noFill/>
            <a:miter lim="800000"/>
            <a:headEnd/>
            <a:tailEnd/>
          </a:ln>
        </p:spPr>
      </p:pic>
      <p:pic>
        <p:nvPicPr>
          <p:cNvPr id="22534" name="Picture 6" descr="butterfly5"/>
          <p:cNvPicPr>
            <a:picLocks noChangeAspect="1" noChangeArrowheads="1" noCrop="1"/>
          </p:cNvPicPr>
          <p:nvPr/>
        </p:nvPicPr>
        <p:blipFill>
          <a:blip r:embed="rId4"/>
          <a:srcRect/>
          <a:stretch>
            <a:fillRect/>
          </a:stretch>
        </p:blipFill>
        <p:spPr bwMode="auto">
          <a:xfrm rot="-6809101">
            <a:off x="8279607" y="3672681"/>
            <a:ext cx="958850" cy="903287"/>
          </a:xfrm>
          <a:prstGeom prst="rect">
            <a:avLst/>
          </a:prstGeom>
          <a:noFill/>
          <a:ln w="9525">
            <a:noFill/>
            <a:miter lim="800000"/>
            <a:headEnd/>
            <a:tailEnd/>
          </a:ln>
        </p:spPr>
      </p:pic>
      <p:pic>
        <p:nvPicPr>
          <p:cNvPr id="22535" name="Picture 7" descr="butterfly5"/>
          <p:cNvPicPr>
            <a:picLocks noChangeAspect="1" noChangeArrowheads="1" noCrop="1"/>
          </p:cNvPicPr>
          <p:nvPr/>
        </p:nvPicPr>
        <p:blipFill>
          <a:blip r:embed="rId4"/>
          <a:srcRect/>
          <a:stretch>
            <a:fillRect/>
          </a:stretch>
        </p:blipFill>
        <p:spPr bwMode="auto">
          <a:xfrm rot="-7797167">
            <a:off x="1505744" y="4514056"/>
            <a:ext cx="609600" cy="573088"/>
          </a:xfrm>
          <a:prstGeom prst="rect">
            <a:avLst/>
          </a:prstGeom>
          <a:noFill/>
          <a:ln w="9525">
            <a:noFill/>
            <a:miter lim="800000"/>
            <a:headEnd/>
            <a:tailEnd/>
          </a:ln>
        </p:spPr>
      </p:pic>
      <p:pic>
        <p:nvPicPr>
          <p:cNvPr id="22536" name="Picture 8" descr="butterfly5"/>
          <p:cNvPicPr>
            <a:picLocks noChangeAspect="1" noChangeArrowheads="1" noCrop="1"/>
          </p:cNvPicPr>
          <p:nvPr/>
        </p:nvPicPr>
        <p:blipFill>
          <a:blip r:embed="rId4"/>
          <a:srcRect/>
          <a:stretch>
            <a:fillRect/>
          </a:stretch>
        </p:blipFill>
        <p:spPr bwMode="auto">
          <a:xfrm rot="2129779">
            <a:off x="6927850" y="4811713"/>
            <a:ext cx="806450" cy="760412"/>
          </a:xfrm>
          <a:prstGeom prst="rect">
            <a:avLst/>
          </a:prstGeom>
          <a:noFill/>
          <a:ln w="9525">
            <a:noFill/>
            <a:miter lim="800000"/>
            <a:headEnd/>
            <a:tailEnd/>
          </a:ln>
        </p:spPr>
      </p:pic>
      <p:pic>
        <p:nvPicPr>
          <p:cNvPr id="22537" name="Picture 9" descr="butterfly5"/>
          <p:cNvPicPr>
            <a:picLocks noChangeAspect="1" noChangeArrowheads="1" noCrop="1"/>
          </p:cNvPicPr>
          <p:nvPr/>
        </p:nvPicPr>
        <p:blipFill>
          <a:blip r:embed="rId4"/>
          <a:srcRect/>
          <a:stretch>
            <a:fillRect/>
          </a:stretch>
        </p:blipFill>
        <p:spPr bwMode="auto">
          <a:xfrm rot="-740868">
            <a:off x="-80963" y="4040188"/>
            <a:ext cx="806451" cy="760412"/>
          </a:xfrm>
          <a:prstGeom prst="rect">
            <a:avLst/>
          </a:prstGeom>
          <a:noFill/>
          <a:ln w="9525">
            <a:noFill/>
            <a:miter lim="800000"/>
            <a:headEnd/>
            <a:tailEnd/>
          </a:ln>
        </p:spPr>
      </p:pic>
      <p:pic>
        <p:nvPicPr>
          <p:cNvPr id="2058" name="Picture 10" descr="Picture8"/>
          <p:cNvPicPr>
            <a:picLocks noChangeAspect="1" noChangeArrowheads="1" noCrop="1"/>
          </p:cNvPicPr>
          <p:nvPr/>
        </p:nvPicPr>
        <p:blipFill>
          <a:blip r:embed="rId3"/>
          <a:srcRect/>
          <a:stretch>
            <a:fillRect/>
          </a:stretch>
        </p:blipFill>
        <p:spPr bwMode="auto">
          <a:xfrm>
            <a:off x="7185025" y="4267200"/>
            <a:ext cx="2035175" cy="2590800"/>
          </a:xfrm>
          <a:prstGeom prst="rect">
            <a:avLst/>
          </a:prstGeom>
          <a:noFill/>
          <a:ln w="9525">
            <a:noFill/>
            <a:miter lim="800000"/>
            <a:headEnd/>
            <a:tailEnd/>
          </a:ln>
        </p:spPr>
      </p:pic>
      <p:pic>
        <p:nvPicPr>
          <p:cNvPr id="2060" name="Picture 11" descr="130"/>
          <p:cNvPicPr>
            <a:picLocks noChangeAspect="1" noChangeArrowheads="1" noCrop="1"/>
          </p:cNvPicPr>
          <p:nvPr/>
        </p:nvPicPr>
        <p:blipFill>
          <a:blip r:embed="rId5"/>
          <a:srcRect/>
          <a:stretch>
            <a:fillRect/>
          </a:stretch>
        </p:blipFill>
        <p:spPr bwMode="auto">
          <a:xfrm>
            <a:off x="2438400" y="1143000"/>
            <a:ext cx="4953000" cy="3124200"/>
          </a:xfrm>
          <a:prstGeom prst="rect">
            <a:avLst/>
          </a:prstGeom>
          <a:noFill/>
          <a:ln w="9525">
            <a:noFill/>
            <a:miter lim="800000"/>
            <a:headEnd/>
            <a:tailEnd/>
          </a:ln>
        </p:spPr>
      </p:pic>
      <p:sp>
        <p:nvSpPr>
          <p:cNvPr id="21" name="WordArt 4"/>
          <p:cNvSpPr>
            <a:spLocks noChangeArrowheads="1" noChangeShapeType="1" noTextEdit="1"/>
          </p:cNvSpPr>
          <p:nvPr/>
        </p:nvSpPr>
        <p:spPr bwMode="auto">
          <a:xfrm>
            <a:off x="762000" y="838200"/>
            <a:ext cx="7848600" cy="5410200"/>
          </a:xfrm>
          <a:prstGeom prst="rect">
            <a:avLst/>
          </a:prstGeom>
        </p:spPr>
        <p:txBody>
          <a:bodyPr spcFirstLastPara="1" wrap="none" fromWordArt="1">
            <a:prstTxWarp prst="textArchUp">
              <a:avLst>
                <a:gd name="adj" fmla="val 10318140"/>
              </a:avLst>
            </a:prstTxWarp>
          </a:bodyPr>
          <a:lstStyle/>
          <a:p>
            <a:pPr algn="ctr"/>
            <a:r>
              <a:rPr lang="en-US" sz="3600" b="1" kern="10" dirty="0" err="1">
                <a:ln w="19050">
                  <a:solidFill>
                    <a:srgbClr val="FF0000"/>
                  </a:solidFill>
                  <a:round/>
                  <a:headEnd/>
                  <a:tailEnd/>
                </a:ln>
                <a:solidFill>
                  <a:srgbClr val="FFFF00"/>
                </a:solidFill>
                <a:effectLst>
                  <a:outerShdw dist="35921" dir="2700000" algn="ctr" rotWithShape="0">
                    <a:srgbClr val="990000"/>
                  </a:outerShdw>
                </a:effectLst>
                <a:latin typeface="Times New Roman"/>
                <a:cs typeface="Times New Roman"/>
              </a:rPr>
              <a:t>Cảm</a:t>
            </a:r>
            <a:r>
              <a:rPr lang="en-US" sz="3600" b="1" kern="10" dirty="0">
                <a:ln w="19050">
                  <a:solidFill>
                    <a:srgbClr val="FF0000"/>
                  </a:solidFill>
                  <a:round/>
                  <a:headEnd/>
                  <a:tailEnd/>
                </a:ln>
                <a:solidFill>
                  <a:srgbClr val="FFFF00"/>
                </a:solidFill>
                <a:effectLst>
                  <a:outerShdw dist="35921" dir="2700000" algn="ctr" rotWithShape="0">
                    <a:srgbClr val="990000"/>
                  </a:outerShdw>
                </a:effectLst>
                <a:latin typeface="Times New Roman"/>
                <a:cs typeface="Times New Roman"/>
              </a:rPr>
              <a:t> </a:t>
            </a:r>
            <a:r>
              <a:rPr lang="en-US" sz="3600" b="1" kern="10" dirty="0" err="1">
                <a:ln w="19050">
                  <a:solidFill>
                    <a:srgbClr val="FF0000"/>
                  </a:solidFill>
                  <a:round/>
                  <a:headEnd/>
                  <a:tailEnd/>
                </a:ln>
                <a:solidFill>
                  <a:srgbClr val="FFFF00"/>
                </a:solidFill>
                <a:effectLst>
                  <a:outerShdw dist="35921" dir="2700000" algn="ctr" rotWithShape="0">
                    <a:srgbClr val="990000"/>
                  </a:outerShdw>
                </a:effectLst>
                <a:latin typeface="Times New Roman"/>
                <a:cs typeface="Times New Roman"/>
              </a:rPr>
              <a:t>ơn</a:t>
            </a:r>
            <a:r>
              <a:rPr lang="en-US" sz="3600" b="1" kern="10" dirty="0">
                <a:ln w="19050">
                  <a:solidFill>
                    <a:srgbClr val="FF0000"/>
                  </a:solidFill>
                  <a:round/>
                  <a:headEnd/>
                  <a:tailEnd/>
                </a:ln>
                <a:solidFill>
                  <a:srgbClr val="FFFF00"/>
                </a:solidFill>
                <a:effectLst>
                  <a:outerShdw dist="35921" dir="2700000" algn="ctr" rotWithShape="0">
                    <a:srgbClr val="990000"/>
                  </a:outerShdw>
                </a:effectLst>
                <a:latin typeface="Times New Roman"/>
                <a:cs typeface="Times New Roman"/>
              </a:rPr>
              <a:t> </a:t>
            </a:r>
            <a:r>
              <a:rPr lang="en-US" sz="3600" b="1" kern="10" dirty="0" err="1">
                <a:ln w="19050">
                  <a:solidFill>
                    <a:srgbClr val="FF0000"/>
                  </a:solidFill>
                  <a:round/>
                  <a:headEnd/>
                  <a:tailEnd/>
                </a:ln>
                <a:solidFill>
                  <a:srgbClr val="FFFF00"/>
                </a:solidFill>
                <a:effectLst>
                  <a:outerShdw dist="35921" dir="2700000" algn="ctr" rotWithShape="0">
                    <a:srgbClr val="990000"/>
                  </a:outerShdw>
                </a:effectLst>
                <a:latin typeface="Times New Roman"/>
                <a:cs typeface="Times New Roman"/>
              </a:rPr>
              <a:t>quý</a:t>
            </a:r>
            <a:r>
              <a:rPr lang="en-US" sz="3600" b="1" kern="10" dirty="0">
                <a:ln w="19050">
                  <a:solidFill>
                    <a:srgbClr val="FF0000"/>
                  </a:solidFill>
                  <a:round/>
                  <a:headEnd/>
                  <a:tailEnd/>
                </a:ln>
                <a:solidFill>
                  <a:srgbClr val="FFFF00"/>
                </a:solidFill>
                <a:effectLst>
                  <a:outerShdw dist="35921" dir="2700000" algn="ctr" rotWithShape="0">
                    <a:srgbClr val="990000"/>
                  </a:outerShdw>
                </a:effectLst>
                <a:latin typeface="Times New Roman"/>
                <a:cs typeface="Times New Roman"/>
              </a:rPr>
              <a:t> </a:t>
            </a:r>
            <a:r>
              <a:rPr lang="en-US" sz="3600" b="1" kern="10" dirty="0" err="1">
                <a:ln w="19050">
                  <a:solidFill>
                    <a:srgbClr val="FF0000"/>
                  </a:solidFill>
                  <a:round/>
                  <a:headEnd/>
                  <a:tailEnd/>
                </a:ln>
                <a:solidFill>
                  <a:srgbClr val="FFFF00"/>
                </a:solidFill>
                <a:effectLst>
                  <a:outerShdw dist="35921" dir="2700000" algn="ctr" rotWithShape="0">
                    <a:srgbClr val="990000"/>
                  </a:outerShdw>
                </a:effectLst>
                <a:latin typeface="Times New Roman"/>
                <a:cs typeface="Times New Roman"/>
              </a:rPr>
              <a:t>thầy</a:t>
            </a:r>
            <a:r>
              <a:rPr lang="en-US" sz="3600" b="1" kern="10" dirty="0">
                <a:ln w="19050">
                  <a:solidFill>
                    <a:srgbClr val="FF0000"/>
                  </a:solidFill>
                  <a:round/>
                  <a:headEnd/>
                  <a:tailEnd/>
                </a:ln>
                <a:solidFill>
                  <a:srgbClr val="FFFF00"/>
                </a:solidFill>
                <a:effectLst>
                  <a:outerShdw dist="35921" dir="2700000" algn="ctr" rotWithShape="0">
                    <a:srgbClr val="990000"/>
                  </a:outerShdw>
                </a:effectLst>
                <a:latin typeface="Times New Roman"/>
                <a:cs typeface="Times New Roman"/>
              </a:rPr>
              <a:t> </a:t>
            </a:r>
            <a:r>
              <a:rPr lang="en-US" sz="3600" b="1" kern="10" dirty="0" err="1">
                <a:ln w="19050">
                  <a:solidFill>
                    <a:srgbClr val="FF0000"/>
                  </a:solidFill>
                  <a:round/>
                  <a:headEnd/>
                  <a:tailEnd/>
                </a:ln>
                <a:solidFill>
                  <a:srgbClr val="FFFF00"/>
                </a:solidFill>
                <a:effectLst>
                  <a:outerShdw dist="35921" dir="2700000" algn="ctr" rotWithShape="0">
                    <a:srgbClr val="990000"/>
                  </a:outerShdw>
                </a:effectLst>
                <a:latin typeface="Times New Roman"/>
                <a:cs typeface="Times New Roman"/>
              </a:rPr>
              <a:t>cô</a:t>
            </a:r>
            <a:r>
              <a:rPr lang="en-US" sz="3600" b="1" kern="10" dirty="0">
                <a:ln w="19050">
                  <a:solidFill>
                    <a:srgbClr val="FF0000"/>
                  </a:solidFill>
                  <a:round/>
                  <a:headEnd/>
                  <a:tailEnd/>
                </a:ln>
                <a:solidFill>
                  <a:srgbClr val="FFFF00"/>
                </a:solidFill>
                <a:effectLst>
                  <a:outerShdw dist="35921" dir="2700000" algn="ctr" rotWithShape="0">
                    <a:srgbClr val="990000"/>
                  </a:outerShdw>
                </a:effectLst>
                <a:latin typeface="Times New Roman"/>
                <a:cs typeface="Times New Roman"/>
              </a:rPr>
              <a:t> </a:t>
            </a:r>
            <a:r>
              <a:rPr lang="en-US" sz="3600" b="1" kern="10" dirty="0" err="1">
                <a:ln w="19050">
                  <a:solidFill>
                    <a:srgbClr val="FF0000"/>
                  </a:solidFill>
                  <a:round/>
                  <a:headEnd/>
                  <a:tailEnd/>
                </a:ln>
                <a:solidFill>
                  <a:srgbClr val="FFFF00"/>
                </a:solidFill>
                <a:effectLst>
                  <a:outerShdw dist="35921" dir="2700000" algn="ctr" rotWithShape="0">
                    <a:srgbClr val="990000"/>
                  </a:outerShdw>
                </a:effectLst>
                <a:latin typeface="Times New Roman"/>
                <a:cs typeface="Times New Roman"/>
              </a:rPr>
              <a:t>đã</a:t>
            </a:r>
            <a:r>
              <a:rPr lang="en-US" sz="3600" b="1" kern="10" dirty="0">
                <a:ln w="19050">
                  <a:solidFill>
                    <a:srgbClr val="FF0000"/>
                  </a:solidFill>
                  <a:round/>
                  <a:headEnd/>
                  <a:tailEnd/>
                </a:ln>
                <a:solidFill>
                  <a:srgbClr val="FFFF00"/>
                </a:solidFill>
                <a:effectLst>
                  <a:outerShdw dist="35921" dir="2700000" algn="ctr" rotWithShape="0">
                    <a:srgbClr val="990000"/>
                  </a:outerShdw>
                </a:effectLst>
                <a:latin typeface="Times New Roman"/>
                <a:cs typeface="Times New Roman"/>
              </a:rPr>
              <a:t> </a:t>
            </a:r>
            <a:r>
              <a:rPr lang="en-US" sz="3600" b="1" kern="10" dirty="0" err="1">
                <a:ln w="19050">
                  <a:solidFill>
                    <a:srgbClr val="FF0000"/>
                  </a:solidFill>
                  <a:round/>
                  <a:headEnd/>
                  <a:tailEnd/>
                </a:ln>
                <a:solidFill>
                  <a:srgbClr val="FFFF00"/>
                </a:solidFill>
                <a:effectLst>
                  <a:outerShdw dist="35921" dir="2700000" algn="ctr" rotWithShape="0">
                    <a:srgbClr val="990000"/>
                  </a:outerShdw>
                </a:effectLst>
                <a:latin typeface="Times New Roman"/>
                <a:cs typeface="Times New Roman"/>
              </a:rPr>
              <a:t>về</a:t>
            </a:r>
            <a:r>
              <a:rPr lang="en-US" sz="3600" b="1" kern="10" dirty="0">
                <a:ln w="19050">
                  <a:solidFill>
                    <a:srgbClr val="FF0000"/>
                  </a:solidFill>
                  <a:round/>
                  <a:headEnd/>
                  <a:tailEnd/>
                </a:ln>
                <a:solidFill>
                  <a:srgbClr val="FFFF00"/>
                </a:solidFill>
                <a:effectLst>
                  <a:outerShdw dist="35921" dir="2700000" algn="ctr" rotWithShape="0">
                    <a:srgbClr val="990000"/>
                  </a:outerShdw>
                </a:effectLst>
                <a:latin typeface="Times New Roman"/>
                <a:cs typeface="Times New Roman"/>
              </a:rPr>
              <a:t> </a:t>
            </a:r>
            <a:r>
              <a:rPr lang="en-US" sz="3600" b="1" kern="10" dirty="0" err="1">
                <a:ln w="19050">
                  <a:solidFill>
                    <a:srgbClr val="FF0000"/>
                  </a:solidFill>
                  <a:round/>
                  <a:headEnd/>
                  <a:tailEnd/>
                </a:ln>
                <a:solidFill>
                  <a:srgbClr val="FFFF00"/>
                </a:solidFill>
                <a:effectLst>
                  <a:outerShdw dist="35921" dir="2700000" algn="ctr" rotWithShape="0">
                    <a:srgbClr val="990000"/>
                  </a:outerShdw>
                </a:effectLst>
                <a:latin typeface="Times New Roman"/>
                <a:cs typeface="Times New Roman"/>
              </a:rPr>
              <a:t>dự</a:t>
            </a:r>
            <a:endParaRPr lang="en-US" sz="3600" b="1" kern="10" dirty="0">
              <a:ln w="19050">
                <a:solidFill>
                  <a:srgbClr val="FF0000"/>
                </a:solidFill>
                <a:round/>
                <a:headEnd/>
                <a:tailEnd/>
              </a:ln>
              <a:solidFill>
                <a:srgbClr val="FFFF00"/>
              </a:solidFill>
              <a:effectLst>
                <a:outerShdw dist="35921" dir="2700000" algn="ctr" rotWithShape="0">
                  <a:srgbClr val="990000"/>
                </a:outerShdw>
              </a:effectLst>
              <a:latin typeface="Times New Roman"/>
              <a:cs typeface="Times New Roman"/>
            </a:endParaRPr>
          </a:p>
        </p:txBody>
      </p:sp>
    </p:spTree>
  </p:cSld>
  <p:clrMapOvr>
    <a:masterClrMapping/>
  </p:clrMapOvr>
  <p:transition spd="med">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22536"/>
                                        </p:tgtEl>
                                        <p:attrNameLst>
                                          <p:attrName>style.visibility</p:attrName>
                                        </p:attrNameLst>
                                      </p:cBhvr>
                                      <p:to>
                                        <p:strVal val="visible"/>
                                      </p:to>
                                    </p:set>
                                    <p:anim calcmode="lin" valueType="num">
                                      <p:cBhvr>
                                        <p:cTn id="7" dur="500" fill="hold"/>
                                        <p:tgtEl>
                                          <p:spTgt spid="22536"/>
                                        </p:tgtEl>
                                        <p:attrNameLst>
                                          <p:attrName>ppt_w</p:attrName>
                                        </p:attrNameLst>
                                      </p:cBhvr>
                                      <p:tavLst>
                                        <p:tav tm="0">
                                          <p:val>
                                            <p:fltVal val="0"/>
                                          </p:val>
                                        </p:tav>
                                        <p:tav tm="100000">
                                          <p:val>
                                            <p:strVal val="#ppt_w"/>
                                          </p:val>
                                        </p:tav>
                                      </p:tavLst>
                                    </p:anim>
                                    <p:anim calcmode="lin" valueType="num">
                                      <p:cBhvr>
                                        <p:cTn id="8" dur="500" fill="hold"/>
                                        <p:tgtEl>
                                          <p:spTgt spid="22536"/>
                                        </p:tgtEl>
                                        <p:attrNameLst>
                                          <p:attrName>ppt_h</p:attrName>
                                        </p:attrNameLst>
                                      </p:cBhvr>
                                      <p:tavLst>
                                        <p:tav tm="0">
                                          <p:val>
                                            <p:flt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22535"/>
                                        </p:tgtEl>
                                        <p:attrNameLst>
                                          <p:attrName>style.visibility</p:attrName>
                                        </p:attrNameLst>
                                      </p:cBhvr>
                                      <p:to>
                                        <p:strVal val="visible"/>
                                      </p:to>
                                    </p:set>
                                    <p:anim calcmode="lin" valueType="num">
                                      <p:cBhvr>
                                        <p:cTn id="11" dur="500" fill="hold"/>
                                        <p:tgtEl>
                                          <p:spTgt spid="22535"/>
                                        </p:tgtEl>
                                        <p:attrNameLst>
                                          <p:attrName>ppt_w</p:attrName>
                                        </p:attrNameLst>
                                      </p:cBhvr>
                                      <p:tavLst>
                                        <p:tav tm="0">
                                          <p:val>
                                            <p:fltVal val="0"/>
                                          </p:val>
                                        </p:tav>
                                        <p:tav tm="100000">
                                          <p:val>
                                            <p:strVal val="#ppt_w"/>
                                          </p:val>
                                        </p:tav>
                                      </p:tavLst>
                                    </p:anim>
                                    <p:anim calcmode="lin" valueType="num">
                                      <p:cBhvr>
                                        <p:cTn id="12" dur="500" fill="hold"/>
                                        <p:tgtEl>
                                          <p:spTgt spid="22535"/>
                                        </p:tgtEl>
                                        <p:attrNameLst>
                                          <p:attrName>ppt_h</p:attrName>
                                        </p:attrNameLst>
                                      </p:cBhvr>
                                      <p:tavLst>
                                        <p:tav tm="0">
                                          <p:val>
                                            <p:fltVal val="0"/>
                                          </p:val>
                                        </p:tav>
                                        <p:tav tm="100000">
                                          <p:val>
                                            <p:strVal val="#ppt_h"/>
                                          </p:val>
                                        </p:tav>
                                      </p:tavLst>
                                    </p:anim>
                                  </p:childTnLst>
                                </p:cTn>
                              </p:par>
                              <p:par>
                                <p:cTn id="13" presetID="23" presetClass="entr" presetSubtype="16" fill="hold" nodeType="withEffect">
                                  <p:stCondLst>
                                    <p:cond delay="0"/>
                                  </p:stCondLst>
                                  <p:childTnLst>
                                    <p:set>
                                      <p:cBhvr>
                                        <p:cTn id="14" dur="1" fill="hold">
                                          <p:stCondLst>
                                            <p:cond delay="0"/>
                                          </p:stCondLst>
                                        </p:cTn>
                                        <p:tgtEl>
                                          <p:spTgt spid="22534"/>
                                        </p:tgtEl>
                                        <p:attrNameLst>
                                          <p:attrName>style.visibility</p:attrName>
                                        </p:attrNameLst>
                                      </p:cBhvr>
                                      <p:to>
                                        <p:strVal val="visible"/>
                                      </p:to>
                                    </p:set>
                                    <p:anim calcmode="lin" valueType="num">
                                      <p:cBhvr>
                                        <p:cTn id="15" dur="500" fill="hold"/>
                                        <p:tgtEl>
                                          <p:spTgt spid="22534"/>
                                        </p:tgtEl>
                                        <p:attrNameLst>
                                          <p:attrName>ppt_w</p:attrName>
                                        </p:attrNameLst>
                                      </p:cBhvr>
                                      <p:tavLst>
                                        <p:tav tm="0">
                                          <p:val>
                                            <p:fltVal val="0"/>
                                          </p:val>
                                        </p:tav>
                                        <p:tav tm="100000">
                                          <p:val>
                                            <p:strVal val="#ppt_w"/>
                                          </p:val>
                                        </p:tav>
                                      </p:tavLst>
                                    </p:anim>
                                    <p:anim calcmode="lin" valueType="num">
                                      <p:cBhvr>
                                        <p:cTn id="16" dur="500" fill="hold"/>
                                        <p:tgtEl>
                                          <p:spTgt spid="22534"/>
                                        </p:tgtEl>
                                        <p:attrNameLst>
                                          <p:attrName>ppt_h</p:attrName>
                                        </p:attrNameLst>
                                      </p:cBhvr>
                                      <p:tavLst>
                                        <p:tav tm="0">
                                          <p:val>
                                            <p:fltVal val="0"/>
                                          </p:val>
                                        </p:tav>
                                        <p:tav tm="100000">
                                          <p:val>
                                            <p:strVal val="#ppt_h"/>
                                          </p:val>
                                        </p:tav>
                                      </p:tavLst>
                                    </p:anim>
                                  </p:childTnLst>
                                </p:cTn>
                              </p:par>
                              <p:par>
                                <p:cTn id="17" presetID="23" presetClass="entr" presetSubtype="16" fill="hold" nodeType="withEffect">
                                  <p:stCondLst>
                                    <p:cond delay="0"/>
                                  </p:stCondLst>
                                  <p:childTnLst>
                                    <p:set>
                                      <p:cBhvr>
                                        <p:cTn id="18" dur="1" fill="hold">
                                          <p:stCondLst>
                                            <p:cond delay="0"/>
                                          </p:stCondLst>
                                        </p:cTn>
                                        <p:tgtEl>
                                          <p:spTgt spid="22537"/>
                                        </p:tgtEl>
                                        <p:attrNameLst>
                                          <p:attrName>style.visibility</p:attrName>
                                        </p:attrNameLst>
                                      </p:cBhvr>
                                      <p:to>
                                        <p:strVal val="visible"/>
                                      </p:to>
                                    </p:set>
                                    <p:anim calcmode="lin" valueType="num">
                                      <p:cBhvr>
                                        <p:cTn id="19" dur="500" fill="hold"/>
                                        <p:tgtEl>
                                          <p:spTgt spid="22537"/>
                                        </p:tgtEl>
                                        <p:attrNameLst>
                                          <p:attrName>ppt_w</p:attrName>
                                        </p:attrNameLst>
                                      </p:cBhvr>
                                      <p:tavLst>
                                        <p:tav tm="0">
                                          <p:val>
                                            <p:fltVal val="0"/>
                                          </p:val>
                                        </p:tav>
                                        <p:tav tm="100000">
                                          <p:val>
                                            <p:strVal val="#ppt_w"/>
                                          </p:val>
                                        </p:tav>
                                      </p:tavLst>
                                    </p:anim>
                                    <p:anim calcmode="lin" valueType="num">
                                      <p:cBhvr>
                                        <p:cTn id="20" dur="500" fill="hold"/>
                                        <p:tgtEl>
                                          <p:spTgt spid="22537"/>
                                        </p:tgtEl>
                                        <p:attrNameLst>
                                          <p:attrName>ppt_h</p:attrName>
                                        </p:attrNameLst>
                                      </p:cBhvr>
                                      <p:tavLst>
                                        <p:tav tm="0">
                                          <p:val>
                                            <p:fltVal val="0"/>
                                          </p:val>
                                        </p:tav>
                                        <p:tav tm="100000">
                                          <p:val>
                                            <p:strVal val="#ppt_h"/>
                                          </p:val>
                                        </p:tav>
                                      </p:tavLst>
                                    </p:anim>
                                  </p:childTnLst>
                                </p:cTn>
                              </p:par>
                              <p:par>
                                <p:cTn id="21" presetID="23" presetClass="entr" presetSubtype="16" fill="hold" nodeType="withEffect">
                                  <p:stCondLst>
                                    <p:cond delay="0"/>
                                  </p:stCondLst>
                                  <p:childTnLst>
                                    <p:set>
                                      <p:cBhvr>
                                        <p:cTn id="22" dur="1" fill="hold">
                                          <p:stCondLst>
                                            <p:cond delay="0"/>
                                          </p:stCondLst>
                                        </p:cTn>
                                        <p:tgtEl>
                                          <p:spTgt spid="21">
                                            <p:txEl>
                                              <p:pRg st="0" end="0"/>
                                            </p:txEl>
                                          </p:spTgt>
                                        </p:tgtEl>
                                        <p:attrNameLst>
                                          <p:attrName>style.visibility</p:attrName>
                                        </p:attrNameLst>
                                      </p:cBhvr>
                                      <p:to>
                                        <p:strVal val="visible"/>
                                      </p:to>
                                    </p:set>
                                    <p:anim calcmode="lin" valueType="num">
                                      <p:cBhvr>
                                        <p:cTn id="23" dur="2000" fill="hold"/>
                                        <p:tgtEl>
                                          <p:spTgt spid="21">
                                            <p:txEl>
                                              <p:pRg st="0" end="0"/>
                                            </p:txEl>
                                          </p:spTgt>
                                        </p:tgtEl>
                                        <p:attrNameLst>
                                          <p:attrName>ppt_w</p:attrName>
                                        </p:attrNameLst>
                                      </p:cBhvr>
                                      <p:tavLst>
                                        <p:tav tm="0">
                                          <p:val>
                                            <p:fltVal val="0"/>
                                          </p:val>
                                        </p:tav>
                                        <p:tav tm="100000">
                                          <p:val>
                                            <p:strVal val="#ppt_w"/>
                                          </p:val>
                                        </p:tav>
                                      </p:tavLst>
                                    </p:anim>
                                    <p:anim calcmode="lin" valueType="num">
                                      <p:cBhvr>
                                        <p:cTn id="24" dur="2000" fill="hold"/>
                                        <p:tgtEl>
                                          <p:spTgt spid="21">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228600"/>
            <a:ext cx="7772400" cy="1470025"/>
          </a:xfrm>
        </p:spPr>
        <p:txBody>
          <a:bodyPr/>
          <a:lstStyle/>
          <a:p>
            <a:endParaRPr lang="en-US" dirty="0"/>
          </a:p>
        </p:txBody>
      </p:sp>
      <p:sp>
        <p:nvSpPr>
          <p:cNvPr id="3" name="Subtitle 2"/>
          <p:cNvSpPr>
            <a:spLocks noGrp="1"/>
          </p:cNvSpPr>
          <p:nvPr>
            <p:ph type="subTitle" idx="1"/>
          </p:nvPr>
        </p:nvSpPr>
        <p:spPr/>
        <p:txBody>
          <a:bodyPr/>
          <a:lstStyle/>
          <a:p>
            <a:endParaRPr lang="en-US" dirty="0"/>
          </a:p>
        </p:txBody>
      </p:sp>
      <p:pic>
        <p:nvPicPr>
          <p:cNvPr id="4" name="Picture 2" descr="lúa"/>
          <p:cNvPicPr>
            <a:picLocks noChangeAspect="1" noChangeArrowheads="1"/>
          </p:cNvPicPr>
          <p:nvPr/>
        </p:nvPicPr>
        <p:blipFill>
          <a:blip r:embed="rId3"/>
          <a:srcRect l="5000" t="4256" r="5000" b="4256"/>
          <a:stretch>
            <a:fillRect/>
          </a:stretch>
        </p:blipFill>
        <p:spPr bwMode="auto">
          <a:xfrm>
            <a:off x="0" y="0"/>
            <a:ext cx="9144000" cy="6858000"/>
          </a:xfrm>
          <a:prstGeom prst="rect">
            <a:avLst/>
          </a:prstGeom>
          <a:noFill/>
          <a:ln w="9525">
            <a:noFill/>
            <a:miter lim="800000"/>
            <a:headEnd/>
            <a:tailEnd/>
          </a:ln>
        </p:spPr>
      </p:pic>
      <p:sp>
        <p:nvSpPr>
          <p:cNvPr id="9" name="Text Box 4"/>
          <p:cNvSpPr txBox="1">
            <a:spLocks noChangeArrowheads="1"/>
          </p:cNvSpPr>
          <p:nvPr/>
        </p:nvSpPr>
        <p:spPr bwMode="auto">
          <a:xfrm>
            <a:off x="928662" y="2428868"/>
            <a:ext cx="7358114" cy="954107"/>
          </a:xfrm>
          <a:prstGeom prst="rect">
            <a:avLst/>
          </a:prstGeom>
          <a:noFill/>
          <a:ln w="9525">
            <a:noFill/>
            <a:miter lim="800000"/>
            <a:headEnd/>
            <a:tailEnd/>
          </a:ln>
        </p:spPr>
        <p:txBody>
          <a:bodyPr wrap="square">
            <a:spAutoFit/>
          </a:bodyPr>
          <a:lstStyle/>
          <a:p>
            <a:pPr>
              <a:spcBef>
                <a:spcPct val="50000"/>
              </a:spcBef>
            </a:pPr>
            <a:r>
              <a:rPr lang="en-US" sz="2800" b="1" i="1" u="sng" dirty="0" err="1">
                <a:solidFill>
                  <a:srgbClr val="7030A0"/>
                </a:solidFill>
                <a:latin typeface="Times New Roman" pitchFamily="18" charset="0"/>
              </a:rPr>
              <a:t>Câu</a:t>
            </a:r>
            <a:r>
              <a:rPr lang="en-US" sz="2800" b="1" i="1" u="sng" dirty="0">
                <a:solidFill>
                  <a:srgbClr val="7030A0"/>
                </a:solidFill>
                <a:latin typeface="Times New Roman" pitchFamily="18" charset="0"/>
              </a:rPr>
              <a:t> </a:t>
            </a:r>
            <a:r>
              <a:rPr lang="vi-VN" sz="2800" b="1" i="1" u="sng" dirty="0">
                <a:solidFill>
                  <a:srgbClr val="7030A0"/>
                </a:solidFill>
                <a:latin typeface="Times New Roman" pitchFamily="18" charset="0"/>
              </a:rPr>
              <a:t>2</a:t>
            </a:r>
            <a:r>
              <a:rPr lang="en-US" sz="2800" b="1" i="1" u="sng" dirty="0">
                <a:solidFill>
                  <a:srgbClr val="7030A0"/>
                </a:solidFill>
                <a:latin typeface="Times New Roman" pitchFamily="18" charset="0"/>
              </a:rPr>
              <a:t>:</a:t>
            </a:r>
            <a:r>
              <a:rPr lang="vi-VN" sz="2800" b="1" i="1" dirty="0">
                <a:solidFill>
                  <a:srgbClr val="7030A0"/>
                </a:solidFill>
                <a:latin typeface="Times New Roman" pitchFamily="18" charset="0"/>
              </a:rPr>
              <a:t> </a:t>
            </a:r>
            <a:r>
              <a:rPr lang="en-US" sz="2800" b="1" i="1" dirty="0">
                <a:solidFill>
                  <a:srgbClr val="7030A0"/>
                </a:solidFill>
                <a:latin typeface="Times New Roman" pitchFamily="18" charset="0"/>
              </a:rPr>
              <a:t>Nếu phát hiện trẻ bị bệnh do thiếu dinh dưỡng thì phải làm gì</a:t>
            </a:r>
            <a:r>
              <a:rPr lang="vi-VN" sz="2800" b="1" i="1" dirty="0">
                <a:solidFill>
                  <a:srgbClr val="7030A0"/>
                </a:solidFill>
                <a:latin typeface="Times New Roman" pitchFamily="18" charset="0"/>
              </a:rPr>
              <a:t>?</a:t>
            </a:r>
            <a:endParaRPr lang="en-US" sz="2800" b="1" i="1" dirty="0">
              <a:solidFill>
                <a:srgbClr val="7030A0"/>
              </a:solidFill>
              <a:latin typeface="Times New Roman" pitchFamily="18" charset="0"/>
            </a:endParaRPr>
          </a:p>
        </p:txBody>
      </p:sp>
      <p:sp>
        <p:nvSpPr>
          <p:cNvPr id="10" name="Text Box 29"/>
          <p:cNvSpPr txBox="1">
            <a:spLocks noChangeArrowheads="1"/>
          </p:cNvSpPr>
          <p:nvPr/>
        </p:nvSpPr>
        <p:spPr bwMode="auto">
          <a:xfrm>
            <a:off x="1142976" y="3643314"/>
            <a:ext cx="7286676" cy="1384995"/>
          </a:xfrm>
          <a:prstGeom prst="rect">
            <a:avLst/>
          </a:prstGeom>
          <a:noFill/>
          <a:ln w="9525">
            <a:noFill/>
            <a:miter lim="800000"/>
            <a:headEnd/>
            <a:tailEnd/>
          </a:ln>
        </p:spPr>
        <p:txBody>
          <a:bodyPr wrap="square">
            <a:spAutoFit/>
          </a:bodyPr>
          <a:lstStyle/>
          <a:p>
            <a:r>
              <a:rPr lang="en-US" sz="2800" dirty="0">
                <a:solidFill>
                  <a:schemeClr val="accent2"/>
                </a:solidFill>
                <a:latin typeface="Times New Roman" pitchFamily="18" charset="0"/>
                <a:cs typeface="Times New Roman" pitchFamily="18" charset="0"/>
              </a:rPr>
              <a:t>- Nếu phát hiện trẻ bị bệnh do thiếu dinh dưỡng thì phải điều chỉnh thức ăn cho hợp lí và nên đưa trẻ đến bệnh viện để khám và chữa trị.</a:t>
            </a:r>
            <a:endParaRPr lang="vi-VN" sz="2800" dirty="0">
              <a:solidFill>
                <a:schemeClr val="accent2"/>
              </a:solidFill>
              <a:latin typeface="Times New Roman" pitchFamily="18" charset="0"/>
              <a:cs typeface="Times New Roman" pitchFamily="18" charset="0"/>
            </a:endParaRPr>
          </a:p>
        </p:txBody>
      </p:sp>
      <p:sp>
        <p:nvSpPr>
          <p:cNvPr id="12" name="Rectangle 11"/>
          <p:cNvSpPr/>
          <p:nvPr/>
        </p:nvSpPr>
        <p:spPr>
          <a:xfrm>
            <a:off x="990600" y="685800"/>
            <a:ext cx="7239000" cy="457184"/>
          </a:xfrm>
          <a:prstGeom prst="rect">
            <a:avLst/>
          </a:prstGeom>
          <a:noFill/>
          <a:ln>
            <a:solidFill>
              <a:schemeClr val="bg1"/>
            </a:solidFill>
          </a:ln>
        </p:spPr>
        <p:txBody>
          <a:bodyPr wrap="square" lIns="91440" tIns="45720" rIns="91440" bIns="45720">
            <a:prstTxWarp prst="textTriangleInverted">
              <a:avLst/>
            </a:prstTxWarp>
            <a:spAutoFit/>
          </a:bodyPr>
          <a:lstStyle/>
          <a:p>
            <a:pPr algn="ctr"/>
            <a:r>
              <a:rPr lang="en-US" sz="5400" b="0" i="1" u="sng" cap="none" spc="0" dirty="0">
                <a:ln w="18415" cmpd="sng">
                  <a:solidFill>
                    <a:srgbClr val="FFFFFF"/>
                  </a:solidFill>
                  <a:prstDash val="solid"/>
                </a:ln>
                <a:solidFill>
                  <a:srgbClr val="FF0000"/>
                </a:solidFill>
                <a:effectLst>
                  <a:outerShdw blurRad="63500" dir="3600000" algn="tl" rotWithShape="0">
                    <a:srgbClr val="000000">
                      <a:alpha val="70000"/>
                    </a:srgbClr>
                  </a:outerShdw>
                </a:effectLst>
                <a:latin typeface="Times New Roman" pitchFamily="18" charset="0"/>
              </a:rPr>
              <a:t> </a:t>
            </a:r>
            <a:endParaRPr lang="en-US" sz="5400" b="0" cap="none" spc="0" dirty="0">
              <a:ln w="18415" cmpd="sng">
                <a:solidFill>
                  <a:srgbClr val="FFFFFF"/>
                </a:solidFill>
                <a:prstDash val="solid"/>
              </a:ln>
              <a:solidFill>
                <a:srgbClr val="FF0000"/>
              </a:solidFill>
              <a:effectLst>
                <a:outerShdw blurRad="63500" dir="3600000" algn="tl" rotWithShape="0">
                  <a:srgbClr val="000000">
                    <a:alpha val="70000"/>
                  </a:srgbClr>
                </a:outerShdw>
              </a:effectLst>
            </a:endParaRPr>
          </a:p>
        </p:txBody>
      </p:sp>
      <p:sp>
        <p:nvSpPr>
          <p:cNvPr id="14" name="Rectangle 13"/>
          <p:cNvSpPr/>
          <p:nvPr/>
        </p:nvSpPr>
        <p:spPr>
          <a:xfrm>
            <a:off x="827584" y="1700808"/>
            <a:ext cx="4754763" cy="523220"/>
          </a:xfrm>
          <a:prstGeom prst="rect">
            <a:avLst/>
          </a:prstGeom>
          <a:noFill/>
        </p:spPr>
        <p:txBody>
          <a:bodyPr wrap="none" lIns="91440" tIns="45720" rIns="91440" bIns="45720">
            <a:spAutoFit/>
          </a:bodyPr>
          <a:lstStyle/>
          <a:p>
            <a:pPr algn="ctr"/>
            <a:r>
              <a:rPr lang="en-US" sz="2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Hoạt động KHỞI ĐỘNG:</a:t>
            </a:r>
            <a:endParaRPr lang="en-US" sz="28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endParaRPr>
          </a:p>
        </p:txBody>
      </p:sp>
      <p:sp>
        <p:nvSpPr>
          <p:cNvPr id="11" name="Text Box 4"/>
          <p:cNvSpPr txBox="1">
            <a:spLocks noChangeArrowheads="1"/>
          </p:cNvSpPr>
          <p:nvPr/>
        </p:nvSpPr>
        <p:spPr bwMode="auto">
          <a:xfrm>
            <a:off x="577652" y="116632"/>
            <a:ext cx="8064896" cy="1815882"/>
          </a:xfrm>
          <a:prstGeom prst="rect">
            <a:avLst/>
          </a:prstGeom>
          <a:noFill/>
          <a:ln w="9525">
            <a:noFill/>
            <a:miter lim="800000"/>
            <a:headEnd/>
            <a:tailEnd/>
          </a:ln>
        </p:spPr>
        <p:txBody>
          <a:bodyPr wrap="square">
            <a:spAutoFit/>
          </a:bodyPr>
          <a:lstStyle/>
          <a:p>
            <a:pPr algn="ctr">
              <a:spcBef>
                <a:spcPct val="50000"/>
              </a:spcBef>
            </a:pPr>
            <a:r>
              <a:rPr lang="en-US" sz="2800" dirty="0">
                <a:solidFill>
                  <a:srgbClr val="7030A0"/>
                </a:solidFill>
                <a:latin typeface="Times New Roman" pitchFamily="18" charset="0"/>
              </a:rPr>
              <a:t>                     Thứ hai ngày 17 tháng 10 năm 2022</a:t>
            </a:r>
          </a:p>
          <a:p>
            <a:pPr algn="ctr">
              <a:spcBef>
                <a:spcPct val="50000"/>
              </a:spcBef>
            </a:pPr>
            <a:r>
              <a:rPr lang="en-US" sz="2800" dirty="0">
                <a:solidFill>
                  <a:srgbClr val="7030A0"/>
                </a:solidFill>
                <a:latin typeface="Times New Roman" pitchFamily="18" charset="0"/>
              </a:rPr>
              <a:t>                     </a:t>
            </a:r>
            <a:r>
              <a:rPr lang="en-US" sz="2800" u="sng" dirty="0">
                <a:solidFill>
                  <a:srgbClr val="7030A0"/>
                </a:solidFill>
                <a:latin typeface="Times New Roman" pitchFamily="18" charset="0"/>
              </a:rPr>
              <a:t>Khoa học</a:t>
            </a:r>
          </a:p>
          <a:p>
            <a:pPr algn="ctr">
              <a:spcBef>
                <a:spcPct val="50000"/>
              </a:spcBef>
            </a:pPr>
            <a:r>
              <a:rPr lang="en-US" sz="2800" b="1" i="1" dirty="0">
                <a:solidFill>
                  <a:srgbClr val="7030A0"/>
                </a:solidFill>
                <a:latin typeface="Times New Roman" pitchFamily="18" charset="0"/>
              </a:rPr>
              <a:t>                                  </a:t>
            </a:r>
          </a:p>
        </p:txBody>
      </p:sp>
    </p:spTree>
  </p:cSld>
  <p:clrMapOvr>
    <a:masterClrMapping/>
  </p:clrMapOvr>
  <p:transition>
    <p:whee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1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 to="" calcmode="lin" valueType="num">
                                      <p:cBhvr>
                                        <p:cTn id="12" dur="1" fill="hold"/>
                                        <p:tgtEl>
                                          <p:spTgt spid="10"/>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4"/>
          <p:cNvSpPr txBox="1">
            <a:spLocks noChangeArrowheads="1"/>
          </p:cNvSpPr>
          <p:nvPr/>
        </p:nvSpPr>
        <p:spPr bwMode="auto">
          <a:xfrm>
            <a:off x="539552" y="605006"/>
            <a:ext cx="8064896" cy="1569660"/>
          </a:xfrm>
          <a:prstGeom prst="rect">
            <a:avLst/>
          </a:prstGeom>
          <a:noFill/>
          <a:ln w="9525">
            <a:noFill/>
            <a:miter lim="800000"/>
            <a:headEnd/>
            <a:tailEnd/>
          </a:ln>
        </p:spPr>
        <p:txBody>
          <a:bodyPr wrap="square">
            <a:spAutoFit/>
          </a:bodyPr>
          <a:lstStyle/>
          <a:p>
            <a:pPr algn="ctr">
              <a:spcBef>
                <a:spcPct val="50000"/>
              </a:spcBef>
            </a:pPr>
            <a:r>
              <a:rPr lang="en-US" sz="2400" dirty="0">
                <a:solidFill>
                  <a:srgbClr val="7030A0"/>
                </a:solidFill>
                <a:latin typeface="Times New Roman" pitchFamily="18" charset="0"/>
              </a:rPr>
              <a:t>                     Thứ hai ngày 17 tháng 10 năm 2022</a:t>
            </a:r>
          </a:p>
          <a:p>
            <a:pPr algn="ctr">
              <a:spcBef>
                <a:spcPct val="50000"/>
              </a:spcBef>
            </a:pPr>
            <a:r>
              <a:rPr lang="en-US" sz="2400" dirty="0">
                <a:solidFill>
                  <a:srgbClr val="7030A0"/>
                </a:solidFill>
                <a:latin typeface="Times New Roman" pitchFamily="18" charset="0"/>
              </a:rPr>
              <a:t>                     </a:t>
            </a:r>
            <a:r>
              <a:rPr lang="en-US" sz="2400" u="sng" dirty="0">
                <a:solidFill>
                  <a:srgbClr val="7030A0"/>
                </a:solidFill>
                <a:latin typeface="Times New Roman" pitchFamily="18" charset="0"/>
              </a:rPr>
              <a:t>Khoa học</a:t>
            </a:r>
          </a:p>
          <a:p>
            <a:pPr algn="ctr">
              <a:spcBef>
                <a:spcPct val="50000"/>
              </a:spcBef>
            </a:pPr>
            <a:r>
              <a:rPr lang="en-US" sz="2400" b="1" i="1" dirty="0">
                <a:solidFill>
                  <a:srgbClr val="7030A0"/>
                </a:solidFill>
                <a:latin typeface="Times New Roman" pitchFamily="18" charset="0"/>
              </a:rPr>
              <a:t>                                  </a:t>
            </a:r>
          </a:p>
        </p:txBody>
      </p:sp>
      <p:sp>
        <p:nvSpPr>
          <p:cNvPr id="5" name="TextBox 4"/>
          <p:cNvSpPr txBox="1"/>
          <p:nvPr/>
        </p:nvSpPr>
        <p:spPr>
          <a:xfrm>
            <a:off x="611560" y="1628800"/>
            <a:ext cx="5760640" cy="584775"/>
          </a:xfrm>
          <a:prstGeom prst="rect">
            <a:avLst/>
          </a:prstGeom>
          <a:noFill/>
        </p:spPr>
        <p:txBody>
          <a:bodyPr wrap="square" rtlCol="0">
            <a:spAutoFit/>
          </a:bodyPr>
          <a:lstStyle/>
          <a:p>
            <a:r>
              <a:rPr lang="en-US" sz="3200" b="1" dirty="0">
                <a:solidFill>
                  <a:srgbClr val="0070C0"/>
                </a:solidFill>
                <a:latin typeface="Times New Roman" pitchFamily="18" charset="0"/>
                <a:cs typeface="Times New Roman" pitchFamily="18" charset="0"/>
              </a:rPr>
              <a:t>HOẠT ĐỘNG KHÁM PHÁ</a:t>
            </a:r>
          </a:p>
        </p:txBody>
      </p:sp>
      <p:sp>
        <p:nvSpPr>
          <p:cNvPr id="7" name="TextBox 6"/>
          <p:cNvSpPr txBox="1"/>
          <p:nvPr/>
        </p:nvSpPr>
        <p:spPr>
          <a:xfrm>
            <a:off x="755576" y="2213575"/>
            <a:ext cx="7416824" cy="954107"/>
          </a:xfrm>
          <a:prstGeom prst="rect">
            <a:avLst/>
          </a:prstGeom>
          <a:noFill/>
        </p:spPr>
        <p:txBody>
          <a:bodyPr wrap="square" rtlCol="0">
            <a:spAutoFit/>
          </a:bodyPr>
          <a:lstStyle/>
          <a:p>
            <a:r>
              <a:rPr lang="en-US" sz="2800" dirty="0">
                <a:latin typeface="Times New Roman" pitchFamily="18" charset="0"/>
                <a:cs typeface="Times New Roman" pitchFamily="18" charset="0"/>
              </a:rPr>
              <a:t>Nếu ăn thiếu chất dinh dưỡng sẽ bị bệnh gì?</a:t>
            </a:r>
          </a:p>
          <a:p>
            <a:endParaRPr lang="en-US" sz="2800" dirty="0">
              <a:latin typeface="Times New Roman" pitchFamily="18" charset="0"/>
              <a:cs typeface="Times New Roman" pitchFamily="18" charset="0"/>
            </a:endParaRPr>
          </a:p>
        </p:txBody>
      </p:sp>
      <p:sp>
        <p:nvSpPr>
          <p:cNvPr id="8" name="TextBox 7"/>
          <p:cNvSpPr txBox="1"/>
          <p:nvPr/>
        </p:nvSpPr>
        <p:spPr>
          <a:xfrm>
            <a:off x="755576" y="2690917"/>
            <a:ext cx="7416824" cy="954107"/>
          </a:xfrm>
          <a:prstGeom prst="rect">
            <a:avLst/>
          </a:prstGeom>
          <a:noFill/>
        </p:spPr>
        <p:txBody>
          <a:bodyPr wrap="square" rtlCol="0">
            <a:spAutoFit/>
          </a:bodyPr>
          <a:lstStyle/>
          <a:p>
            <a:r>
              <a:rPr lang="en-US" sz="2800" dirty="0">
                <a:solidFill>
                  <a:srgbClr val="FF0000"/>
                </a:solidFill>
                <a:latin typeface="Times New Roman" pitchFamily="18" charset="0"/>
                <a:cs typeface="Times New Roman" pitchFamily="18" charset="0"/>
              </a:rPr>
              <a:t>Sẽ bị bệnh suy dinh dưỡng </a:t>
            </a:r>
          </a:p>
          <a:p>
            <a:endParaRPr lang="en-US" sz="2800" dirty="0">
              <a:solidFill>
                <a:srgbClr val="FF0000"/>
              </a:solidFill>
              <a:latin typeface="Times New Roman" pitchFamily="18" charset="0"/>
              <a:cs typeface="Times New Roman" pitchFamily="18" charset="0"/>
            </a:endParaRPr>
          </a:p>
        </p:txBody>
      </p:sp>
      <p:sp>
        <p:nvSpPr>
          <p:cNvPr id="11" name="TextBox 10"/>
          <p:cNvSpPr txBox="1"/>
          <p:nvPr/>
        </p:nvSpPr>
        <p:spPr>
          <a:xfrm>
            <a:off x="683568" y="3717032"/>
            <a:ext cx="7416824" cy="954107"/>
          </a:xfrm>
          <a:prstGeom prst="rect">
            <a:avLst/>
          </a:prstGeom>
          <a:noFill/>
        </p:spPr>
        <p:txBody>
          <a:bodyPr wrap="square" rtlCol="0">
            <a:spAutoFit/>
          </a:bodyPr>
          <a:lstStyle/>
          <a:p>
            <a:r>
              <a:rPr lang="en-US" sz="2800" dirty="0">
                <a:solidFill>
                  <a:srgbClr val="FF0000"/>
                </a:solidFill>
                <a:latin typeface="Times New Roman" pitchFamily="18" charset="0"/>
                <a:cs typeface="Times New Roman" pitchFamily="18" charset="0"/>
              </a:rPr>
              <a:t> </a:t>
            </a:r>
          </a:p>
          <a:p>
            <a:r>
              <a:rPr lang="en-US" sz="2800" dirty="0">
                <a:solidFill>
                  <a:srgbClr val="FF0000"/>
                </a:solidFill>
                <a:latin typeface="Times New Roman" pitchFamily="18" charset="0"/>
                <a:cs typeface="Times New Roman" pitchFamily="18" charset="0"/>
              </a:rPr>
              <a:t> Cơ thể con người sẽ bị béo phì.</a:t>
            </a:r>
          </a:p>
        </p:txBody>
      </p:sp>
      <p:sp>
        <p:nvSpPr>
          <p:cNvPr id="12" name="TextBox 11"/>
          <p:cNvSpPr txBox="1"/>
          <p:nvPr/>
        </p:nvSpPr>
        <p:spPr>
          <a:xfrm>
            <a:off x="728911" y="3167970"/>
            <a:ext cx="7416824" cy="954107"/>
          </a:xfrm>
          <a:prstGeom prst="rect">
            <a:avLst/>
          </a:prstGeom>
          <a:noFill/>
        </p:spPr>
        <p:txBody>
          <a:bodyPr wrap="square" rtlCol="0">
            <a:spAutoFit/>
          </a:bodyPr>
          <a:lstStyle/>
          <a:p>
            <a:r>
              <a:rPr lang="en-US" sz="2800" dirty="0">
                <a:latin typeface="Times New Roman" pitchFamily="18" charset="0"/>
                <a:cs typeface="Times New Roman" pitchFamily="18" charset="0"/>
              </a:rPr>
              <a:t>Nếu ăn thừa chất dinh dưỡng thì cơ thể con người sẽ như thế nào?</a:t>
            </a:r>
          </a:p>
        </p:txBody>
      </p:sp>
    </p:spTree>
    <p:extLst>
      <p:ext uri="{BB962C8B-B14F-4D97-AF65-F5344CB8AC3E}">
        <p14:creationId xmlns:p14="http://schemas.microsoft.com/office/powerpoint/2010/main" val="3156574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grpId="0" nodeType="click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barn(inVertical)">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1000"/>
                                        <p:tgtEl>
                                          <p:spTgt spid="12"/>
                                        </p:tgtEl>
                                      </p:cBhvr>
                                    </p:animEffect>
                                    <p:anim calcmode="lin" valueType="num">
                                      <p:cBhvr>
                                        <p:cTn id="22" dur="1000" fill="hold"/>
                                        <p:tgtEl>
                                          <p:spTgt spid="12"/>
                                        </p:tgtEl>
                                        <p:attrNameLst>
                                          <p:attrName>ppt_x</p:attrName>
                                        </p:attrNameLst>
                                      </p:cBhvr>
                                      <p:tavLst>
                                        <p:tav tm="0">
                                          <p:val>
                                            <p:strVal val="#ppt_x"/>
                                          </p:val>
                                        </p:tav>
                                        <p:tav tm="100000">
                                          <p:val>
                                            <p:strVal val="#ppt_x"/>
                                          </p:val>
                                        </p:tav>
                                      </p:tavLst>
                                    </p:anim>
                                    <p:anim calcmode="lin" valueType="num">
                                      <p:cBhvr>
                                        <p:cTn id="23"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barn(inVertical)">
                                      <p:cBhvr>
                                        <p:cTn id="2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8" grpId="0"/>
      <p:bldP spid="11" grpId="0"/>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976" name="rg_hi" descr="http://t0.gstatic.com/images?q=tbn:ANd9GcRiuu3RuJdoNJiLGGQxJyiIa4fTEg0zQ3WHZ1VqIBPHsNkhtsqa">
            <a:hlinkClick r:id="rId2"/>
          </p:cNvPr>
          <p:cNvPicPr>
            <a:picLocks noChangeAspect="1" noChangeArrowheads="1"/>
          </p:cNvPicPr>
          <p:nvPr/>
        </p:nvPicPr>
        <p:blipFill>
          <a:blip r:embed="rId3" r:link="rId4"/>
          <a:srcRect/>
          <a:stretch>
            <a:fillRect/>
          </a:stretch>
        </p:blipFill>
        <p:spPr bwMode="auto">
          <a:xfrm>
            <a:off x="1676400" y="304800"/>
            <a:ext cx="5943600" cy="6172200"/>
          </a:xfrm>
          <a:prstGeom prst="rect">
            <a:avLst/>
          </a:prstGeom>
          <a:noFill/>
          <a:ln w="9525">
            <a:solidFill>
              <a:srgbClr val="FF0000"/>
            </a:solid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3976"/>
                                        </p:tgtEl>
                                        <p:attrNameLst>
                                          <p:attrName>style.visibility</p:attrName>
                                        </p:attrNameLst>
                                      </p:cBhvr>
                                      <p:to>
                                        <p:strVal val="visible"/>
                                      </p:to>
                                    </p:set>
                                    <p:anim calcmode="lin" valueType="num">
                                      <p:cBhvr additive="base">
                                        <p:cTn id="7" dur="500" fill="hold"/>
                                        <p:tgtEl>
                                          <p:spTgt spid="83976"/>
                                        </p:tgtEl>
                                        <p:attrNameLst>
                                          <p:attrName>ppt_x</p:attrName>
                                        </p:attrNameLst>
                                      </p:cBhvr>
                                      <p:tavLst>
                                        <p:tav tm="0">
                                          <p:val>
                                            <p:strVal val="#ppt_x"/>
                                          </p:val>
                                        </p:tav>
                                        <p:tav tm="100000">
                                          <p:val>
                                            <p:strVal val="#ppt_x"/>
                                          </p:val>
                                        </p:tav>
                                      </p:tavLst>
                                    </p:anim>
                                    <p:anim calcmode="lin" valueType="num">
                                      <p:cBhvr additive="base">
                                        <p:cTn id="8" dur="500" fill="hold"/>
                                        <p:tgtEl>
                                          <p:spTgt spid="8397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4" name="WordArt 6"/>
          <p:cNvSpPr>
            <a:spLocks noChangeArrowheads="1" noChangeShapeType="1" noTextEdit="1"/>
          </p:cNvSpPr>
          <p:nvPr/>
        </p:nvSpPr>
        <p:spPr bwMode="auto">
          <a:xfrm>
            <a:off x="928662" y="2060848"/>
            <a:ext cx="7467600" cy="2073982"/>
          </a:xfrm>
          <a:prstGeom prst="rect">
            <a:avLst/>
          </a:prstGeom>
        </p:spPr>
        <p:txBody>
          <a:bodyPr wrap="none" fromWordArt="1">
            <a:prstTxWarp prst="textWave2">
              <a:avLst>
                <a:gd name="adj1" fmla="val 13005"/>
                <a:gd name="adj2" fmla="val 0"/>
              </a:avLst>
            </a:prstTxWarp>
            <a:scene3d>
              <a:camera prst="legacyObliqueTopLeft"/>
              <a:lightRig rig="legacyFlat3" dir="t"/>
            </a:scene3d>
            <a:sp3d extrusionH="430200" prstMaterial="legacyMatte">
              <a:extrusionClr>
                <a:srgbClr val="00FF00"/>
              </a:extrusionClr>
            </a:sp3d>
          </a:bodyPr>
          <a:lstStyle/>
          <a:p>
            <a:pPr algn="ctr"/>
            <a:r>
              <a:rPr lang="en-US" sz="3200" kern="10" dirty="0">
                <a:ln w="9525">
                  <a:round/>
                  <a:headEnd/>
                  <a:tailEnd/>
                </a:ln>
                <a:solidFill>
                  <a:srgbClr val="7030A0"/>
                </a:solidFill>
                <a:latin typeface="Times New Roman" pitchFamily="18" charset="0"/>
                <a:cs typeface="Times New Roman" pitchFamily="18" charset="0"/>
              </a:rPr>
              <a:t>Phòng bệnh béo phì </a:t>
            </a:r>
          </a:p>
        </p:txBody>
      </p:sp>
      <p:sp>
        <p:nvSpPr>
          <p:cNvPr id="3" name="Text Box 4"/>
          <p:cNvSpPr txBox="1">
            <a:spLocks noChangeArrowheads="1"/>
          </p:cNvSpPr>
          <p:nvPr/>
        </p:nvSpPr>
        <p:spPr bwMode="auto">
          <a:xfrm>
            <a:off x="-142908" y="428604"/>
            <a:ext cx="8072494" cy="1815882"/>
          </a:xfrm>
          <a:prstGeom prst="rect">
            <a:avLst/>
          </a:prstGeom>
          <a:noFill/>
          <a:ln w="9525">
            <a:noFill/>
            <a:miter lim="800000"/>
            <a:headEnd/>
            <a:tailEnd/>
          </a:ln>
        </p:spPr>
        <p:txBody>
          <a:bodyPr wrap="square">
            <a:spAutoFit/>
          </a:bodyPr>
          <a:lstStyle/>
          <a:p>
            <a:pPr algn="ctr">
              <a:spcBef>
                <a:spcPct val="50000"/>
              </a:spcBef>
            </a:pPr>
            <a:r>
              <a:rPr lang="en-US" sz="2800" dirty="0">
                <a:solidFill>
                  <a:srgbClr val="7030A0"/>
                </a:solidFill>
                <a:latin typeface="Times New Roman" pitchFamily="18" charset="0"/>
              </a:rPr>
              <a:t>                     Thứ hai ngày 17 tháng 10 năm 2022</a:t>
            </a:r>
          </a:p>
          <a:p>
            <a:pPr algn="ctr">
              <a:spcBef>
                <a:spcPct val="50000"/>
              </a:spcBef>
            </a:pPr>
            <a:r>
              <a:rPr lang="en-US" sz="2800" dirty="0">
                <a:solidFill>
                  <a:srgbClr val="7030A0"/>
                </a:solidFill>
                <a:latin typeface="Times New Roman" pitchFamily="18" charset="0"/>
              </a:rPr>
              <a:t>                     </a:t>
            </a:r>
            <a:r>
              <a:rPr lang="en-US" sz="2800" u="sng" dirty="0">
                <a:solidFill>
                  <a:srgbClr val="7030A0"/>
                </a:solidFill>
                <a:latin typeface="Times New Roman" pitchFamily="18" charset="0"/>
              </a:rPr>
              <a:t>Khoa học</a:t>
            </a:r>
          </a:p>
          <a:p>
            <a:pPr algn="ctr">
              <a:spcBef>
                <a:spcPct val="50000"/>
              </a:spcBef>
            </a:pPr>
            <a:r>
              <a:rPr lang="en-US" sz="2800" b="1" i="1" dirty="0">
                <a:solidFill>
                  <a:srgbClr val="7030A0"/>
                </a:solidFill>
                <a:latin typeface="Times New Roman" pitchFamily="18" charset="0"/>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12294"/>
                                        </p:tgtEl>
                                        <p:attrNameLst>
                                          <p:attrName>style.visibility</p:attrName>
                                        </p:attrNameLst>
                                      </p:cBhvr>
                                      <p:to>
                                        <p:strVal val="visible"/>
                                      </p:to>
                                    </p:set>
                                    <p:animEffect transition="in" filter="fade">
                                      <p:cBhvr>
                                        <p:cTn id="7" dur="1000"/>
                                        <p:tgtEl>
                                          <p:spTgt spid="12294"/>
                                        </p:tgtEl>
                                      </p:cBhvr>
                                    </p:animEffect>
                                    <p:anim calcmode="lin" valueType="num">
                                      <p:cBhvr>
                                        <p:cTn id="8" dur="1000" fill="hold"/>
                                        <p:tgtEl>
                                          <p:spTgt spid="12294"/>
                                        </p:tgtEl>
                                        <p:attrNameLst>
                                          <p:attrName>ppt_x</p:attrName>
                                        </p:attrNameLst>
                                      </p:cBhvr>
                                      <p:tavLst>
                                        <p:tav tm="0">
                                          <p:val>
                                            <p:strVal val="#ppt_x"/>
                                          </p:val>
                                        </p:tav>
                                        <p:tav tm="100000">
                                          <p:val>
                                            <p:strVal val="#ppt_x"/>
                                          </p:val>
                                        </p:tav>
                                      </p:tavLst>
                                    </p:anim>
                                    <p:anim calcmode="lin" valueType="num">
                                      <p:cBhvr>
                                        <p:cTn id="9" dur="900" decel="100000" fill="hold"/>
                                        <p:tgtEl>
                                          <p:spTgt spid="12294"/>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229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57158" y="2357430"/>
            <a:ext cx="8572560" cy="3357586"/>
          </a:xfrm>
          <a:prstGeom prst="rect">
            <a:avLst/>
          </a:prstGeom>
          <a:noFill/>
        </p:spPr>
        <p:txBody>
          <a:bodyPr wrap="none" lIns="91440" tIns="45720" rIns="91440" bIns="45720">
            <a:prstTxWarp prst="textWave2">
              <a:avLst>
                <a:gd name="adj1" fmla="val 12500"/>
                <a:gd name="adj2" fmla="val -188"/>
              </a:avLst>
            </a:prstTxWarp>
            <a:spAutoFit/>
          </a:bodyPr>
          <a:lstStyle/>
          <a:p>
            <a:pPr algn="ctr"/>
            <a:r>
              <a:rPr lang="vi-VN" sz="5400" b="1" u="sng" dirty="0">
                <a:ln w="18000">
                  <a:solidFill>
                    <a:schemeClr val="accent2">
                      <a:satMod val="140000"/>
                    </a:schemeClr>
                  </a:solidFill>
                  <a:prstDash val="solid"/>
                  <a:miter lim="800000"/>
                </a:ln>
                <a:solidFill>
                  <a:srgbClr val="00B050"/>
                </a:solidFill>
                <a:effectLst>
                  <a:outerShdw blurRad="25500" dist="23000" dir="7020000" algn="tl">
                    <a:srgbClr val="000000">
                      <a:alpha val="50000"/>
                    </a:srgbClr>
                  </a:outerShdw>
                </a:effectLst>
                <a:latin typeface="Times New Roman" pitchFamily="18" charset="0"/>
                <a:cs typeface="Times New Roman" pitchFamily="18" charset="0"/>
              </a:rPr>
              <a:t>Hoạt động </a:t>
            </a:r>
            <a:r>
              <a:rPr lang="en-US" sz="5400" b="1" u="sng" dirty="0">
                <a:ln w="18000">
                  <a:solidFill>
                    <a:schemeClr val="accent2">
                      <a:satMod val="140000"/>
                    </a:schemeClr>
                  </a:solidFill>
                  <a:prstDash val="solid"/>
                  <a:miter lim="800000"/>
                </a:ln>
                <a:solidFill>
                  <a:srgbClr val="00B050"/>
                </a:solidFill>
                <a:effectLst>
                  <a:outerShdw blurRad="25500" dist="23000" dir="7020000" algn="tl">
                    <a:srgbClr val="000000">
                      <a:alpha val="50000"/>
                    </a:srgbClr>
                  </a:outerShdw>
                </a:effectLst>
                <a:latin typeface="Times New Roman" pitchFamily="18" charset="0"/>
                <a:cs typeface="Times New Roman" pitchFamily="18" charset="0"/>
              </a:rPr>
              <a:t>1</a:t>
            </a:r>
            <a:r>
              <a:rPr lang="vi-VN" sz="5400" b="1" u="sng" dirty="0">
                <a:ln w="18000">
                  <a:solidFill>
                    <a:schemeClr val="accent2">
                      <a:satMod val="140000"/>
                    </a:schemeClr>
                  </a:solidFill>
                  <a:prstDash val="solid"/>
                  <a:miter lim="800000"/>
                </a:ln>
                <a:solidFill>
                  <a:srgbClr val="00B050"/>
                </a:solidFill>
                <a:effectLst>
                  <a:outerShdw blurRad="25500" dist="23000" dir="7020000" algn="tl">
                    <a:srgbClr val="000000">
                      <a:alpha val="50000"/>
                    </a:srgbClr>
                  </a:outerShdw>
                </a:effectLst>
                <a:latin typeface="Times New Roman" pitchFamily="18" charset="0"/>
                <a:cs typeface="Times New Roman" pitchFamily="18" charset="0"/>
              </a:rPr>
              <a:t>:</a:t>
            </a:r>
            <a:endParaRPr lang="en-US" sz="5400" b="1" u="sng" dirty="0">
              <a:ln w="18000">
                <a:solidFill>
                  <a:schemeClr val="accent2">
                    <a:satMod val="140000"/>
                  </a:schemeClr>
                </a:solidFill>
                <a:prstDash val="solid"/>
                <a:miter lim="800000"/>
              </a:ln>
              <a:solidFill>
                <a:srgbClr val="00B050"/>
              </a:solidFill>
              <a:effectLst>
                <a:outerShdw blurRad="25500" dist="23000" dir="7020000" algn="tl">
                  <a:srgbClr val="000000">
                    <a:alpha val="50000"/>
                  </a:srgbClr>
                </a:outerShdw>
              </a:effectLst>
              <a:latin typeface="Times New Roman" pitchFamily="18" charset="0"/>
              <a:cs typeface="Times New Roman" pitchFamily="18" charset="0"/>
            </a:endParaRPr>
          </a:p>
          <a:p>
            <a:pPr algn="ctr"/>
            <a:r>
              <a:rPr lang="en-US" sz="5400" b="1" dirty="0">
                <a:ln w="18000">
                  <a:solidFill>
                    <a:schemeClr val="accent2">
                      <a:satMod val="140000"/>
                    </a:schemeClr>
                  </a:solidFill>
                  <a:prstDash val="solid"/>
                  <a:miter lim="800000"/>
                </a:ln>
                <a:solidFill>
                  <a:srgbClr val="FFFF00"/>
                </a:solidFill>
                <a:effectLst>
                  <a:outerShdw blurRad="25500" dist="23000" dir="7020000" algn="tl">
                    <a:srgbClr val="000000">
                      <a:alpha val="50000"/>
                    </a:srgbClr>
                  </a:outerShdw>
                </a:effectLst>
                <a:latin typeface="Times New Roman" pitchFamily="18" charset="0"/>
                <a:cs typeface="Times New Roman" pitchFamily="18" charset="0"/>
              </a:rPr>
              <a:t>Dấu hiệu và tác hại của bệnh béo phì.</a:t>
            </a:r>
            <a:endParaRPr lang="en-US" sz="5400" b="1" dirty="0">
              <a:ln w="18000">
                <a:solidFill>
                  <a:schemeClr val="accent2">
                    <a:satMod val="140000"/>
                  </a:schemeClr>
                </a:solidFill>
                <a:prstDash val="solid"/>
                <a:miter lim="800000"/>
              </a:ln>
              <a:solidFill>
                <a:srgbClr val="FFFF00"/>
              </a:solidFill>
              <a:effectLst>
                <a:outerShdw blurRad="25500" dist="23000" dir="7020000" algn="tl">
                  <a:srgbClr val="000000">
                    <a:alpha val="50000"/>
                  </a:srgbClr>
                </a:outerShdw>
              </a:effectLst>
            </a:endParaRPr>
          </a:p>
        </p:txBody>
      </p:sp>
      <p:sp>
        <p:nvSpPr>
          <p:cNvPr id="4" name="Rectangle 3"/>
          <p:cNvSpPr/>
          <p:nvPr/>
        </p:nvSpPr>
        <p:spPr>
          <a:xfrm>
            <a:off x="651696" y="2551837"/>
            <a:ext cx="184731" cy="923330"/>
          </a:xfrm>
          <a:prstGeom prst="rect">
            <a:avLst/>
          </a:prstGeom>
          <a:noFill/>
        </p:spPr>
        <p:txBody>
          <a:bodyPr wrap="none" lIns="91440" tIns="45720" rIns="91440" bIns="45720">
            <a:spAutoFit/>
          </a:bodyPr>
          <a:lstStyle/>
          <a:p>
            <a:pPr algn="ctr"/>
            <a:endParaRPr lang="en-US" sz="5400" b="1" cap="none" spc="0"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endParaRPr>
          </a:p>
        </p:txBody>
      </p:sp>
      <p:sp>
        <p:nvSpPr>
          <p:cNvPr id="5" name="Text Box 4"/>
          <p:cNvSpPr txBox="1">
            <a:spLocks noChangeArrowheads="1"/>
          </p:cNvSpPr>
          <p:nvPr/>
        </p:nvSpPr>
        <p:spPr bwMode="auto">
          <a:xfrm>
            <a:off x="-142908" y="428604"/>
            <a:ext cx="8072494" cy="1815882"/>
          </a:xfrm>
          <a:prstGeom prst="rect">
            <a:avLst/>
          </a:prstGeom>
          <a:noFill/>
          <a:ln w="9525">
            <a:noFill/>
            <a:miter lim="800000"/>
            <a:headEnd/>
            <a:tailEnd/>
          </a:ln>
        </p:spPr>
        <p:txBody>
          <a:bodyPr wrap="square">
            <a:spAutoFit/>
          </a:bodyPr>
          <a:lstStyle/>
          <a:p>
            <a:pPr algn="ctr">
              <a:spcBef>
                <a:spcPct val="50000"/>
              </a:spcBef>
            </a:pPr>
            <a:r>
              <a:rPr lang="en-US" sz="2800" dirty="0">
                <a:solidFill>
                  <a:srgbClr val="7030A0"/>
                </a:solidFill>
                <a:latin typeface="Times New Roman" pitchFamily="18" charset="0"/>
              </a:rPr>
              <a:t>                     Thứ hai ngày 17 tháng 10 năm 2022</a:t>
            </a:r>
          </a:p>
          <a:p>
            <a:pPr algn="ctr">
              <a:spcBef>
                <a:spcPct val="50000"/>
              </a:spcBef>
            </a:pPr>
            <a:r>
              <a:rPr lang="en-US" sz="2800" dirty="0">
                <a:solidFill>
                  <a:srgbClr val="7030A0"/>
                </a:solidFill>
                <a:latin typeface="Times New Roman" pitchFamily="18" charset="0"/>
              </a:rPr>
              <a:t>                     </a:t>
            </a:r>
            <a:r>
              <a:rPr lang="en-US" sz="2800" u="sng" dirty="0">
                <a:solidFill>
                  <a:srgbClr val="7030A0"/>
                </a:solidFill>
                <a:latin typeface="Times New Roman" pitchFamily="18" charset="0"/>
              </a:rPr>
              <a:t>Khoa học</a:t>
            </a:r>
          </a:p>
          <a:p>
            <a:pPr algn="ctr">
              <a:spcBef>
                <a:spcPct val="50000"/>
              </a:spcBef>
            </a:pPr>
            <a:r>
              <a:rPr lang="en-US" sz="2800" b="1" i="1" dirty="0">
                <a:solidFill>
                  <a:srgbClr val="7030A0"/>
                </a:solidFill>
                <a:latin typeface="Times New Roman" pitchFamily="18" charset="0"/>
              </a:rPr>
              <a:t>                                  </a:t>
            </a:r>
          </a:p>
        </p:txBody>
      </p:sp>
      <p:sp>
        <p:nvSpPr>
          <p:cNvPr id="6" name="Text Box 4"/>
          <p:cNvSpPr txBox="1">
            <a:spLocks noChangeArrowheads="1"/>
          </p:cNvSpPr>
          <p:nvPr/>
        </p:nvSpPr>
        <p:spPr bwMode="auto">
          <a:xfrm>
            <a:off x="2500298" y="1552565"/>
            <a:ext cx="4648200" cy="707886"/>
          </a:xfrm>
          <a:prstGeom prst="rect">
            <a:avLst/>
          </a:prstGeom>
          <a:noFill/>
          <a:ln w="9525">
            <a:noFill/>
            <a:miter lim="800000"/>
            <a:headEnd/>
            <a:tailEnd/>
          </a:ln>
          <a:effectLst/>
        </p:spPr>
        <p:txBody>
          <a:bodyPr>
            <a:spAutoFit/>
          </a:bodyPr>
          <a:lstStyle/>
          <a:p>
            <a:pPr algn="ctr"/>
            <a:r>
              <a:rPr lang="en-US" sz="4000" b="1" dirty="0">
                <a:solidFill>
                  <a:srgbClr val="FF0000"/>
                </a:solidFill>
                <a:latin typeface="Times New Roman" pitchFamily="18" charset="0"/>
              </a:rPr>
              <a:t>Phòng bệnh béo phì</a:t>
            </a:r>
          </a:p>
        </p:txBody>
      </p:sp>
    </p:spTree>
  </p:cSld>
  <p:clrMapOvr>
    <a:masterClrMapping/>
  </p:clrMapOvr>
  <p:transition>
    <p:cover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amond(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2"/>
          <p:cNvSpPr txBox="1">
            <a:spLocks noChangeArrowheads="1"/>
          </p:cNvSpPr>
          <p:nvPr/>
        </p:nvSpPr>
        <p:spPr bwMode="auto">
          <a:xfrm>
            <a:off x="1905000" y="0"/>
            <a:ext cx="6248400" cy="519113"/>
          </a:xfrm>
          <a:prstGeom prst="rect">
            <a:avLst/>
          </a:prstGeom>
          <a:noFill/>
          <a:ln w="9525">
            <a:noFill/>
            <a:miter lim="800000"/>
            <a:headEnd/>
            <a:tailEnd/>
          </a:ln>
          <a:effectLst/>
        </p:spPr>
        <p:txBody>
          <a:bodyPr>
            <a:spAutoFit/>
          </a:bodyPr>
          <a:lstStyle/>
          <a:p>
            <a:pPr algn="ctr"/>
            <a:r>
              <a:rPr lang="en-US" sz="2800" b="1" dirty="0">
                <a:latin typeface="Times New Roman" pitchFamily="18" charset="0"/>
              </a:rPr>
              <a:t>Thứ tư ngày 21 tháng 10 năm 2020</a:t>
            </a:r>
          </a:p>
        </p:txBody>
      </p:sp>
      <p:sp>
        <p:nvSpPr>
          <p:cNvPr id="11267" name="Text Box 3"/>
          <p:cNvSpPr txBox="1">
            <a:spLocks noChangeArrowheads="1"/>
          </p:cNvSpPr>
          <p:nvPr/>
        </p:nvSpPr>
        <p:spPr bwMode="auto">
          <a:xfrm>
            <a:off x="3505200" y="381000"/>
            <a:ext cx="2667000" cy="519113"/>
          </a:xfrm>
          <a:prstGeom prst="rect">
            <a:avLst/>
          </a:prstGeom>
          <a:noFill/>
          <a:ln w="9525">
            <a:noFill/>
            <a:miter lim="800000"/>
            <a:headEnd/>
            <a:tailEnd/>
          </a:ln>
          <a:effectLst/>
        </p:spPr>
        <p:txBody>
          <a:bodyPr>
            <a:spAutoFit/>
          </a:bodyPr>
          <a:lstStyle/>
          <a:p>
            <a:pPr algn="ctr"/>
            <a:r>
              <a:rPr lang="en-US" sz="2800" b="1" u="sng">
                <a:latin typeface="Times New Roman" pitchFamily="18" charset="0"/>
              </a:rPr>
              <a:t>Khoa học</a:t>
            </a:r>
          </a:p>
        </p:txBody>
      </p:sp>
      <p:sp>
        <p:nvSpPr>
          <p:cNvPr id="11268" name="Text Box 4"/>
          <p:cNvSpPr txBox="1">
            <a:spLocks noChangeArrowheads="1"/>
          </p:cNvSpPr>
          <p:nvPr/>
        </p:nvSpPr>
        <p:spPr bwMode="auto">
          <a:xfrm>
            <a:off x="2667000" y="838200"/>
            <a:ext cx="4648200" cy="519113"/>
          </a:xfrm>
          <a:prstGeom prst="rect">
            <a:avLst/>
          </a:prstGeom>
          <a:noFill/>
          <a:ln w="9525">
            <a:noFill/>
            <a:miter lim="800000"/>
            <a:headEnd/>
            <a:tailEnd/>
          </a:ln>
          <a:effectLst/>
        </p:spPr>
        <p:txBody>
          <a:bodyPr>
            <a:spAutoFit/>
          </a:bodyPr>
          <a:lstStyle/>
          <a:p>
            <a:pPr algn="ctr"/>
            <a:r>
              <a:rPr lang="en-US" sz="2800" b="1" dirty="0">
                <a:solidFill>
                  <a:srgbClr val="FF0000"/>
                </a:solidFill>
                <a:latin typeface="Times New Roman" pitchFamily="18" charset="0"/>
              </a:rPr>
              <a:t>Phòng bệnh béo phì</a:t>
            </a:r>
          </a:p>
        </p:txBody>
      </p:sp>
      <p:pic>
        <p:nvPicPr>
          <p:cNvPr id="11275" name="Picture 11" descr="http://tintucimg.vnanet.vn/2012/08/22/08/28/beo.jpg"/>
          <p:cNvPicPr>
            <a:picLocks noChangeAspect="1" noChangeArrowheads="1"/>
          </p:cNvPicPr>
          <p:nvPr/>
        </p:nvPicPr>
        <p:blipFill>
          <a:blip r:embed="rId3" r:link="rId4"/>
          <a:srcRect/>
          <a:stretch>
            <a:fillRect/>
          </a:stretch>
        </p:blipFill>
        <p:spPr bwMode="auto">
          <a:xfrm>
            <a:off x="0" y="2357430"/>
            <a:ext cx="4786314" cy="4429156"/>
          </a:xfrm>
          <a:prstGeom prst="rect">
            <a:avLst/>
          </a:prstGeom>
          <a:noFill/>
          <a:ln w="9525">
            <a:noFill/>
            <a:miter lim="800000"/>
            <a:headEnd/>
            <a:tailEnd/>
          </a:ln>
        </p:spPr>
      </p:pic>
      <p:pic>
        <p:nvPicPr>
          <p:cNvPr id="11276" name="Picture 12" descr="http://www2.vietbao.vn/images/vn7/suc-khoe/70058976-67216sm.jpg"/>
          <p:cNvPicPr>
            <a:picLocks noChangeAspect="1" noChangeArrowheads="1"/>
          </p:cNvPicPr>
          <p:nvPr/>
        </p:nvPicPr>
        <p:blipFill>
          <a:blip r:embed="rId5" r:link="rId6"/>
          <a:srcRect/>
          <a:stretch>
            <a:fillRect/>
          </a:stretch>
        </p:blipFill>
        <p:spPr bwMode="auto">
          <a:xfrm>
            <a:off x="4786314" y="2357430"/>
            <a:ext cx="4357686" cy="4429156"/>
          </a:xfrm>
          <a:prstGeom prst="rect">
            <a:avLst/>
          </a:prstGeom>
          <a:noFill/>
          <a:ln w="9525">
            <a:noFill/>
            <a:miter lim="800000"/>
            <a:headEnd/>
            <a:tailEnd/>
          </a:ln>
        </p:spPr>
      </p:pic>
      <p:sp>
        <p:nvSpPr>
          <p:cNvPr id="7" name="Text Box 4"/>
          <p:cNvSpPr txBox="1">
            <a:spLocks noChangeArrowheads="1"/>
          </p:cNvSpPr>
          <p:nvPr/>
        </p:nvSpPr>
        <p:spPr bwMode="auto">
          <a:xfrm>
            <a:off x="357158" y="1338251"/>
            <a:ext cx="6143668" cy="523220"/>
          </a:xfrm>
          <a:prstGeom prst="rect">
            <a:avLst/>
          </a:prstGeom>
          <a:noFill/>
          <a:ln w="9525">
            <a:noFill/>
            <a:miter lim="800000"/>
            <a:headEnd/>
            <a:tailEnd/>
          </a:ln>
          <a:effectLst/>
        </p:spPr>
        <p:txBody>
          <a:bodyPr wrap="square">
            <a:spAutoFit/>
          </a:bodyPr>
          <a:lstStyle/>
          <a:p>
            <a:r>
              <a:rPr lang="en-US" sz="2800" b="1" dirty="0">
                <a:solidFill>
                  <a:srgbClr val="0070C0"/>
                </a:solidFill>
                <a:latin typeface="Times New Roman" pitchFamily="18" charset="0"/>
              </a:rPr>
              <a:t>Quan sát tranh để trả lời câu hỏi sau:</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0599" name="Picture 7" descr="http://t0.gstatic.com/images?q=tbn:ANd9GcRFHlPhuM2V7ewQR4AE8jmMMU7LuIVsKu5aA3U89jn7oc6EnpMO">
            <a:hlinkClick r:id="rId2"/>
          </p:cNvPr>
          <p:cNvPicPr>
            <a:picLocks noChangeAspect="1" noChangeArrowheads="1"/>
          </p:cNvPicPr>
          <p:nvPr/>
        </p:nvPicPr>
        <p:blipFill>
          <a:blip r:embed="rId3" r:link="rId4"/>
          <a:srcRect r="49742"/>
          <a:stretch>
            <a:fillRect/>
          </a:stretch>
        </p:blipFill>
        <p:spPr bwMode="auto">
          <a:xfrm>
            <a:off x="642910" y="0"/>
            <a:ext cx="4214842" cy="3429000"/>
          </a:xfrm>
          <a:prstGeom prst="rect">
            <a:avLst/>
          </a:prstGeom>
          <a:noFill/>
          <a:ln w="9525">
            <a:solidFill>
              <a:srgbClr val="FF0000"/>
            </a:solidFill>
            <a:miter lim="800000"/>
            <a:headEnd/>
            <a:tailEnd/>
          </a:ln>
        </p:spPr>
      </p:pic>
      <p:pic>
        <p:nvPicPr>
          <p:cNvPr id="110600" name="rg_hi" descr="http://t3.gstatic.com/images?q=tbn:ANd9GcQbnhQafNO486NYl07tNwXUUErPXA-WAxYFHqOJd1xK44K-FkJb">
            <a:hlinkClick r:id="rId5"/>
          </p:cNvPr>
          <p:cNvPicPr>
            <a:picLocks noChangeAspect="1" noChangeArrowheads="1"/>
          </p:cNvPicPr>
          <p:nvPr/>
        </p:nvPicPr>
        <p:blipFill>
          <a:blip r:embed="rId6" r:link="rId7"/>
          <a:srcRect/>
          <a:stretch>
            <a:fillRect/>
          </a:stretch>
        </p:blipFill>
        <p:spPr bwMode="auto">
          <a:xfrm>
            <a:off x="642910" y="3429000"/>
            <a:ext cx="4214842" cy="3429000"/>
          </a:xfrm>
          <a:prstGeom prst="rect">
            <a:avLst/>
          </a:prstGeom>
          <a:noFill/>
          <a:ln w="9525">
            <a:solidFill>
              <a:srgbClr val="FF0000"/>
            </a:solidFill>
            <a:miter lim="800000"/>
            <a:headEnd/>
            <a:tailEnd/>
          </a:ln>
        </p:spPr>
      </p:pic>
      <p:pic>
        <p:nvPicPr>
          <p:cNvPr id="110601" name="Picture 9" descr="BEO PHI 2"/>
          <p:cNvPicPr>
            <a:picLocks noChangeAspect="1" noChangeArrowheads="1"/>
          </p:cNvPicPr>
          <p:nvPr/>
        </p:nvPicPr>
        <p:blipFill>
          <a:blip r:embed="rId8"/>
          <a:srcRect/>
          <a:stretch>
            <a:fillRect/>
          </a:stretch>
        </p:blipFill>
        <p:spPr bwMode="auto">
          <a:xfrm>
            <a:off x="4786314" y="3500438"/>
            <a:ext cx="4149724" cy="3429000"/>
          </a:xfrm>
          <a:prstGeom prst="rect">
            <a:avLst/>
          </a:prstGeom>
          <a:noFill/>
          <a:ln w="9525">
            <a:solidFill>
              <a:srgbClr val="FF0000"/>
            </a:solidFill>
            <a:miter lim="800000"/>
            <a:headEnd/>
            <a:tailEnd/>
          </a:ln>
        </p:spPr>
      </p:pic>
      <p:pic>
        <p:nvPicPr>
          <p:cNvPr id="110602" name="rg_hi" descr="http://t0.gstatic.com/images?q=tbn:ANd9GcRFo5To8bYS3MwEnP0taSTEnmqDsBNK-wf2MfnPqCw-7c_bsaXPPA">
            <a:hlinkClick r:id="rId9"/>
          </p:cNvPr>
          <p:cNvPicPr>
            <a:picLocks noChangeAspect="1" noChangeArrowheads="1"/>
          </p:cNvPicPr>
          <p:nvPr/>
        </p:nvPicPr>
        <p:blipFill>
          <a:blip r:embed="rId10" r:link="rId11"/>
          <a:srcRect/>
          <a:stretch>
            <a:fillRect/>
          </a:stretch>
        </p:blipFill>
        <p:spPr bwMode="auto">
          <a:xfrm>
            <a:off x="4929190" y="0"/>
            <a:ext cx="4000528" cy="3500438"/>
          </a:xfrm>
          <a:prstGeom prst="rect">
            <a:avLst/>
          </a:prstGeom>
          <a:noFill/>
          <a:ln w="9525">
            <a:solidFill>
              <a:srgbClr val="FF0000"/>
            </a:solid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2000"/>
                                        <p:tgtEl>
                                          <p:spTgt spid="110600"/>
                                        </p:tgtEl>
                                      </p:cBhvr>
                                    </p:animEffect>
                                    <p:set>
                                      <p:cBhvr>
                                        <p:cTn id="7" dur="1" fill="hold">
                                          <p:stCondLst>
                                            <p:cond delay="1999"/>
                                          </p:stCondLst>
                                        </p:cTn>
                                        <p:tgtEl>
                                          <p:spTgt spid="110600"/>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2000"/>
                                        <p:tgtEl>
                                          <p:spTgt spid="110599"/>
                                        </p:tgtEl>
                                      </p:cBhvr>
                                    </p:animEffect>
                                    <p:set>
                                      <p:cBhvr>
                                        <p:cTn id="10" dur="1" fill="hold">
                                          <p:stCondLst>
                                            <p:cond delay="1999"/>
                                          </p:stCondLst>
                                        </p:cTn>
                                        <p:tgtEl>
                                          <p:spTgt spid="110599"/>
                                        </p:tgtEl>
                                        <p:attrNameLst>
                                          <p:attrName>style.visibility</p:attrName>
                                        </p:attrNameLst>
                                      </p:cBhvr>
                                      <p:to>
                                        <p:strVal val="hidden"/>
                                      </p:to>
                                    </p:set>
                                  </p:childTnLst>
                                </p:cTn>
                              </p:par>
                              <p:par>
                                <p:cTn id="11" presetID="10" presetClass="exit" presetSubtype="0" fill="hold" nodeType="withEffect">
                                  <p:stCondLst>
                                    <p:cond delay="0"/>
                                  </p:stCondLst>
                                  <p:childTnLst>
                                    <p:animEffect transition="out" filter="fade">
                                      <p:cBhvr>
                                        <p:cTn id="12" dur="2000"/>
                                        <p:tgtEl>
                                          <p:spTgt spid="110602"/>
                                        </p:tgtEl>
                                      </p:cBhvr>
                                    </p:animEffect>
                                    <p:set>
                                      <p:cBhvr>
                                        <p:cTn id="13" dur="1" fill="hold">
                                          <p:stCondLst>
                                            <p:cond delay="1999"/>
                                          </p:stCondLst>
                                        </p:cTn>
                                        <p:tgtEl>
                                          <p:spTgt spid="110602"/>
                                        </p:tgtEl>
                                        <p:attrNameLst>
                                          <p:attrName>style.visibility</p:attrName>
                                        </p:attrNameLst>
                                      </p:cBhvr>
                                      <p:to>
                                        <p:strVal val="hidden"/>
                                      </p:to>
                                    </p:set>
                                  </p:childTnLst>
                                </p:cTn>
                              </p:par>
                              <p:par>
                                <p:cTn id="14" presetID="10" presetClass="exit" presetSubtype="0" fill="hold" nodeType="withEffect">
                                  <p:stCondLst>
                                    <p:cond delay="0"/>
                                  </p:stCondLst>
                                  <p:childTnLst>
                                    <p:animEffect transition="out" filter="fade">
                                      <p:cBhvr>
                                        <p:cTn id="15" dur="2000"/>
                                        <p:tgtEl>
                                          <p:spTgt spid="110601"/>
                                        </p:tgtEl>
                                      </p:cBhvr>
                                    </p:animEffect>
                                    <p:set>
                                      <p:cBhvr>
                                        <p:cTn id="16" dur="1" fill="hold">
                                          <p:stCondLst>
                                            <p:cond delay="1999"/>
                                          </p:stCondLst>
                                        </p:cTn>
                                        <p:tgtEl>
                                          <p:spTgt spid="11060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337</TotalTime>
  <Words>1104</Words>
  <Application>Microsoft Office PowerPoint</Application>
  <PresentationFormat>On-screen Show (4:3)</PresentationFormat>
  <Paragraphs>148</Paragraphs>
  <Slides>27</Slides>
  <Notes>5</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Concourse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http://viet4room.com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Manh Cuong</dc:creator>
  <cp:lastModifiedBy>dell</cp:lastModifiedBy>
  <cp:revision>105</cp:revision>
  <dcterms:created xsi:type="dcterms:W3CDTF">2017-09-27T09:39:01Z</dcterms:created>
  <dcterms:modified xsi:type="dcterms:W3CDTF">2022-10-18T06:55:25Z</dcterms:modified>
</cp:coreProperties>
</file>