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4" r:id="rId2"/>
    <p:sldId id="316" r:id="rId3"/>
    <p:sldId id="311" r:id="rId4"/>
    <p:sldId id="280" r:id="rId5"/>
    <p:sldId id="312" r:id="rId6"/>
    <p:sldId id="314" r:id="rId7"/>
    <p:sldId id="313" r:id="rId8"/>
    <p:sldId id="290" r:id="rId9"/>
    <p:sldId id="284" r:id="rId10"/>
    <p:sldId id="317" r:id="rId11"/>
    <p:sldId id="274" r:id="rId12"/>
    <p:sldId id="301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9" r:id="rId21"/>
    <p:sldId id="307" r:id="rId22"/>
    <p:sldId id="315" r:id="rId23"/>
    <p:sldId id="306" r:id="rId24"/>
    <p:sldId id="305" r:id="rId25"/>
    <p:sldId id="263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5757"/>
    <a:srgbClr val="FAFAFA"/>
    <a:srgbClr val="0000CC"/>
    <a:srgbClr val="092A04"/>
    <a:srgbClr val="992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328" autoAdjust="0"/>
  </p:normalViewPr>
  <p:slideViewPr>
    <p:cSldViewPr snapToGrid="0">
      <p:cViewPr varScale="1">
        <p:scale>
          <a:sx n="67" d="100"/>
          <a:sy n="67" d="100"/>
        </p:scale>
        <p:origin x="102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D1085-C9DF-46C8-8204-F39679B8C0E6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301F-3384-43E6-8205-FE9C4650FC4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1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ABDB-1872-45F0-BD98-1F1406B40669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30D9-5E62-49B4-AD60-5342B66B4BFA}" type="datetimeFigureOut">
              <a:rPr lang="vi-VN" smtClean="0"/>
              <a:pPr/>
              <a:t>16/03/2022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ABDB-1872-45F0-BD98-1F1406B40669}" type="datetimeFigureOut">
              <a:rPr lang="vi-VN" smtClean="0"/>
              <a:t>16/03/2022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17DC-8BB5-4F79-99B2-618876267F3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B979FC-7C1D-4118-ABF9-ECD010299312}"/>
              </a:ext>
            </a:extLst>
          </p:cNvPr>
          <p:cNvSpPr txBox="1"/>
          <p:nvPr userDrawn="1"/>
        </p:nvSpPr>
        <p:spPr>
          <a:xfrm>
            <a:off x="1261872" y="230194"/>
            <a:ext cx="4041648" cy="2769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M-Pink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vi-VN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39D9F7-B31C-476A-933C-011E17574997}"/>
              </a:ext>
            </a:extLst>
          </p:cNvPr>
          <p:cNvSpPr txBox="1"/>
          <p:nvPr/>
        </p:nvSpPr>
        <p:spPr>
          <a:xfrm>
            <a:off x="0" y="1745624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/>
            <a:r>
              <a:rPr lang="en-US" sz="48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sz="4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vi-VN" sz="4800" b="1" dirty="0">
              <a:solidFill>
                <a:srgbClr val="FF5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D05909-FDFA-4667-9465-66D2146B13D2}"/>
              </a:ext>
            </a:extLst>
          </p:cNvPr>
          <p:cNvSpPr/>
          <p:nvPr/>
        </p:nvSpPr>
        <p:spPr bwMode="auto">
          <a:xfrm>
            <a:off x="2533241" y="542085"/>
            <a:ext cx="64770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………………………..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73375" y="295275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892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787651" y="4444984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c.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sử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dụng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lí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hiệu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quả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787651" y="5559409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d.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sz="2000" b="1" dirty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ớc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nhà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0183" name="Picture 7" descr="hin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655" y="447495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hin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451" y="2844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hin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36703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hinh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5492764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1752600" y="0"/>
            <a:ext cx="8915400" cy="1335088"/>
            <a:chOff x="144" y="240"/>
            <a:chExt cx="5616" cy="745"/>
          </a:xfrm>
        </p:grpSpPr>
        <p:pic>
          <p:nvPicPr>
            <p:cNvPr id="10254" name="Picture 12" descr="BACK2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3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3581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2133600" y="914400"/>
            <a:ext cx="8305800" cy="19812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2917825" y="1377954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3733800" y="1219205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Theo em,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ể tiết kiệm tiền của, nên làm gì và không nên làm gì?</a:t>
            </a:r>
          </a:p>
        </p:txBody>
      </p:sp>
      <p:graphicFrame>
        <p:nvGraphicFramePr>
          <p:cNvPr id="28736" name="Group 64"/>
          <p:cNvGraphicFramePr>
            <a:graphicFrameLocks noGrp="1"/>
          </p:cNvGraphicFramePr>
          <p:nvPr/>
        </p:nvGraphicFramePr>
        <p:xfrm>
          <a:off x="1676400" y="2514600"/>
          <a:ext cx="8915400" cy="410868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.VnTifani Heavy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278" name="Text Box 36"/>
          <p:cNvSpPr txBox="1">
            <a:spLocks noChangeArrowheads="1"/>
          </p:cNvSpPr>
          <p:nvPr/>
        </p:nvSpPr>
        <p:spPr bwMode="auto">
          <a:xfrm>
            <a:off x="3200400" y="25908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Nên làm</a:t>
            </a:r>
          </a:p>
        </p:txBody>
      </p:sp>
      <p:sp>
        <p:nvSpPr>
          <p:cNvPr id="11279" name="Text Box 37"/>
          <p:cNvSpPr txBox="1">
            <a:spLocks noChangeArrowheads="1"/>
          </p:cNvSpPr>
          <p:nvPr/>
        </p:nvSpPr>
        <p:spPr bwMode="auto">
          <a:xfrm>
            <a:off x="6899275" y="25908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Không nên làm</a:t>
            </a:r>
          </a:p>
        </p:txBody>
      </p:sp>
      <p:grpSp>
        <p:nvGrpSpPr>
          <p:cNvPr id="11280" name="Group 45"/>
          <p:cNvGrpSpPr>
            <a:grpSpLocks/>
          </p:cNvGrpSpPr>
          <p:nvPr/>
        </p:nvGrpSpPr>
        <p:grpSpPr bwMode="auto">
          <a:xfrm>
            <a:off x="1752600" y="304800"/>
            <a:ext cx="8915400" cy="1182688"/>
            <a:chOff x="144" y="240"/>
            <a:chExt cx="5616" cy="745"/>
          </a:xfrm>
        </p:grpSpPr>
        <p:pic>
          <p:nvPicPr>
            <p:cNvPr id="11289" name="Picture 43" descr="BACK2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 Box 44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        Hoạt </a:t>
              </a:r>
              <a:r>
                <a:rPr lang="vi-VN" sz="2000" b="1">
                  <a:solidFill>
                    <a:srgbClr val="008000"/>
                  </a:solidFill>
                  <a:latin typeface="Arial" charset="0"/>
                </a:rPr>
                <a:t>đ</a:t>
              </a: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ộng 3: Nêu ý kiến</a:t>
              </a:r>
            </a:p>
          </p:txBody>
        </p:sp>
      </p:grp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1905000" y="3352800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Ăn hết suất c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m của mình.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1828800" y="4038600"/>
            <a:ext cx="472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Tắt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iện khi ra khỏi phòng.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1828800" y="4800600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Không xin tiền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n  quà vặt.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6172200" y="34290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Quên khoá vòi n</a:t>
            </a:r>
            <a:r>
              <a:rPr lang="vi-VN" sz="2000" b="1">
                <a:solidFill>
                  <a:srgbClr val="FF3399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3399"/>
                </a:solidFill>
                <a:latin typeface="Arial" charset="0"/>
              </a:rPr>
              <a:t>ớc.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6172200" y="41148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Xé sách vở.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6172200" y="4800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Vứt bút cũ, dùng bút mới.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1828800" y="5432425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…………………………………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6172200" y="5435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…………………………………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5" grpId="0"/>
      <p:bldP spid="28726" grpId="0"/>
      <p:bldP spid="28727" grpId="0"/>
      <p:bldP spid="28728" grpId="0"/>
      <p:bldP spid="28729" grpId="0"/>
      <p:bldP spid="28730" grpId="0"/>
      <p:bldP spid="28731" grpId="0"/>
      <p:bldP spid="287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352800" y="1524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Bỏ ngay hộp màu cũ, dùng hộp mới.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276600" y="2286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Dùng cả hai hộp một lúc.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194051" y="304165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Mang cho hộp cũ, dùng hộp mới.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146425" y="3822700"/>
            <a:ext cx="693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Cất hộp mới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ể dành, dùng nốt hộp màu cũ.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743200" y="1476382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a.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736851" y="2219332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b.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701925" y="3013082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c.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657475" y="3759203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d.</a:t>
            </a:r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2590800" y="3051175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2593975" y="3778250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048000" y="4429125"/>
            <a:ext cx="693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…………………………………………………………</a:t>
            </a:r>
          </a:p>
        </p:txBody>
      </p:sp>
      <p:pic>
        <p:nvPicPr>
          <p:cNvPr id="12304" name="Picture 21" descr="SO0048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1" y="49530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2" descr="J0099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638800"/>
            <a:ext cx="6172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xmlns="" id="{9C183E0B-7AD4-4C56-966C-441BDEC9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5085"/>
            <a:ext cx="1043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495" grpId="0"/>
      <p:bldP spid="63496" grpId="0"/>
      <p:bldP spid="63498" grpId="0"/>
      <p:bldP spid="63499" grpId="0"/>
      <p:bldP spid="63500" grpId="0"/>
      <p:bldP spid="63501" grpId="0"/>
      <p:bldP spid="63502" grpId="0" animBg="1"/>
      <p:bldP spid="63504" grpId="0" animBg="1"/>
      <p:bldP spid="635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600200" y="76200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0" y="1052237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Giữ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gìn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524000" y="2524252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d) </a:t>
            </a:r>
            <a:r>
              <a:rPr lang="en-US" altLang="en-US" sz="2400" b="1" dirty="0" err="1">
                <a:latin typeface="Arial" panose="020B0604020202020204" pitchFamily="34" charset="0"/>
              </a:rPr>
              <a:t>Xé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sách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vở</a:t>
            </a:r>
            <a:r>
              <a:rPr lang="en-US" altLang="en-US" sz="2400" b="1" dirty="0">
                <a:latin typeface="Arial" panose="020B0604020202020204" pitchFamily="34" charset="0"/>
              </a:rPr>
              <a:t> 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0" y="1513126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b)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Giữ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gìn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quần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áo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chơi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524000" y="2049931"/>
            <a:ext cx="998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</a:t>
            </a:r>
            <a:r>
              <a:rPr lang="en-US" altLang="en-US" sz="2400" b="1" dirty="0" smtClean="0">
                <a:latin typeface="Arial" panose="020B0604020202020204" pitchFamily="34" charset="0"/>
              </a:rPr>
              <a:t>) </a:t>
            </a:r>
            <a:r>
              <a:rPr lang="en-US" altLang="en-US" sz="2400" b="1" dirty="0" err="1" smtClean="0">
                <a:latin typeface="Arial" panose="020B0604020202020204" pitchFamily="34" charset="0"/>
              </a:rPr>
              <a:t>Vẽ</a:t>
            </a:r>
            <a:r>
              <a:rPr lang="en-US" altLang="en-US" sz="2400" b="1" dirty="0" smtClean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bậy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bôi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bẩn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ra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sách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vở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bàn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ghế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tường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lớp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học</a:t>
            </a:r>
            <a:r>
              <a:rPr lang="en-US" altLang="en-US" sz="2400" b="1" dirty="0">
                <a:latin typeface="Arial" panose="020B0604020202020204" pitchFamily="34" charset="0"/>
              </a:rPr>
              <a:t> 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24000" y="3015957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đ)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mất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sách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vở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dùng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học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tập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62100" y="3412019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e)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Vứt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sách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vở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dùng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chơi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bừa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bãi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24000" y="392286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g)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xin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tiền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ãn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quà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vặt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24000" y="4410961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)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Ăn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hết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suất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cơm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của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mình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524000" y="4899062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i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)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Quên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khóa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vòi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nước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62100" y="5409903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)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Tắt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điện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khi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ra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khỏi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phòng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8910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22" grpId="0"/>
      <p:bldP spid="4" grpId="0"/>
      <p:bldP spid="9221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95451" y="1474134"/>
            <a:ext cx="9219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a) Giữ gìn sách vở, đồ dùng học tập 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5449" y="2170117"/>
            <a:ext cx="8248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b) Giữ gìn quần áo, đồ dùng, đồ chơi.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828800" y="3562074"/>
            <a:ext cx="8115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h)Ăn hết suất cơm của mình.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828799" y="4258054"/>
            <a:ext cx="683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k)Tắt điện khi ra khỏi phòng 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828801" y="2866094"/>
            <a:ext cx="862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g) Không xin tiền ăn quà vặt.</a:t>
            </a: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1436916" y="180375"/>
            <a:ext cx="9477829" cy="83099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việc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Arial" charset="0"/>
                <a:cs typeface="Arial" charset="0"/>
              </a:rPr>
              <a:t>tiết</a:t>
            </a:r>
            <a:r>
              <a:rPr lang="en-US" sz="4800" b="1">
                <a:solidFill>
                  <a:srgbClr val="FF0000"/>
                </a:solidFill>
                <a:latin typeface="Arial" charset="0"/>
                <a:cs typeface="Arial" charset="0"/>
              </a:rPr>
              <a:t> kiệm</a:t>
            </a:r>
            <a:r>
              <a:rPr lang="vi-VN" sz="4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Arial" charset="0"/>
                <a:cs typeface="Arial" charset="0"/>
              </a:rPr>
              <a:t>tiền </a:t>
            </a:r>
            <a:r>
              <a:rPr lang="en-US" sz="4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endParaRPr lang="en-US" sz="4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/>
      <p:bldP spid="92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\Pictures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5" y="1262742"/>
            <a:ext cx="11321143" cy="52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2476500" y="3390900"/>
            <a:ext cx="68580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3400" y="1027120"/>
            <a:ext cx="525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a) Giữ gìn sách vở, đồ dùng học tập 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33401" y="2170120"/>
            <a:ext cx="530225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b) Giữ gìn quần áo, đồ dùng, đồ chơi .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533401" y="4035429"/>
            <a:ext cx="5345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h)Ăn hết suất cơm của mình.</a:t>
            </a:r>
          </a:p>
        </p:txBody>
      </p:sp>
      <p:sp>
        <p:nvSpPr>
          <p:cNvPr id="13318" name="Text Box 15"/>
          <p:cNvSpPr txBox="1">
            <a:spLocks noChangeArrowheads="1"/>
          </p:cNvSpPr>
          <p:nvPr/>
        </p:nvSpPr>
        <p:spPr bwMode="auto">
          <a:xfrm>
            <a:off x="342901" y="4823762"/>
            <a:ext cx="5624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k)Tắt điện khi ra khỏi phòng 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67400" y="1054105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c)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Vẽ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bậy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bôi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bẩn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ra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bàn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ghế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tường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lớp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943603" y="2286007"/>
            <a:ext cx="378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d) Xé sách vở 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19802" y="2949599"/>
            <a:ext cx="57912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Làm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mất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tập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43617" y="3971931"/>
            <a:ext cx="57673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e)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Vứt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chơi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bừa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bãi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3405" y="3389317"/>
            <a:ext cx="5257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</a:rPr>
              <a:t>g) Không xin tiền ăn quà vặt.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043613" y="4994260"/>
            <a:ext cx="5233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Quên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khóa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vòi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nước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.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5943732" y="112720"/>
            <a:ext cx="4700325" cy="954107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chưa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kiệm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1271591" y="76205"/>
            <a:ext cx="4214812" cy="95410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kiệm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tiền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9223" grpId="0"/>
      <p:bldP spid="9224" grpId="0"/>
      <p:bldP spid="11" grpId="0"/>
      <p:bldP spid="12" grpId="0"/>
      <p:bldP spid="13323" grpId="0"/>
      <p:bldP spid="14" grpId="0"/>
      <p:bldP spid="9229" grpId="0" animBg="1"/>
      <p:bldP spid="92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Pictures\6-cach-de-dang-tiet-kiem-nuoc-it-n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3718"/>
            <a:ext cx="9144000" cy="457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3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PC\Pictures\6-cach-de-dang-tiet-kiem-nuoc-it-ngo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8229"/>
            <a:ext cx="9144000" cy="52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791200" y="4267200"/>
            <a:ext cx="2286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PC\Pictures\6-cach-de-dang-tiet-kiem-nuoc-it-ngo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475"/>
            <a:ext cx="9144000" cy="61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2339" y="1102578"/>
            <a:ext cx="1156792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Yêu</a:t>
            </a:r>
            <a:r>
              <a:rPr kumimoji="0" lang="nl-NL" sz="16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cầu cần đạt</a:t>
            </a:r>
            <a:r>
              <a:rPr kumimoji="0" lang="nl-NL" sz="16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nl-NL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Kiến thức – kĩ</a:t>
            </a:r>
            <a:r>
              <a:rPr kumimoji="0" lang="nl-NL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năng: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 được ví dụ về tiết kiệm tiền của.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Biết được lợi ích của tiết kiệm tiền của.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Có kĩ năng sử dụng tiết kiệm quần áo, sách vở, đồ dùng, điện, nước,… trong cuộc sống hằng ngày.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(Không yêu cầu học sinh lựa chọn phương án phân vân trong các tình huống bày tỏ Phẩm chất của mình về các ý kiến: tán thành, phân vân hay không tán thành mà chỉ có hai phương án: tán thành và không tán thành.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Không yêu cầu học sinh tập hợp và giới thiệu những tư liệu khó sưu tầm về một người biết tiết kiệm tiền của; có thể cho học sinh kể những việc làm của mình hoặc của các bạn về tiết kiệm tiền của)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lang="nl-NL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nl-NL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Phẩm chất – năng</a:t>
            </a:r>
            <a:r>
              <a:rPr kumimoji="0" lang="nl-NL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lực: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Có ý thức tiết kiệm tiền của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 nhở bạn bè, anh chị em thực hiện tiết kiệm tiền của.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NL tự học, NL giải quyết vấn đề, NL hợp tác, sáng tạo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nl-NL" sz="1600" b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KNS:</a:t>
            </a: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Bình luận, phê phán việc lãng phí tiền của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- Lập kế hoạch sử dụng tiền của bản thân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nl-NL" sz="1600" b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BVMT:</a:t>
            </a: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Sử dụng tiết kiệm tiền áo, sách vở, đồ dùng, điện, nước...Trong cuộc sống hằng ngày là góp phần BVMT và tài nguyên thiên nhiên.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sz="16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SDNLTK:</a:t>
            </a: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Sử dụng tiết kiệm các nguồn năng lượng như: điện, nước, xăng, dầu, gas,… chính là tiết kiệm tiền của cho bản thân, gia đình và đất nước.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Đồng tình với các hành vi, việc làm sử dụng năng lượng tiết kiệm năng lượng; phản đối, không đồng tình với các hành vi sử dụng lãng phí năng lượng.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TT HCM: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1650" algn="l"/>
              </a:tabLst>
            </a:pPr>
            <a:r>
              <a:rPr kumimoji="0" lang="nl-NL" sz="16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 kiệm liêm chính</a:t>
            </a:r>
            <a:endParaRPr kumimoji="0" lang="vi-VN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F2FFA10D-35E9-4CE4-8B97-8FF06369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439" y="0"/>
            <a:ext cx="85328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48229" y="145143"/>
            <a:ext cx="105809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Em hãy cùng các bạn trong nhóm thảo luận và đóng vai theo các tình huống sau: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77372" y="1393371"/>
            <a:ext cx="113066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Bằng rủ Tuấn xé sách vở lấy giấy gấp đồ chơi .Tuấn sẽ giải quyết thế nào?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77372" y="2641599"/>
            <a:ext cx="113066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Em của Tâm đòi mẹ mua cho đồ chơi mới trong khi đã có quá nhiều đồ chơi. Tâm sẽ nói gì với em ?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77372" y="4164907"/>
            <a:ext cx="113066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c)Cường nhìn thấy bạn Hà lấy vở mới ra dùng trong khi vở đang dùng vẫn còn nhiều giấy trắng. Cường sẽ nói gì với Hà?</a:t>
            </a:r>
          </a:p>
        </p:txBody>
      </p:sp>
    </p:spTree>
    <p:extLst>
      <p:ext uri="{BB962C8B-B14F-4D97-AF65-F5344CB8AC3E}">
        <p14:creationId xmlns:p14="http://schemas.microsoft.com/office/powerpoint/2010/main" val="6177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9" y="3844503"/>
            <a:ext cx="10934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Em hãy đọc câu ca dao hoặc tục ngữ nói về việc tiết kiệm?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2733" y="2526859"/>
            <a:ext cx="10663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Chúng ta cần phải tiết kiệm tiền của như thế nào là hợp lý?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72733" y="1326529"/>
            <a:ext cx="10187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1.Vì sao chúng ta phải tiết kiệm tiền của?</a:t>
            </a:r>
          </a:p>
        </p:txBody>
      </p:sp>
    </p:spTree>
    <p:extLst>
      <p:ext uri="{BB962C8B-B14F-4D97-AF65-F5344CB8AC3E}">
        <p14:creationId xmlns:p14="http://schemas.microsoft.com/office/powerpoint/2010/main" val="13006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55" y="1184860"/>
            <a:ext cx="112947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*Kết luận: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60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 học tập và làm theo các tấm gương tiết kiệm tiền của.</a:t>
            </a:r>
            <a:endParaRPr lang="en-US" sz="6000" b="1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40917" y="914400"/>
            <a:ext cx="10972799" cy="5576552"/>
          </a:xfrm>
          <a:prstGeom prst="horizontalScroll">
            <a:avLst>
              <a:gd name="adj" fmla="val 12731"/>
            </a:avLst>
          </a:prstGeom>
          <a:solidFill>
            <a:schemeClr val="accent1"/>
          </a:solidFill>
          <a:ln w="9525">
            <a:solidFill>
              <a:srgbClr val="FAFAF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330039" y="1828800"/>
            <a:ext cx="994756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hôi,công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động.Vì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xài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phung</a:t>
            </a:r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124200" y="228600"/>
            <a:ext cx="5943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dirty="0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 err="1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dirty="0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57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3200" dirty="0">
              <a:solidFill>
                <a:srgbClr val="FF575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53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/>
      <p:bldP spid="102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5"/>
          <p:cNvSpPr>
            <a:spLocks noChangeArrowheads="1"/>
          </p:cNvSpPr>
          <p:nvPr/>
        </p:nvSpPr>
        <p:spPr bwMode="auto">
          <a:xfrm>
            <a:off x="3733800" y="1828800"/>
            <a:ext cx="4572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Arial" panose="020B0604020202020204" pitchFamily="34" charset="0"/>
              </a:rPr>
              <a:t>VỀ NHÀ 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3733800" y="3048002"/>
            <a:ext cx="411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Học bài và xem trước bài : </a:t>
            </a:r>
            <a:r>
              <a:rPr lang="en-US" altLang="en-US" sz="2400" b="1">
                <a:solidFill>
                  <a:srgbClr val="0066FF"/>
                </a:solidFill>
                <a:latin typeface="Arial" panose="020B0604020202020204" pitchFamily="34" charset="0"/>
              </a:rPr>
              <a:t>TÂY NGUYÊN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                    ( sgk trang 82 )</a:t>
            </a:r>
          </a:p>
        </p:txBody>
      </p:sp>
      <p:pic>
        <p:nvPicPr>
          <p:cNvPr id="29700" name="Picture 21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81" y="3981450"/>
            <a:ext cx="2303463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gtbrd01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2481943" y="1252903"/>
            <a:ext cx="728907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8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IV. Điều chỉnh – bổ sung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8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( nếu có)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800" smtClean="0">
                <a:solidFill>
                  <a:srgbClr val="0033CC"/>
                </a:solidFill>
                <a:latin typeface="Times New Roman" panose="02020603050405020304" pitchFamily="18" charset="0"/>
              </a:rPr>
              <a:t>............................................................................................</a:t>
            </a:r>
            <a:endParaRPr lang="en-US" altLang="en-US" sz="48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962203-C108-48B8-BAC9-D5114FD96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1" y="699190"/>
            <a:ext cx="10735056" cy="5448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51274F-838F-4DC6-88A4-F7FB99574095}"/>
              </a:ext>
            </a:extLst>
          </p:cNvPr>
          <p:cNvSpPr txBox="1"/>
          <p:nvPr/>
        </p:nvSpPr>
        <p:spPr>
          <a:xfrm>
            <a:off x="0" y="265176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THÚC.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1BB2D6-E7F2-497A-B0E5-122DD082987A}"/>
              </a:ext>
            </a:extLst>
          </p:cNvPr>
          <p:cNvSpPr txBox="1"/>
          <p:nvPr/>
        </p:nvSpPr>
        <p:spPr>
          <a:xfrm>
            <a:off x="829581" y="1482215"/>
            <a:ext cx="9957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1.Về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2.Về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b="1" dirty="0" smtClean="0">
                <a:gradFill>
                  <a:gsLst>
                    <a:gs pos="47000">
                      <a:srgbClr val="92D050"/>
                    </a:gs>
                    <a:gs pos="36000">
                      <a:srgbClr val="FFFF00"/>
                    </a:gs>
                    <a:gs pos="24000">
                      <a:srgbClr val="FFC000"/>
                    </a:gs>
                    <a:gs pos="11000">
                      <a:srgbClr val="FF0000"/>
                    </a:gs>
                    <a:gs pos="0">
                      <a:srgbClr val="C00000"/>
                    </a:gs>
                    <a:gs pos="59000">
                      <a:srgbClr val="00B050"/>
                    </a:gs>
                    <a:gs pos="78000">
                      <a:srgbClr val="0070C0"/>
                    </a:gs>
                    <a:gs pos="66000">
                      <a:srgbClr val="00B0F0"/>
                    </a:gs>
                    <a:gs pos="88000">
                      <a:srgbClr val="FF66FF"/>
                    </a:gs>
                    <a:gs pos="99000">
                      <a:srgbClr val="7030A0"/>
                    </a:gs>
                  </a:gsLst>
                  <a:lin ang="7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b="1" dirty="0">
              <a:gradFill>
                <a:gsLst>
                  <a:gs pos="47000">
                    <a:srgbClr val="92D050"/>
                  </a:gs>
                  <a:gs pos="36000">
                    <a:srgbClr val="FFFF00"/>
                  </a:gs>
                  <a:gs pos="24000">
                    <a:srgbClr val="FFC000"/>
                  </a:gs>
                  <a:gs pos="11000">
                    <a:srgbClr val="FF0000"/>
                  </a:gs>
                  <a:gs pos="0">
                    <a:srgbClr val="C00000"/>
                  </a:gs>
                  <a:gs pos="59000">
                    <a:srgbClr val="00B050"/>
                  </a:gs>
                  <a:gs pos="78000">
                    <a:srgbClr val="0070C0"/>
                  </a:gs>
                  <a:gs pos="66000">
                    <a:srgbClr val="00B0F0"/>
                  </a:gs>
                  <a:gs pos="88000">
                    <a:srgbClr val="FF66FF"/>
                  </a:gs>
                  <a:gs pos="99000">
                    <a:srgbClr val="7030A0"/>
                  </a:gs>
                </a:gsLst>
                <a:lin ang="7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96688" y="1335964"/>
            <a:ext cx="109002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*Ở Việt Nam hiện nay, nhiều cơ quan có biển thông báo: Ra khỏi phòng, nhớ tắt điện.</a:t>
            </a:r>
            <a:endParaRPr lang="en-US" altLang="en-US" sz="3600" b="1" dirty="0">
              <a:solidFill>
                <a:srgbClr val="FF0066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96689" y="2971805"/>
            <a:ext cx="106099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 </a:t>
            </a:r>
            <a:r>
              <a:rPr lang="en-US" altLang="en-US" sz="3600" b="1">
                <a:solidFill>
                  <a:srgbClr val="0000CC"/>
                </a:solidFill>
              </a:rPr>
              <a:t>* </a:t>
            </a:r>
            <a:r>
              <a:rPr lang="vi-VN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Đức có thói quen bao giờ cũng ăn hết, không để thừa thức ăn. 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7203" y="4607647"/>
            <a:ext cx="108494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</a:rPr>
              <a:t>* </a:t>
            </a:r>
            <a:r>
              <a:rPr lang="vi-VN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Nhật có thói quen chi tiêu rất tiết kiệm trong sinh hoạt hàng ngày. </a:t>
            </a:r>
            <a:endParaRPr lang="en-US" altLang="en-US" sz="3600" b="1">
              <a:solidFill>
                <a:srgbClr val="C000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66851" y="298453"/>
            <a:ext cx="90678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TÌM HIỂU THÔNG TIN (SGK)</a:t>
            </a:r>
            <a:endParaRPr lang="en-US" altLang="en-US" sz="32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2468" grpId="0"/>
      <p:bldP spid="62469" grpId="0"/>
      <p:bldP spid="5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9" name="Picture 11" descr="DSC00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6"/>
            <a:ext cx="9144000" cy="51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1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33403" y="1238250"/>
            <a:ext cx="10782300" cy="1657350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4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400" b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Em nghĩ gì khi xem tranh và đọc các thông tin trên?</a:t>
            </a:r>
            <a:endParaRPr lang="en-US" sz="44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0051" y="3162300"/>
            <a:ext cx="11220448" cy="2914650"/>
          </a:xfrm>
          <a:prstGeom prst="flowChartTerminator">
            <a:avLst/>
          </a:prstGeom>
          <a:solidFill>
            <a:schemeClr val="accent5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i="1">
                <a:solidFill>
                  <a:schemeClr val="bg1"/>
                </a:solidFill>
              </a:rPr>
              <a:t>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em có phải do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nghèo nên các nước trên mới tiết kiệm như vậy không?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37131" y="1676400"/>
            <a:ext cx="10612191" cy="40957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85901" y="2305054"/>
            <a:ext cx="928421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là một thói quen tốt, là biểu hiện của con người văn minh, xã hội văn minh.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124200" y="228600"/>
            <a:ext cx="5943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84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/>
      <p:bldP spid="102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14618" y="914400"/>
            <a:ext cx="11354871" cy="5943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58687" y="2007329"/>
            <a:ext cx="10193381" cy="34163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.VnTime" panose="020B7200000000000000" pitchFamily="34" charset="0"/>
              </a:rPr>
              <a:t>TiÒn b¹c, cña c¶i lµ do må h«i, c«ng søc cña bao </a:t>
            </a:r>
            <a:r>
              <a:rPr lang="en-US" altLang="en-US" sz="3600" b="1" smtClean="0">
                <a:latin typeface=".VnTime" panose="020B7200000000000000" pitchFamily="34" charset="0"/>
              </a:rPr>
              <a:t>ng­êi </a:t>
            </a:r>
            <a:r>
              <a:rPr lang="en-US" altLang="en-US" sz="3600" b="1">
                <a:latin typeface=".VnTime" panose="020B7200000000000000" pitchFamily="34" charset="0"/>
              </a:rPr>
              <a:t>lao ®éng. V× vËy, chóng ta cÇn ph¶i tiÕt kiÖm, kh«ng ®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3600" b="1">
                <a:latin typeface=".VnTime" panose="020B7200000000000000" pitchFamily="34" charset="0"/>
              </a:rPr>
              <a:t>îc sö dông tiÒn cña phung phÝ.</a:t>
            </a:r>
          </a:p>
          <a:p>
            <a:pPr eaLnBrk="1" hangingPunct="1"/>
            <a:r>
              <a:rPr lang="vi-VN" altLang="en-US" sz="3600" b="1" i="1">
                <a:latin typeface=".VnTimeH" panose="020B7200000000000000" pitchFamily="34" charset="0"/>
              </a:rPr>
              <a:t>         </a:t>
            </a:r>
            <a:r>
              <a:rPr lang="vi-VN" altLang="en-US" sz="3600" b="1" i="1" smtClean="0">
                <a:latin typeface=".VnTimeH" panose="020B7200000000000000" pitchFamily="34" charset="0"/>
              </a:rPr>
              <a:t>                      </a:t>
            </a:r>
            <a:r>
              <a:rPr lang="en-US" altLang="en-US" sz="3600" b="1" i="1">
                <a:latin typeface=".VnTimeH" panose="020B7200000000000000" pitchFamily="34" charset="0"/>
              </a:rPr>
              <a:t>ë</a:t>
            </a:r>
            <a:r>
              <a:rPr lang="en-US" altLang="en-US" sz="3600" b="1" i="1">
                <a:latin typeface=".VnTime" panose="020B7200000000000000" pitchFamily="34" charset="0"/>
              </a:rPr>
              <a:t> ®©y mét h¹t c¬m r¬i                        </a:t>
            </a:r>
            <a:endParaRPr lang="en-US" altLang="en-US" sz="3600" b="1" i="1" smtClean="0">
              <a:latin typeface=".VnTime" panose="020B7200000000000000" pitchFamily="34" charset="0"/>
            </a:endParaRPr>
          </a:p>
          <a:p>
            <a:pPr eaLnBrk="1" hangingPunct="1"/>
            <a:r>
              <a:rPr lang="en-US" altLang="en-US" sz="3600" b="1" i="1" smtClean="0">
                <a:latin typeface=".VnTime" panose="020B7200000000000000" pitchFamily="34" charset="0"/>
              </a:rPr>
              <a:t>                   Ngoµi </a:t>
            </a:r>
            <a:r>
              <a:rPr lang="en-US" altLang="en-US" sz="3600" b="1" i="1">
                <a:latin typeface=".VnTime" panose="020B7200000000000000" pitchFamily="34" charset="0"/>
              </a:rPr>
              <a:t>kia bao giät må h«i thÊm ®ång.</a:t>
            </a:r>
          </a:p>
          <a:p>
            <a:pPr eaLnBrk="1" hangingPunct="1"/>
            <a:r>
              <a:rPr lang="en-US" altLang="en-US" sz="3600" b="1">
                <a:latin typeface=".VnTime" panose="020B7200000000000000" pitchFamily="34" charset="0"/>
              </a:rPr>
              <a:t>                                  </a:t>
            </a:r>
            <a:r>
              <a:rPr lang="en-US" altLang="en-US" sz="3600" b="1" smtClean="0">
                <a:latin typeface=".VnTime" panose="020B7200000000000000" pitchFamily="34" charset="0"/>
              </a:rPr>
              <a:t>                          </a:t>
            </a:r>
            <a:r>
              <a:rPr lang="en-US" altLang="en-US" sz="2800" b="1" smtClean="0">
                <a:latin typeface=".VnTime" panose="020B7200000000000000" pitchFamily="34" charset="0"/>
              </a:rPr>
              <a:t>Ca </a:t>
            </a:r>
            <a:r>
              <a:rPr lang="en-US" altLang="en-US" sz="2800" b="1">
                <a:latin typeface=".VnTime" panose="020B7200000000000000" pitchFamily="34" charset="0"/>
              </a:rPr>
              <a:t>dao 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124200" y="228600"/>
            <a:ext cx="5943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TimeH" panose="020B7200000000000000" pitchFamily="34" charset="0"/>
              </a:rPr>
              <a:t>Ghi nhí</a:t>
            </a:r>
            <a:r>
              <a:rPr lang="en-US" altLang="en-US" sz="3200">
                <a:latin typeface=".VnTifani HeavyH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17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2"/>
          <p:cNvSpPr>
            <a:spLocks noChangeArrowheads="1"/>
          </p:cNvSpPr>
          <p:nvPr/>
        </p:nvSpPr>
        <p:spPr bwMode="auto">
          <a:xfrm>
            <a:off x="1" y="914400"/>
            <a:ext cx="12192000" cy="213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4503" y="2977935"/>
            <a:ext cx="1013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keo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bủn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xỉn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4503" y="3576099"/>
            <a:ext cx="10993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n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tiêu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dè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sẻn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" y="4150364"/>
            <a:ext cx="119960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hiệu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4503" y="5318988"/>
            <a:ext cx="10833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d.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ích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n</a:t>
            </a:r>
            <a:r>
              <a:rPr lang="vi-VN" sz="3600" b="1" dirty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ớc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436916" y="1025253"/>
            <a:ext cx="107550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D60093"/>
                </a:solidFill>
                <a:latin typeface="Arial" charset="0"/>
              </a:rPr>
              <a:t>  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Em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hãy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cùng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các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bạn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trao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ổi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bày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tỏ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err="1">
                <a:solidFill>
                  <a:srgbClr val="D60093"/>
                </a:solidFill>
                <a:latin typeface="Arial" charset="0"/>
              </a:rPr>
              <a:t>thái</a:t>
            </a:r>
            <a:r>
              <a:rPr lang="en-US" sz="3600" b="1">
                <a:solidFill>
                  <a:srgbClr val="D60093"/>
                </a:solidFill>
                <a:latin typeface="Arial" charset="0"/>
              </a:rPr>
              <a:t> </a:t>
            </a:r>
            <a:endParaRPr lang="vi-VN" sz="3600" b="1" smtClean="0">
              <a:solidFill>
                <a:srgbClr val="D60093"/>
              </a:solidFill>
              <a:latin typeface="Arial" charset="0"/>
            </a:endParaRPr>
          </a:p>
          <a:p>
            <a:r>
              <a:rPr lang="vi-VN" sz="3600" b="1" smtClean="0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ộ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về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các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ý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kiến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d</a:t>
            </a:r>
            <a:r>
              <a:rPr lang="vi-VN" sz="3600" b="1" dirty="0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ới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ây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tán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thành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phân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vân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hoặc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không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tán</a:t>
            </a:r>
            <a:r>
              <a:rPr lang="en-US" sz="3600" b="1" dirty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Arial" charset="0"/>
              </a:rPr>
              <a:t>thành</a:t>
            </a:r>
            <a:endParaRPr lang="en-US" sz="3600" b="1" dirty="0">
              <a:solidFill>
                <a:srgbClr val="D60093"/>
              </a:solidFill>
              <a:latin typeface="Arial" charset="0"/>
            </a:endParaRPr>
          </a:p>
        </p:txBody>
      </p:sp>
      <p:grpSp>
        <p:nvGrpSpPr>
          <p:cNvPr id="8200" name="Group 17"/>
          <p:cNvGrpSpPr>
            <a:grpSpLocks/>
          </p:cNvGrpSpPr>
          <p:nvPr/>
        </p:nvGrpSpPr>
        <p:grpSpPr bwMode="auto">
          <a:xfrm>
            <a:off x="692332" y="0"/>
            <a:ext cx="11499669" cy="1335088"/>
            <a:chOff x="144" y="240"/>
            <a:chExt cx="5616" cy="745"/>
          </a:xfrm>
        </p:grpSpPr>
        <p:pic>
          <p:nvPicPr>
            <p:cNvPr id="8202" name="Picture 18" descr="BACK2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19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2847709" y="148046"/>
            <a:ext cx="79160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Hoạt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vi-VN" sz="4000" b="1" dirty="0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ộng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 2</a:t>
            </a:r>
            <a:r>
              <a:rPr lang="en-US" sz="4000" dirty="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Bày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tỏ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charset="0"/>
              </a:rPr>
              <a:t>thái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vi-VN" sz="4000" b="1" dirty="0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4000" b="1" dirty="0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in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5" y="914400"/>
            <a:ext cx="29241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hinh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7"/>
            <a:ext cx="2895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362200" y="5638805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324600" y="5638805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1140</Words>
  <Application>Microsoft Office PowerPoint</Application>
  <PresentationFormat>Widescreen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.VnAvant</vt:lpstr>
      <vt:lpstr>.VnTifani Heavy</vt:lpstr>
      <vt:lpstr>.VnTifani HeavyH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149</cp:revision>
  <dcterms:created xsi:type="dcterms:W3CDTF">2020-04-05T06:59:32Z</dcterms:created>
  <dcterms:modified xsi:type="dcterms:W3CDTF">2022-03-16T03:50:33Z</dcterms:modified>
</cp:coreProperties>
</file>