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304" r:id="rId3"/>
    <p:sldId id="294" r:id="rId4"/>
    <p:sldId id="303" r:id="rId5"/>
    <p:sldId id="298" r:id="rId6"/>
    <p:sldId id="299" r:id="rId7"/>
    <p:sldId id="302" r:id="rId8"/>
    <p:sldId id="284" r:id="rId9"/>
  </p:sldIdLst>
  <p:sldSz cx="16778288" cy="9475788"/>
  <p:notesSz cx="6858000" cy="9144000"/>
  <p:defaultTextStyle>
    <a:defPPr>
      <a:defRPr lang="zh-CN"/>
    </a:defPPr>
    <a:lvl1pPr marL="0" lvl="0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AE18F"/>
    <a:srgbClr val="99D359"/>
    <a:srgbClr val="00FF00"/>
    <a:srgbClr val="66FF33"/>
    <a:srgbClr val="66FF66"/>
    <a:srgbClr val="99FF99"/>
    <a:srgbClr val="FF3300"/>
    <a:srgbClr val="FFFF00"/>
    <a:srgbClr val="EAF5F6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4" autoAdjust="0"/>
    <p:restoredTop sz="95018" autoAdjust="0"/>
  </p:normalViewPr>
  <p:slideViewPr>
    <p:cSldViewPr showGuides="1">
      <p:cViewPr varScale="1">
        <p:scale>
          <a:sx n="48" d="100"/>
          <a:sy n="48" d="100"/>
        </p:scale>
        <p:origin x="-605" y="-67"/>
      </p:cViewPr>
      <p:guideLst>
        <p:guide orient="horz" pos="2985"/>
        <p:guide pos="5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49371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293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93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293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293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2023423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8" y="1550836"/>
            <a:ext cx="12583954" cy="3299089"/>
          </a:xfrm>
          <a:prstGeom prst="rect">
            <a:avLst/>
          </a:prstGeom>
        </p:spPr>
        <p:txBody>
          <a:bodyPr lIns="91404" tIns="45701" rIns="91404" bIns="45701" anchor="b"/>
          <a:lstStyle>
            <a:lvl1pPr algn="ctr"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8" y="4977149"/>
            <a:ext cx="12583954" cy="2287864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 algn="ctr">
              <a:buNone/>
              <a:defRPr sz="3300"/>
            </a:lvl1pPr>
            <a:lvl2pPr marL="629031" indent="0" algn="ctr">
              <a:buNone/>
              <a:defRPr sz="2800"/>
            </a:lvl2pPr>
            <a:lvl3pPr marL="1258062" indent="0" algn="ctr">
              <a:buNone/>
              <a:defRPr sz="2500"/>
            </a:lvl3pPr>
            <a:lvl4pPr marL="1887093" indent="0" algn="ctr">
              <a:buNone/>
              <a:defRPr sz="2200"/>
            </a:lvl4pPr>
            <a:lvl5pPr marL="2515487" indent="0" algn="ctr">
              <a:buNone/>
              <a:defRPr sz="2200"/>
            </a:lvl5pPr>
            <a:lvl6pPr marL="3144514" indent="0" algn="ctr">
              <a:buNone/>
              <a:defRPr sz="2200"/>
            </a:lvl6pPr>
            <a:lvl7pPr marL="3773546" indent="0" algn="ctr">
              <a:buNone/>
              <a:defRPr sz="2200"/>
            </a:lvl7pPr>
            <a:lvl8pPr marL="4402575" indent="0" algn="ctr">
              <a:buNone/>
              <a:defRPr sz="2200"/>
            </a:lvl8pPr>
            <a:lvl9pPr marL="5031606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6"/>
            <a:ext cx="361788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31" y="504516"/>
            <a:ext cx="1064392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85"/>
            <a:ext cx="7130907" cy="2899863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29"/>
            <a:ext cx="7130907" cy="2902057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" y="0"/>
            <a:ext cx="16773317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000"/>
    </mc:Choice>
    <mc:Fallback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3140885" y="8602069"/>
            <a:ext cx="567807" cy="2515384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2422096" y="8602069"/>
            <a:ext cx="567807" cy="2076308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425041" y="8602069"/>
            <a:ext cx="560396" cy="2076308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739434" y="8602068"/>
            <a:ext cx="555763" cy="3576794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1081769" y="8602068"/>
            <a:ext cx="563174" cy="4341456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6301562" y="8602069"/>
            <a:ext cx="567807" cy="2515384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5493603" y="8602069"/>
            <a:ext cx="567807" cy="2076308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3858735" y="8602069"/>
            <a:ext cx="560396" cy="2076308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4635438" y="8602081"/>
            <a:ext cx="555763" cy="299528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5785707" y="8602068"/>
            <a:ext cx="563174" cy="4341456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7051976" y="8602081"/>
            <a:ext cx="555763" cy="299528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11843024" y="8602070"/>
            <a:ext cx="567807" cy="2515384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11124236" y="8602072"/>
            <a:ext cx="567807" cy="2064438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5003703" y="8602071"/>
            <a:ext cx="567807" cy="2069795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4195744" y="8602070"/>
            <a:ext cx="567807" cy="1794975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12560876" y="8602070"/>
            <a:ext cx="560396" cy="1789346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13337577" y="8602082"/>
            <a:ext cx="555763" cy="291054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10278025" y="8602073"/>
            <a:ext cx="563174" cy="3333564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9448543" y="8602070"/>
            <a:ext cx="567807" cy="2076308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7825515" y="8602072"/>
            <a:ext cx="560396" cy="1794976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8602217" y="8602082"/>
            <a:ext cx="555763" cy="299528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5219" y="320259"/>
            <a:ext cx="1044172" cy="957886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5228" y="1273887"/>
            <a:ext cx="16767855" cy="63155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064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801" y="2362456"/>
            <a:ext cx="14471547" cy="3941797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801" y="6341544"/>
            <a:ext cx="14471547" cy="2072897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2903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5806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88709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54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45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35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25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16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25" y="504518"/>
            <a:ext cx="14471547" cy="1831608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5" y="2457372"/>
            <a:ext cx="6707002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5" y="3682912"/>
            <a:ext cx="6707002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95" y="2457372"/>
            <a:ext cx="6740035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95" y="3682912"/>
            <a:ext cx="6740035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5" y="631742"/>
            <a:ext cx="5411536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104" y="1364384"/>
            <a:ext cx="8494169" cy="6734176"/>
          </a:xfrm>
          <a:prstGeom prst="rect">
            <a:avLst/>
          </a:prstGeom>
        </p:spPr>
        <p:txBody>
          <a:bodyPr lIns="91404" tIns="45701" rIns="91404" bIns="45701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5" y="2842832"/>
            <a:ext cx="5411536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200"/>
            </a:lvl1pPr>
            <a:lvl2pPr marL="629031" indent="0">
              <a:buNone/>
              <a:defRPr sz="1900"/>
            </a:lvl2pPr>
            <a:lvl3pPr marL="1258062" indent="0">
              <a:buNone/>
              <a:defRPr sz="1700"/>
            </a:lvl3pPr>
            <a:lvl4pPr marL="1887093" indent="0">
              <a:buNone/>
              <a:defRPr sz="1400"/>
            </a:lvl4pPr>
            <a:lvl5pPr marL="2515487" indent="0">
              <a:buNone/>
              <a:defRPr sz="1400"/>
            </a:lvl5pPr>
            <a:lvl6pPr marL="3144514" indent="0">
              <a:buNone/>
              <a:defRPr sz="1400"/>
            </a:lvl6pPr>
            <a:lvl7pPr marL="3773546" indent="0">
              <a:buNone/>
              <a:defRPr sz="1400"/>
            </a:lvl7pPr>
            <a:lvl8pPr marL="4402575" indent="0">
              <a:buNone/>
              <a:defRPr sz="1400"/>
            </a:lvl8pPr>
            <a:lvl9pPr marL="503160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6" y="631742"/>
            <a:ext cx="5732345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104" y="631742"/>
            <a:ext cx="8494169" cy="7466820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4400"/>
            </a:lvl1pPr>
            <a:lvl2pPr marL="629031" indent="0">
              <a:buNone/>
              <a:defRPr sz="3900"/>
            </a:lvl2pPr>
            <a:lvl3pPr marL="1258062" indent="0">
              <a:buNone/>
              <a:defRPr sz="3300"/>
            </a:lvl3pPr>
            <a:lvl4pPr marL="1887093" indent="0">
              <a:buNone/>
              <a:defRPr sz="2800"/>
            </a:lvl4pPr>
            <a:lvl5pPr marL="2515487" indent="0">
              <a:buNone/>
              <a:defRPr sz="2800"/>
            </a:lvl5pPr>
            <a:lvl6pPr marL="3144514" indent="0">
              <a:buNone/>
              <a:defRPr sz="2800"/>
            </a:lvl6pPr>
            <a:lvl7pPr marL="3773546" indent="0">
              <a:buNone/>
              <a:defRPr sz="2800"/>
            </a:lvl7pPr>
            <a:lvl8pPr marL="4402575" indent="0">
              <a:buNone/>
              <a:defRPr sz="2800"/>
            </a:lvl8pPr>
            <a:lvl9pPr marL="5031606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6" y="2842832"/>
            <a:ext cx="5732345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800"/>
            </a:lvl1pPr>
            <a:lvl2pPr marL="629031" indent="0">
              <a:buNone/>
              <a:defRPr sz="2500"/>
            </a:lvl2pPr>
            <a:lvl3pPr marL="1258062" indent="0">
              <a:buNone/>
              <a:defRPr sz="2200"/>
            </a:lvl3pPr>
            <a:lvl4pPr marL="1887093" indent="0">
              <a:buNone/>
              <a:defRPr sz="1900"/>
            </a:lvl4pPr>
            <a:lvl5pPr marL="2515487" indent="0">
              <a:buNone/>
              <a:defRPr sz="1900"/>
            </a:lvl5pPr>
            <a:lvl6pPr marL="3144514" indent="0">
              <a:buNone/>
              <a:defRPr sz="1900"/>
            </a:lvl6pPr>
            <a:lvl7pPr marL="3773546" indent="0">
              <a:buNone/>
              <a:defRPr sz="1900"/>
            </a:lvl7pPr>
            <a:lvl8pPr marL="4402575" indent="0">
              <a:buNone/>
              <a:defRPr sz="1900"/>
            </a:lvl8pPr>
            <a:lvl9pPr marL="5031606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88" y="1600"/>
            <a:ext cx="16775112" cy="947261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49989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745" lvl="0" indent="-561745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8705" lvl="1" indent="-4697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4394" lvl="2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4662" lvl="3" indent="-375767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3658" lvl="4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581" lvl="5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598" lvl="6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610" lvl="7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627" lvl="8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015" lvl="1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028" lvl="2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047" lvl="3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061" lvl="4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5074" lvl="5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2087" lvl="6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105" lvl="7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6116" lvl="8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314" y="1125541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5004769" y="4295970"/>
            <a:ext cx="7416800" cy="3970318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Bài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12: </a:t>
            </a: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Bảng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(qua 10) </a:t>
            </a:r>
          </a:p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Tiết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2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676" y="488951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"/>
          <p:cNvSpPr txBox="1"/>
          <p:nvPr/>
        </p:nvSpPr>
        <p:spPr>
          <a:xfrm>
            <a:off x="5144100" y="-59260"/>
            <a:ext cx="1246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15780814" cy="1143000"/>
          </a:xfrm>
        </p:spPr>
        <p:txBody>
          <a:bodyPr/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00209"/>
            <a:ext cx="15780814" cy="6810093"/>
          </a:xfrm>
        </p:spPr>
        <p:txBody>
          <a:bodyPr/>
          <a:lstStyle/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Biết cách tìm kết quả phép trừ dựa vào bảng trừ (qua 10) trong phạm vi 20. </a:t>
            </a:r>
          </a:p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Thực hiện được các phép trừ 11, 12,..., 18 trừ đi một số. </a:t>
            </a:r>
          </a:p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Giải được bài toán có lời văn liên quan đến phép trừ (qua 10) trong phạm vi 20. </a:t>
            </a:r>
          </a:p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Giải quyết tình huống thực tế bằng phép trừ phù hợp.</a:t>
            </a:r>
          </a:p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Qua thực hành, luyện tập sẽ phát triển năng lực tư duy và lập luận, năng lực giao tiếp toán học.</a:t>
            </a:r>
          </a:p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Thông qua hoạt động quan sát tranh, hình vẽ,...giải được bài toán thực tiễn sẽ phát triển năng lực giải quyết vấn đề.</a:t>
            </a:r>
          </a:p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Yêu thích môn học, có niềm hứng thú, say mê các con số để giải quyết bài toán</a:t>
            </a:r>
          </a:p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Rèn phẩm chất chăm chỉ, trách nhiệm.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11">
            <a:extLst>
              <a:ext uri="{FF2B5EF4-FFF2-40B4-BE49-F238E27FC236}">
                <a16:creationId xmlns:a16="http://schemas.microsoft.com/office/drawing/2014/main" xmlns="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2861" y="270594"/>
            <a:ext cx="626483" cy="10109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118273" y="273400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384" y="2930742"/>
            <a:ext cx="5045416" cy="3607356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4008" y="2858730"/>
            <a:ext cx="5045416" cy="3607356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8624" y="2930738"/>
            <a:ext cx="5045416" cy="36073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67853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a) 13 - 6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4939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b) 11 - 2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89555" y="380179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c) 16 - 8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72990" y="3876596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17604" y="3897500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365818" y="3804589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7853" y="47016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15 - 7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72990" y="4704404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72920" y="4735096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14 - 5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22095" y="4758799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989555" y="47620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18 - 9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365808" y="4764805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13081" y1="21429" x2="22384" y2="28571"/>
                        <a14:foregroundMark x1="33140" y1="68182" x2="59884" y2="79221"/>
                        <a14:foregroundMark x1="61919" y1="79221" x2="65116" y2="81169"/>
                        <a14:foregroundMark x1="65407" y1="81169" x2="67151" y2="81169"/>
                        <a14:foregroundMark x1="67151" y1="81169" x2="67151" y2="81169"/>
                        <a14:foregroundMark x1="75000" y1="65584" x2="96512" y2="79221"/>
                        <a14:foregroundMark x1="96512" y1="76623" x2="96512" y2="76623"/>
                        <a14:foregroundMark x1="37791" y1="59091" x2="53198" y2="66234"/>
                        <a14:foregroundMark x1="53488" y1="66234" x2="53488" y2="66234"/>
                        <a14:foregroundMark x1="53488" y1="66234" x2="53488" y2="66234"/>
                        <a14:foregroundMark x1="54651" y1="62338" x2="56977" y2="62338"/>
                        <a14:foregroundMark x1="56977" y1="62338" x2="56977" y2="62338"/>
                        <a14:foregroundMark x1="62500" y1="63636" x2="62500" y2="63636"/>
                        <a14:foregroundMark x1="65116" y1="62338" x2="68314" y2="70130"/>
                        <a14:foregroundMark x1="34593" y1="81818" x2="45930" y2="81818"/>
                        <a14:foregroundMark x1="45930" y1="81818" x2="45930" y2="81818"/>
                        <a14:foregroundMark x1="73547" y1="72078" x2="73547" y2="72078"/>
                        <a14:foregroundMark x1="75000" y1="54545" x2="80523" y2="66234"/>
                        <a14:foregroundMark x1="86047" y1="56494" x2="88663" y2="64935"/>
                        <a14:foregroundMark x1="89826" y1="63636" x2="95349" y2="66234"/>
                        <a14:foregroundMark x1="95930" y1="66234" x2="95930" y2="66234"/>
                        <a14:foregroundMark x1="76163" y1="83117" x2="83721" y2="79221"/>
                        <a14:foregroundMark x1="83721" y1="79221" x2="83721" y2="79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2316" y="-41719"/>
            <a:ext cx="3771004" cy="16881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6184" y="5542174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91321" y="5544968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89555" y="554217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12 - 3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65808" y="5544970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8429" y="552998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17 - 8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17604" y="5553685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grpSp>
        <p:nvGrpSpPr>
          <p:cNvPr id="34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9" name="图片 25"/>
            <p:cNvPicPr>
              <a:picLocks noChangeAspect="1"/>
            </p:cNvPicPr>
            <p:nvPr/>
          </p:nvPicPr>
          <p:blipFill rotWithShape="1">
            <a:blip r:embed="rId8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8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43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61" name="图片 6">
            <a:extLst>
              <a:ext uri="{FF2B5EF4-FFF2-40B4-BE49-F238E27FC236}">
                <a16:creationId xmlns:a16="http://schemas.microsoft.com/office/drawing/2014/main" xmlns="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62" name="图片 7">
            <a:extLst>
              <a:ext uri="{FF2B5EF4-FFF2-40B4-BE49-F238E27FC236}">
                <a16:creationId xmlns:a16="http://schemas.microsoft.com/office/drawing/2014/main" xmlns="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63" name="图片 10">
            <a:extLst>
              <a:ext uri="{FF2B5EF4-FFF2-40B4-BE49-F238E27FC236}">
                <a16:creationId xmlns:a16="http://schemas.microsoft.com/office/drawing/2014/main" xmlns="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64" name="任意多边形: 形状 13">
            <a:extLst>
              <a:ext uri="{FF2B5EF4-FFF2-40B4-BE49-F238E27FC236}">
                <a16:creationId xmlns:a16="http://schemas.microsoft.com/office/drawing/2014/main" xmlns="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407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/>
      <p:bldP spid="60" grpId="0"/>
      <p:bldP spid="25" grpId="0"/>
      <p:bldP spid="26" grpId="0"/>
      <p:bldP spid="30" grpId="0"/>
      <p:bldP spid="31" grpId="0"/>
      <p:bldP spid="32" grpId="0"/>
      <p:bldP spid="33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118273" y="-734714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24" y="1713558"/>
            <a:ext cx="5486400" cy="3411531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7040" y="3112546"/>
            <a:ext cx="5486400" cy="3479114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3440" y="4199621"/>
            <a:ext cx="5486400" cy="39226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24248" y="261544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a) 14 - 4 - 3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01358" y="4127613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b) 12 – 2 - 6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341472" y="524968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c) 16 - 6 - 3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60552" y="2615445"/>
            <a:ext cx="259228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10 – 3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48819" y="4100356"/>
            <a:ext cx="2335377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10 – 6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149794" y="5252484"/>
            <a:ext cx="295231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10 – 3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6256" y="4209017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14 - 7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60552" y="4211811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vi-VN" sz="4000" b="1" dirty="0">
                <a:solidFill>
                  <a:srgbClr val="FF0000"/>
                </a:solidFill>
                <a:cs typeface="Arial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85488" y="701733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16 - 9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180583" y="7020127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52840" y="563978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 12 - 8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48819" y="5663484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4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9325248" y="1017454"/>
            <a:ext cx="3931920" cy="1920240"/>
          </a:xfrm>
          <a:prstGeom prst="wedgeEllipseCallout">
            <a:avLst>
              <a:gd name="adj1" fmla="val -37023"/>
              <a:gd name="adj2" fmla="val 65413"/>
            </a:avLst>
          </a:prstGeom>
          <a:solidFill>
            <a:srgbClr val="EAF5F6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b?</a:t>
            </a:r>
          </a:p>
        </p:txBody>
      </p:sp>
      <p:grpSp>
        <p:nvGrpSpPr>
          <p:cNvPr id="2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22" name="图片 25"/>
            <p:cNvPicPr>
              <a:picLocks noChangeAspect="1"/>
            </p:cNvPicPr>
            <p:nvPr/>
          </p:nvPicPr>
          <p:blipFill rotWithShape="1">
            <a:blip r:embed="rId5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5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xmlns="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xmlns="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xmlns="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29" name="任意多边形: 形状 13">
            <a:extLst>
              <a:ext uri="{FF2B5EF4-FFF2-40B4-BE49-F238E27FC236}">
                <a16:creationId xmlns:a16="http://schemas.microsoft.com/office/drawing/2014/main" xmlns="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9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0" grpId="0"/>
      <p:bldP spid="31" grpId="0"/>
      <p:bldP spid="32" grpId="0"/>
      <p:bldP spid="33" grpId="0"/>
      <p:bldP spid="2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711286" y="2968466"/>
            <a:ext cx="6573916" cy="3675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       </a:t>
            </a:r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       </a:t>
            </a:r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....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101114" y="2909208"/>
            <a:ext cx="8280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 – 9 </a:t>
            </a:r>
            <a:r>
              <a:rPr 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Đáp số: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179808" y="-590698"/>
            <a:ext cx="16273807" cy="2674506"/>
            <a:chOff x="363560" y="-334858"/>
            <a:chExt cx="11403729" cy="2515060"/>
          </a:xfrm>
        </p:grpSpPr>
        <p:sp>
          <p:nvSpPr>
            <p:cNvPr id="127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59" y="488156"/>
              <a:ext cx="10715730" cy="1276154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12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8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3560" y="-334858"/>
              <a:ext cx="1909679" cy="2515060"/>
            </a:xfrm>
            <a:prstGeom prst="rect">
              <a:avLst/>
            </a:prstGeom>
          </p:spPr>
        </p:pic>
      </p:grpSp>
      <p:cxnSp>
        <p:nvCxnSpPr>
          <p:cNvPr id="129" name="Straight Connector 128"/>
          <p:cNvCxnSpPr/>
          <p:nvPr/>
        </p:nvCxnSpPr>
        <p:spPr>
          <a:xfrm>
            <a:off x="5004768" y="921470"/>
            <a:ext cx="21945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439904" y="1497534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59416" y="908720"/>
            <a:ext cx="109728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5002440" y="849462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16" name="图片 2077" descr="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98822" y="2073598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8316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2340472" y="3419098"/>
            <a:ext cx="51010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14 - 6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9             8 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845685" y="3419098"/>
            <a:ext cx="44406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15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8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11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– 2</a:t>
            </a:r>
          </a:p>
          <a:p>
            <a:pPr>
              <a:lnSpc>
                <a:spcPct val="200000"/>
              </a:lnSpc>
            </a:pP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7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13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356696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2870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1053440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06418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101688" y="4369144"/>
            <a:ext cx="822960" cy="872806"/>
            <a:chOff x="2034267" y="2132857"/>
            <a:chExt cx="822960" cy="872806"/>
          </a:xfrm>
        </p:grpSpPr>
        <p:sp>
          <p:nvSpPr>
            <p:cNvPr id="100" name="Left Brace 99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4367436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957672" y="6169344"/>
            <a:ext cx="822960" cy="872806"/>
            <a:chOff x="2034267" y="2132857"/>
            <a:chExt cx="822960" cy="872806"/>
          </a:xfrm>
        </p:grpSpPr>
        <p:sp>
          <p:nvSpPr>
            <p:cNvPr id="104" name="Left Brace 103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81163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443944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1039687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9613280" y="6241352"/>
            <a:ext cx="822960" cy="872806"/>
            <a:chOff x="2034267" y="2132857"/>
            <a:chExt cx="822960" cy="872806"/>
          </a:xfrm>
        </p:grpSpPr>
        <p:sp>
          <p:nvSpPr>
            <p:cNvPr id="109" name="Left Brace 10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70047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9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Rounded Rectangle 110"/>
          <p:cNvSpPr/>
          <p:nvPr/>
        </p:nvSpPr>
        <p:spPr>
          <a:xfrm>
            <a:off x="1105344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2174696" y="6241352"/>
            <a:ext cx="822960" cy="872806"/>
            <a:chOff x="2034267" y="2132857"/>
            <a:chExt cx="822960" cy="872806"/>
          </a:xfrm>
        </p:grpSpPr>
        <p:sp>
          <p:nvSpPr>
            <p:cNvPr id="113" name="Left Brace 11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279436" y="705446"/>
            <a:ext cx="4389473" cy="2674506"/>
            <a:chOff x="358880" y="-596117"/>
            <a:chExt cx="3075885" cy="2515060"/>
          </a:xfrm>
        </p:grpSpPr>
        <p:sp>
          <p:nvSpPr>
            <p:cNvPr id="120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3832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4. &gt;, &lt;; = 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1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9602590" y="4289668"/>
            <a:ext cx="822960" cy="872806"/>
            <a:chOff x="2034267" y="2132857"/>
            <a:chExt cx="822960" cy="872806"/>
          </a:xfrm>
        </p:grpSpPr>
        <p:sp>
          <p:nvSpPr>
            <p:cNvPr id="123" name="Left Brace 12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270047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2174696" y="4289667"/>
            <a:ext cx="822960" cy="872806"/>
            <a:chOff x="2034267" y="2132857"/>
            <a:chExt cx="822960" cy="872806"/>
          </a:xfrm>
        </p:grpSpPr>
        <p:sp>
          <p:nvSpPr>
            <p:cNvPr id="126" name="Left Brace 125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33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4" name="图片 25"/>
            <p:cNvPicPr>
              <a:picLocks noChangeAspect="1"/>
            </p:cNvPicPr>
            <p:nvPr/>
          </p:nvPicPr>
          <p:blipFill rotWithShape="1">
            <a:blip r:embed="rId4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4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sp>
        <p:nvSpPr>
          <p:cNvPr id="37" name="Flowchart: Document 36"/>
          <p:cNvSpPr/>
          <p:nvPr/>
        </p:nvSpPr>
        <p:spPr>
          <a:xfrm>
            <a:off x="0" y="-62336"/>
            <a:ext cx="16840200" cy="786235"/>
          </a:xfrm>
          <a:prstGeom prst="flowChartDocument">
            <a:avLst/>
          </a:prstGeom>
          <a:solidFill>
            <a:srgbClr val="BAE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ocument 37"/>
          <p:cNvSpPr/>
          <p:nvPr/>
        </p:nvSpPr>
        <p:spPr>
          <a:xfrm>
            <a:off x="0" y="-249376"/>
            <a:ext cx="16840200" cy="78623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图片 6">
            <a:extLst>
              <a:ext uri="{FF2B5EF4-FFF2-40B4-BE49-F238E27FC236}">
                <a16:creationId xmlns:a16="http://schemas.microsoft.com/office/drawing/2014/main" xmlns="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xmlns="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43" name="任意多边形: 形状 13">
            <a:extLst>
              <a:ext uri="{FF2B5EF4-FFF2-40B4-BE49-F238E27FC236}">
                <a16:creationId xmlns:a16="http://schemas.microsoft.com/office/drawing/2014/main" xmlns="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11">
            <a:extLst>
              <a:ext uri="{FF2B5EF4-FFF2-40B4-BE49-F238E27FC236}">
                <a16:creationId xmlns:a16="http://schemas.microsoft.com/office/drawing/2014/main" xmlns="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821263"/>
            <a:ext cx="626483" cy="10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765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6" grpId="0" animBg="1"/>
      <p:bldP spid="107" grpId="0" animBg="1"/>
      <p:bldP spid="11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248" y="5166668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9712" y="2073276"/>
            <a:ext cx="8136135" cy="273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9713" y="5166668"/>
            <a:ext cx="7992118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Ôn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tập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bảng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trừ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(qua 10)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trong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phạm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vi 20.</a:t>
            </a:r>
            <a:endParaRPr lang="zh-CN" altLang="en-US" sz="4400" dirty="0">
              <a:solidFill>
                <a:srgbClr val="0070C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5646714"/>
            <a:ext cx="6787305" cy="707848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000" dirty="0" err="1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Xem</a:t>
            </a:r>
            <a:r>
              <a:rPr lang="en-US" altLang="zh-CN" sz="4000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trước</a:t>
            </a:r>
            <a:r>
              <a:rPr lang="en-US" altLang="zh-CN" sz="4000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bài</a:t>
            </a:r>
            <a:r>
              <a:rPr lang="en-US" altLang="zh-CN" sz="4000" dirty="0">
                <a:solidFill>
                  <a:srgbClr val="0070C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13.</a:t>
            </a:r>
            <a:endParaRPr lang="zh-CN" altLang="en-US" sz="4000" dirty="0">
              <a:solidFill>
                <a:srgbClr val="0070C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895046" y="358180"/>
            <a:ext cx="2858402" cy="110795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4403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65064" y="2217739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413" y="1512889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5148795" y="5241927"/>
            <a:ext cx="815932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Hẹn</a:t>
            </a:r>
            <a:r>
              <a:rPr lang="en-US" altLang="zh-CN" sz="72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gặp</a:t>
            </a:r>
            <a:r>
              <a:rPr lang="en-US" altLang="zh-CN" sz="72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lại</a:t>
            </a:r>
            <a:r>
              <a:rPr lang="en-US" altLang="zh-CN" sz="72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các</a:t>
            </a:r>
            <a:r>
              <a:rPr lang="en-US" altLang="zh-CN" sz="72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con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trong</a:t>
            </a:r>
            <a:r>
              <a:rPr lang="en-US" altLang="zh-CN" sz="72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72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72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sau</a:t>
            </a:r>
            <a:r>
              <a:rPr lang="en-US" altLang="zh-CN" sz="7200" b="1" dirty="0">
                <a:solidFill>
                  <a:srgbClr val="FF0066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!</a:t>
            </a:r>
            <a:endParaRPr lang="zh-CN" altLang="en-US" sz="7200" b="1" dirty="0">
              <a:solidFill>
                <a:srgbClr val="FF0066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1186</TotalTime>
  <Words>413</Words>
  <Application>Microsoft Office PowerPoint</Application>
  <PresentationFormat>Custom</PresentationFormat>
  <Paragraphs>91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默认设计模板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Windows 7</cp:lastModifiedBy>
  <cp:revision>353</cp:revision>
  <dcterms:created xsi:type="dcterms:W3CDTF">2015-09-14T06:10:05Z</dcterms:created>
  <dcterms:modified xsi:type="dcterms:W3CDTF">2022-10-16T15:28:30Z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