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0"/>
  </p:notesMasterIdLst>
  <p:sldIdLst>
    <p:sldId id="256" r:id="rId3"/>
    <p:sldId id="291" r:id="rId4"/>
    <p:sldId id="288" r:id="rId5"/>
    <p:sldId id="290" r:id="rId6"/>
    <p:sldId id="279" r:id="rId7"/>
    <p:sldId id="28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59" d="100"/>
          <a:sy n="59" d="100"/>
        </p:scale>
        <p:origin x="-1114" y="-2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pPr/>
              <a:t>10/16/2022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pPr/>
              <a:t>‹#›</a:t>
            </a:fld>
            <a:endParaRPr lang="en-US"/>
          </a:p>
        </p:txBody>
      </p:sp>
    </p:spTree>
    <p:extLst>
      <p:ext uri="{BB962C8B-B14F-4D97-AF65-F5344CB8AC3E}">
        <p14:creationId xmlns:p14="http://schemas.microsoft.com/office/powerpoint/2010/main" xmlns=""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pPr/>
              <a:t>10/16/2022</a:t>
            </a:fld>
            <a:endParaRPr lang="en-US"/>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pPr/>
              <a:t>10/16/2022</a:t>
            </a:fld>
            <a:endParaRPr lang="en-US"/>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2" name="Rectangle 1"/>
          <p:cNvSpPr/>
          <p:nvPr/>
        </p:nvSpPr>
        <p:spPr>
          <a:xfrm>
            <a:off x="2717639" y="2080798"/>
            <a:ext cx="68345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LUYỆN VIẾT ĐOẠN </a:t>
            </a:r>
          </a:p>
        </p:txBody>
      </p:sp>
      <p:sp>
        <p:nvSpPr>
          <p:cNvPr id="17" name="文本框 22">
            <a:extLst>
              <a:ext uri="{FF2B5EF4-FFF2-40B4-BE49-F238E27FC236}">
                <a16:creationId xmlns:a16="http://schemas.microsoft.com/office/drawing/2014/main" xmlns="" id="{8E852256-A333-49D6-ADCD-2215C66790B1}"/>
              </a:ext>
            </a:extLst>
          </p:cNvPr>
          <p:cNvSpPr txBox="1"/>
          <p:nvPr/>
        </p:nvSpPr>
        <p:spPr>
          <a:xfrm>
            <a:off x="4889721" y="3202559"/>
            <a:ext cx="2454500" cy="923330"/>
          </a:xfrm>
          <a:prstGeom prst="rect">
            <a:avLst/>
          </a:prstGeom>
          <a:noFill/>
        </p:spPr>
        <p:txBody>
          <a:bodyPr wrap="square" rtlCol="0">
            <a:spAutoFit/>
          </a:bodyPr>
          <a:lstStyle/>
          <a:p>
            <a:r>
              <a:rPr lang="en-US" altLang="zh-CN" sz="5400" dirty="0" err="1" smtClean="0">
                <a:solidFill>
                  <a:srgbClr val="FF0000"/>
                </a:solidFill>
                <a:latin typeface="Times New Roman" pitchFamily="18" charset="0"/>
                <a:ea typeface="思源黑体 CN Bold" panose="020B0800000000000000" pitchFamily="34" charset="-122"/>
                <a:cs typeface="Times New Roman" pitchFamily="18" charset="0"/>
              </a:rPr>
              <a:t>Tuần</a:t>
            </a:r>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 7</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xmlns=""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YÊU CẦU CẦN ĐẠT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vi-VN" dirty="0" smtClean="0">
                <a:latin typeface="+mj-lt"/>
              </a:rPr>
              <a:t>- Phát triển vốn từ chỉ sự vật (từ chỉ đồ dùng học tập).</a:t>
            </a:r>
          </a:p>
          <a:p>
            <a:pPr>
              <a:buNone/>
            </a:pPr>
            <a:r>
              <a:rPr lang="vi-VN" dirty="0" smtClean="0">
                <a:latin typeface="+mj-lt"/>
              </a:rPr>
              <a:t>- Viết được 3 – 4 câu giới thiệu một đồ vật được dùng để vẽ. </a:t>
            </a:r>
          </a:p>
          <a:p>
            <a:pPr>
              <a:buNone/>
            </a:pPr>
            <a:r>
              <a:rPr lang="vi-VN" dirty="0" smtClean="0">
                <a:latin typeface="+mj-lt"/>
              </a:rPr>
              <a:t>- Nói, viết đoạn văn ngắn tả một đồ vật bất kì.</a:t>
            </a:r>
          </a:p>
          <a:p>
            <a:pPr>
              <a:buNone/>
            </a:pPr>
            <a:r>
              <a:rPr lang="pl-PL" dirty="0" smtClean="0">
                <a:latin typeface="Times New Roman" pitchFamily="18" charset="0"/>
                <a:cs typeface="Times New Roman" pitchFamily="18" charset="0"/>
              </a:rPr>
              <a:t>- HS phát triển năng lực tự chủ và tự học; năng lực giao tiếp hợp tác; năng lực giải quyết vấn đề và sáng tạo; năng lực ngôn ngữ; có tinh thần hợp tác trong khi làm việc nhóm</a:t>
            </a:r>
            <a:endParaRPr lang="vi-VN" dirty="0" smtClean="0">
              <a:latin typeface="Times New Roman" pitchFamily="18" charset="0"/>
              <a:cs typeface="Times New Roman" pitchFamily="18" charset="0"/>
            </a:endParaRPr>
          </a:p>
          <a:p>
            <a:pPr>
              <a:buNone/>
            </a:pPr>
            <a:r>
              <a:rPr lang="vi-VN" dirty="0" smtClean="0">
                <a:latin typeface="Times New Roman" pitchFamily="18" charset="0"/>
                <a:cs typeface="Times New Roman" pitchFamily="18" charset="0"/>
              </a:rPr>
              <a:t>- Yêu thích môn học</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889" t="26535" r="12694" b="12061"/>
          <a:stretch/>
        </p:blipFill>
        <p:spPr bwMode="auto">
          <a:xfrm>
            <a:off x="990569" y="1421626"/>
            <a:ext cx="7442056" cy="3421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Times New Roman" pitchFamily="18" charset="0"/>
                  <a:cs typeface="Times New Roman" pitchFamily="18" charset="0"/>
                </a:rPr>
                <a:t>Nhìn tranh, nói tên đồ vật và nêu công dụng </a:t>
              </a:r>
            </a:p>
            <a:p>
              <a:r>
                <a:rPr lang="en-US" sz="3200" b="1" dirty="0" smtClean="0">
                  <a:solidFill>
                    <a:srgbClr val="008200"/>
                  </a:solidFill>
                  <a:latin typeface="Times New Roman" pitchFamily="18" charset="0"/>
                  <a:cs typeface="Times New Roman" pitchFamily="18" charset="0"/>
                </a:rPr>
                <a:t>của chúng.</a:t>
              </a:r>
              <a:endParaRPr lang="vi-VN" sz="3200" b="1" dirty="0">
                <a:solidFill>
                  <a:srgbClr val="008200"/>
                </a:solidFill>
                <a:latin typeface="Times New Roman" pitchFamily="18" charset="0"/>
                <a:cs typeface="Times New Roman" pitchFamily="18"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grpSp>
        <p:nvGrpSpPr>
          <p:cNvPr id="8" name="Group 7"/>
          <p:cNvGrpSpPr/>
          <p:nvPr/>
        </p:nvGrpSpPr>
        <p:grpSpPr>
          <a:xfrm>
            <a:off x="9580198" y="3537834"/>
            <a:ext cx="2482090" cy="1271511"/>
            <a:chOff x="3759267" y="334167"/>
            <a:chExt cx="5621970" cy="1418267"/>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223658" y="688205"/>
              <a:ext cx="4919222" cy="1064229"/>
            </a:xfrm>
            <a:prstGeom prst="rect">
              <a:avLst/>
            </a:prstGeom>
            <a:noFill/>
            <a:ln>
              <a:noFill/>
            </a:ln>
          </p:spPr>
          <p:txBody>
            <a:bodyPr wrap="square" rtlCol="0">
              <a:spAutoFit/>
            </a:bodyPr>
            <a:lstStyle/>
            <a:p>
              <a:pPr algn="ctr"/>
              <a:r>
                <a:rPr lang="en-US" sz="2800" dirty="0" smtClean="0">
                  <a:solidFill>
                    <a:srgbClr val="002060"/>
                  </a:solidFill>
                  <a:latin typeface="Times New Roman" pitchFamily="18" charset="0"/>
                  <a:ea typeface="Arial-Rounded" panose="020B0500000000000000" pitchFamily="34" charset="0"/>
                  <a:cs typeface="Times New Roman" pitchFamily="18" charset="0"/>
                </a:rPr>
                <a:t>Thảo luận nhóm</a:t>
              </a:r>
            </a:p>
          </p:txBody>
        </p:sp>
      </p:grpSp>
      <p:pic>
        <p:nvPicPr>
          <p:cNvPr id="11" name="Picture 10"/>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xmlns="" val="0"/>
              </a:ext>
            </a:extLst>
          </a:blip>
          <a:stretch>
            <a:fillRect/>
          </a:stretch>
        </p:blipFill>
        <p:spPr>
          <a:xfrm>
            <a:off x="7860348" y="4332291"/>
            <a:ext cx="3246872" cy="1861264"/>
          </a:xfrm>
          <a:prstGeom prst="rect">
            <a:avLst/>
          </a:prstGeom>
        </p:spPr>
      </p:pic>
    </p:spTree>
    <p:extLst>
      <p:ext uri="{BB962C8B-B14F-4D97-AF65-F5344CB8AC3E}">
        <p14:creationId xmlns:p14="http://schemas.microsoft.com/office/powerpoint/2010/main" xmlns="" val="19774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21"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889" t="26535" r="12694" b="12061"/>
          <a:stretch/>
        </p:blipFill>
        <p:spPr bwMode="auto">
          <a:xfrm>
            <a:off x="669726" y="1893400"/>
            <a:ext cx="7442056" cy="3421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smtClean="0">
                  <a:solidFill>
                    <a:srgbClr val="008200"/>
                  </a:solidFill>
                  <a:latin typeface="Times New Roman" pitchFamily="18" charset="0"/>
                  <a:cs typeface="Times New Roman" pitchFamily="18" charset="0"/>
                </a:rPr>
                <a:t>Nhìn tranh, nói tên đồ vật và nêu công dụng </a:t>
              </a:r>
            </a:p>
            <a:p>
              <a:r>
                <a:rPr lang="en-US" sz="3200" b="1" dirty="0" smtClean="0">
                  <a:solidFill>
                    <a:srgbClr val="008200"/>
                  </a:solidFill>
                  <a:latin typeface="Times New Roman" pitchFamily="18" charset="0"/>
                  <a:cs typeface="Times New Roman" pitchFamily="18" charset="0"/>
                </a:rPr>
                <a:t>của chúng.</a:t>
              </a:r>
              <a:endParaRPr lang="vi-VN" sz="3200" b="1" dirty="0">
                <a:solidFill>
                  <a:srgbClr val="008200"/>
                </a:solidFill>
                <a:latin typeface="Times New Roman" pitchFamily="18" charset="0"/>
                <a:cs typeface="Times New Roman" pitchFamily="18"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2" name="Rounded Rectangle 1"/>
          <p:cNvSpPr/>
          <p:nvPr/>
        </p:nvSpPr>
        <p:spPr>
          <a:xfrm>
            <a:off x="8518358" y="2101516"/>
            <a:ext cx="3169433"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14B26D2C-1BC9-4238-BC4C-795267AEDD6F}"/>
              </a:ext>
            </a:extLst>
          </p:cNvPr>
          <p:cNvSpPr txBox="1"/>
          <p:nvPr/>
        </p:nvSpPr>
        <p:spPr>
          <a:xfrm>
            <a:off x="8691188" y="2565572"/>
            <a:ext cx="2823772" cy="2246769"/>
          </a:xfrm>
          <a:prstGeom prst="rect">
            <a:avLst/>
          </a:prstGeom>
          <a:noFill/>
        </p:spPr>
        <p:txBody>
          <a:bodyPr wrap="square" rtlCol="0">
            <a:spAutoFit/>
          </a:bodyPr>
          <a:lstStyle/>
          <a:p>
            <a:pPr marL="457200" indent="-457200">
              <a:buFontTx/>
              <a:buChar char="-"/>
            </a:pPr>
            <a:r>
              <a:rPr lang="en-US" sz="2800" b="1" dirty="0" smtClean="0">
                <a:solidFill>
                  <a:srgbClr val="002060"/>
                </a:solidFill>
                <a:latin typeface="Times New Roman" pitchFamily="18" charset="0"/>
                <a:cs typeface="Times New Roman" pitchFamily="18" charset="0"/>
              </a:rPr>
              <a:t>Giấy vẽ</a:t>
            </a:r>
          </a:p>
          <a:p>
            <a:pPr marL="457200" indent="-457200">
              <a:buFontTx/>
              <a:buChar char="-"/>
            </a:pPr>
            <a:r>
              <a:rPr lang="en-US" sz="2800" b="1" dirty="0" smtClean="0">
                <a:solidFill>
                  <a:srgbClr val="002060"/>
                </a:solidFill>
                <a:latin typeface="Times New Roman" pitchFamily="18" charset="0"/>
                <a:cs typeface="Times New Roman" pitchFamily="18" charset="0"/>
              </a:rPr>
              <a:t>Bút chì</a:t>
            </a:r>
          </a:p>
          <a:p>
            <a:pPr marL="457200" indent="-457200">
              <a:buFontTx/>
              <a:buChar char="-"/>
            </a:pPr>
            <a:r>
              <a:rPr lang="en-US" sz="2800" b="1" dirty="0" smtClean="0">
                <a:solidFill>
                  <a:srgbClr val="002060"/>
                </a:solidFill>
                <a:latin typeface="Times New Roman" pitchFamily="18" charset="0"/>
                <a:cs typeface="Times New Roman" pitchFamily="18" charset="0"/>
              </a:rPr>
              <a:t>Bút màu</a:t>
            </a:r>
          </a:p>
          <a:p>
            <a:pPr marL="457200" indent="-457200">
              <a:buFontTx/>
              <a:buChar char="-"/>
            </a:pPr>
            <a:r>
              <a:rPr lang="en-US" sz="2800" b="1" dirty="0" smtClean="0">
                <a:solidFill>
                  <a:srgbClr val="002060"/>
                </a:solidFill>
                <a:latin typeface="Times New Roman" pitchFamily="18" charset="0"/>
                <a:cs typeface="Times New Roman" pitchFamily="18" charset="0"/>
              </a:rPr>
              <a:t>Tẩy</a:t>
            </a:r>
          </a:p>
          <a:p>
            <a:pPr marL="457200" indent="-457200">
              <a:buFontTx/>
              <a:buChar char="-"/>
            </a:pPr>
            <a:r>
              <a:rPr lang="en-US" sz="2800" b="1" dirty="0" smtClean="0">
                <a:solidFill>
                  <a:srgbClr val="002060"/>
                </a:solidFill>
                <a:latin typeface="Times New Roman" pitchFamily="18" charset="0"/>
                <a:cs typeface="Times New Roman" pitchFamily="18" charset="0"/>
              </a:rPr>
              <a:t>Thước kẻ</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2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57643" cy="1077218"/>
            <a:chOff x="238537" y="232458"/>
            <a:chExt cx="10857643" cy="1077218"/>
          </a:xfrm>
        </p:grpSpPr>
        <p:sp>
          <p:nvSpPr>
            <p:cNvPr id="16" name="TextBox 15"/>
            <p:cNvSpPr txBox="1"/>
            <p:nvPr/>
          </p:nvSpPr>
          <p:spPr>
            <a:xfrm>
              <a:off x="802490" y="232458"/>
              <a:ext cx="10293690" cy="1077218"/>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3200" b="1" dirty="0" smtClean="0">
                  <a:solidFill>
                    <a:srgbClr val="008200"/>
                  </a:solidFill>
                  <a:latin typeface="Times New Roman" pitchFamily="18" charset="0"/>
                  <a:cs typeface="Times New Roman" pitchFamily="18" charset="0"/>
                </a:rPr>
                <a:t>Viết 3 – 4 câu giới thiệu về một đồ vật được </a:t>
              </a:r>
            </a:p>
            <a:p>
              <a:r>
                <a:rPr lang="en-US" sz="3200" b="1" dirty="0" smtClean="0">
                  <a:solidFill>
                    <a:srgbClr val="008200"/>
                  </a:solidFill>
                  <a:latin typeface="Times New Roman" pitchFamily="18" charset="0"/>
                  <a:cs typeface="Times New Roman" pitchFamily="18" charset="0"/>
                </a:rPr>
                <a:t>dùng để vẽ.</a:t>
              </a:r>
              <a:endParaRPr lang="vi-VN" sz="3200" b="1" dirty="0">
                <a:solidFill>
                  <a:srgbClr val="008200"/>
                </a:solidFill>
                <a:latin typeface="Times New Roman" pitchFamily="18" charset="0"/>
                <a:cs typeface="Times New Roman"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grpSp>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31901" b="74479" l="31618" r="71324"/>
                    </a14:imgEffect>
                  </a14:imgLayer>
                </a14:imgProps>
              </a:ext>
              <a:ext uri="{28A0092B-C50C-407E-A947-70E740481C1C}">
                <a14:useLocalDpi xmlns:a14="http://schemas.microsoft.com/office/drawing/2010/main" xmlns="" val="0"/>
              </a:ext>
            </a:extLst>
          </a:blip>
          <a:srcRect l="31703" t="31798" r="29040" b="24781"/>
          <a:stretch/>
        </p:blipFill>
        <p:spPr bwMode="auto">
          <a:xfrm>
            <a:off x="2664328" y="1815184"/>
            <a:ext cx="6752388" cy="4217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852" y="1325162"/>
            <a:ext cx="10539663" cy="4616648"/>
          </a:xfrm>
          <a:prstGeom prst="rect">
            <a:avLst/>
          </a:prstGeom>
        </p:spPr>
        <p:txBody>
          <a:bodyPr wrap="square">
            <a:spAutoFit/>
          </a:bodyPr>
          <a:lstStyle/>
          <a:p>
            <a:pPr algn="just">
              <a:lnSpc>
                <a:spcPct val="150000"/>
              </a:lnSpc>
            </a:pPr>
            <a:r>
              <a:rPr lang="en-US" sz="2800" b="1" dirty="0" smtClean="0">
                <a:solidFill>
                  <a:srgbClr val="002060"/>
                </a:solidFill>
                <a:latin typeface="Times New Roman" pitchFamily="18" charset="0"/>
                <a:ea typeface="Arial-Rounded" pitchFamily="34" charset="0"/>
                <a:cs typeface="Times New Roman" pitchFamily="18" charset="0"/>
              </a:rPr>
              <a:t>      </a:t>
            </a:r>
            <a:r>
              <a:rPr lang="vi-VN" sz="2800" b="1" dirty="0" smtClean="0">
                <a:solidFill>
                  <a:srgbClr val="002060"/>
                </a:solidFill>
                <a:latin typeface="Times New Roman" pitchFamily="18" charset="0"/>
                <a:ea typeface="Arial-Rounded" pitchFamily="34" charset="0"/>
                <a:cs typeface="Times New Roman" pitchFamily="18" charset="0"/>
              </a:rPr>
              <a:t>Trong </a:t>
            </a:r>
            <a:r>
              <a:rPr lang="vi-VN" sz="2800" b="1" dirty="0">
                <a:solidFill>
                  <a:srgbClr val="002060"/>
                </a:solidFill>
                <a:latin typeface="Times New Roman" pitchFamily="18" charset="0"/>
                <a:ea typeface="Arial-Rounded" pitchFamily="34" charset="0"/>
                <a:cs typeface="Times New Roman" pitchFamily="18" charset="0"/>
              </a:rPr>
              <a:t>những món đồ dùng </a:t>
            </a:r>
            <a:r>
              <a:rPr lang="en-US" sz="2800" b="1" dirty="0" smtClean="0">
                <a:solidFill>
                  <a:srgbClr val="002060"/>
                </a:solidFill>
                <a:latin typeface="Times New Roman" pitchFamily="18" charset="0"/>
                <a:ea typeface="Arial-Rounded" pitchFamily="34" charset="0"/>
                <a:cs typeface="Times New Roman" pitchFamily="18" charset="0"/>
              </a:rPr>
              <a:t>để vẽ tranh, </a:t>
            </a:r>
            <a:r>
              <a:rPr lang="vi-VN" sz="2800" b="1" dirty="0" smtClean="0">
                <a:solidFill>
                  <a:srgbClr val="002060"/>
                </a:solidFill>
                <a:latin typeface="Times New Roman" pitchFamily="18" charset="0"/>
                <a:ea typeface="Arial-Rounded" pitchFamily="34" charset="0"/>
                <a:cs typeface="Times New Roman" pitchFamily="18" charset="0"/>
              </a:rPr>
              <a:t>em </a:t>
            </a:r>
            <a:r>
              <a:rPr lang="vi-VN" sz="2800" b="1" dirty="0">
                <a:solidFill>
                  <a:srgbClr val="002060"/>
                </a:solidFill>
                <a:latin typeface="Times New Roman" pitchFamily="18" charset="0"/>
                <a:ea typeface="Arial-Rounded" pitchFamily="34" charset="0"/>
                <a:cs typeface="Times New Roman" pitchFamily="18" charset="0"/>
              </a:rPr>
              <a:t>thích nhất là hộp bút sáp màu. Cái hộp giấy nhỏ được trang trí nhiều hình ngộ nghĩnh và đẹp mắt. Ngoài hộp là chú gấu Pu vui chơi cùng các bạn dưới cầu vồng. Hộp tuy nhỏ nhưng chứa bên trong mười tám cây sáp </a:t>
            </a:r>
            <a:r>
              <a:rPr lang="vi-VN" sz="2800" b="1" dirty="0" smtClean="0">
                <a:solidFill>
                  <a:srgbClr val="002060"/>
                </a:solidFill>
                <a:latin typeface="Times New Roman" pitchFamily="18" charset="0"/>
                <a:ea typeface="Arial-Rounded" pitchFamily="34" charset="0"/>
                <a:cs typeface="Times New Roman" pitchFamily="18" charset="0"/>
              </a:rPr>
              <a:t>màu</a:t>
            </a:r>
            <a:r>
              <a:rPr lang="en-US" sz="2800" b="1" dirty="0" smtClean="0">
                <a:solidFill>
                  <a:srgbClr val="002060"/>
                </a:solidFill>
                <a:latin typeface="Times New Roman" pitchFamily="18" charset="0"/>
                <a:ea typeface="Arial-Rounded" pitchFamily="34" charset="0"/>
                <a:cs typeface="Times New Roman" pitchFamily="18" charset="0"/>
              </a:rPr>
              <a:t>. Sau khi vẽ chì, em thường dùng hộp bút màu để tô cho bức tranh thêm sinh động. </a:t>
            </a:r>
            <a:r>
              <a:rPr lang="vi-VN" sz="2800" b="1" dirty="0" smtClean="0">
                <a:solidFill>
                  <a:srgbClr val="002060"/>
                </a:solidFill>
                <a:latin typeface="Times New Roman" pitchFamily="18" charset="0"/>
                <a:ea typeface="Arial-Rounded" pitchFamily="34" charset="0"/>
                <a:cs typeface="Times New Roman" pitchFamily="18" charset="0"/>
              </a:rPr>
              <a:t>Mỗi </a:t>
            </a:r>
            <a:r>
              <a:rPr lang="vi-VN" sz="2800" b="1" dirty="0">
                <a:solidFill>
                  <a:srgbClr val="002060"/>
                </a:solidFill>
                <a:latin typeface="Times New Roman" pitchFamily="18" charset="0"/>
                <a:ea typeface="Arial-Rounded" pitchFamily="34" charset="0"/>
                <a:cs typeface="Times New Roman" pitchFamily="18" charset="0"/>
              </a:rPr>
              <a:t>khi cầm </a:t>
            </a:r>
            <a:r>
              <a:rPr lang="en-US" sz="2800" b="1" dirty="0" smtClean="0">
                <a:solidFill>
                  <a:srgbClr val="002060"/>
                </a:solidFill>
                <a:latin typeface="Times New Roman" pitchFamily="18" charset="0"/>
                <a:ea typeface="Arial-Rounded" pitchFamily="34" charset="0"/>
                <a:cs typeface="Times New Roman" pitchFamily="18" charset="0"/>
              </a:rPr>
              <a:t>bút </a:t>
            </a:r>
            <a:r>
              <a:rPr lang="vi-VN" sz="2800" b="1" dirty="0" smtClean="0">
                <a:solidFill>
                  <a:srgbClr val="002060"/>
                </a:solidFill>
                <a:latin typeface="Times New Roman" pitchFamily="18" charset="0"/>
                <a:ea typeface="Arial-Rounded" pitchFamily="34" charset="0"/>
                <a:cs typeface="Times New Roman" pitchFamily="18" charset="0"/>
              </a:rPr>
              <a:t>lên </a:t>
            </a:r>
            <a:r>
              <a:rPr lang="vi-VN" sz="2800" b="1" dirty="0">
                <a:solidFill>
                  <a:srgbClr val="002060"/>
                </a:solidFill>
                <a:latin typeface="Times New Roman" pitchFamily="18" charset="0"/>
                <a:ea typeface="Arial-Rounded" pitchFamily="34" charset="0"/>
                <a:cs typeface="Times New Roman" pitchFamily="18" charset="0"/>
              </a:rPr>
              <a:t>tô </a:t>
            </a:r>
            <a:r>
              <a:rPr lang="vi-VN" sz="2800" b="1" dirty="0" smtClean="0">
                <a:solidFill>
                  <a:srgbClr val="002060"/>
                </a:solidFill>
                <a:latin typeface="Times New Roman" pitchFamily="18" charset="0"/>
                <a:ea typeface="Arial-Rounded" pitchFamily="34" charset="0"/>
                <a:cs typeface="Times New Roman" pitchFamily="18" charset="0"/>
              </a:rPr>
              <a:t>tranh</a:t>
            </a:r>
            <a:r>
              <a:rPr lang="en-US" sz="2800" b="1" dirty="0" smtClean="0">
                <a:solidFill>
                  <a:srgbClr val="002060"/>
                </a:solidFill>
                <a:latin typeface="Times New Roman" pitchFamily="18" charset="0"/>
                <a:ea typeface="Arial-Rounded" pitchFamily="34" charset="0"/>
                <a:cs typeface="Times New Roman" pitchFamily="18" charset="0"/>
              </a:rPr>
              <a:t>,</a:t>
            </a:r>
            <a:r>
              <a:rPr lang="vi-VN" sz="2800" b="1" dirty="0" smtClean="0">
                <a:solidFill>
                  <a:srgbClr val="002060"/>
                </a:solidFill>
                <a:latin typeface="Times New Roman" pitchFamily="18" charset="0"/>
                <a:ea typeface="Arial-Rounded" pitchFamily="34" charset="0"/>
                <a:cs typeface="Times New Roman" pitchFamily="18" charset="0"/>
              </a:rPr>
              <a:t> </a:t>
            </a:r>
            <a:r>
              <a:rPr lang="vi-VN" sz="2800" b="1" dirty="0">
                <a:solidFill>
                  <a:srgbClr val="002060"/>
                </a:solidFill>
                <a:latin typeface="Times New Roman" pitchFamily="18" charset="0"/>
                <a:ea typeface="Arial-Rounded" pitchFamily="34" charset="0"/>
                <a:cs typeface="Times New Roman" pitchFamily="18" charset="0"/>
              </a:rPr>
              <a:t>em thấy rất thích</a:t>
            </a:r>
            <a:r>
              <a:rPr lang="vi-VN" sz="2800" b="1" dirty="0" smtClean="0">
                <a:solidFill>
                  <a:srgbClr val="002060"/>
                </a:solidFill>
                <a:latin typeface="Times New Roman" pitchFamily="18" charset="0"/>
                <a:ea typeface="Arial-Rounded" pitchFamily="34" charset="0"/>
                <a:cs typeface="Times New Roman" pitchFamily="18" charset="0"/>
              </a:rPr>
              <a:t>.</a:t>
            </a:r>
            <a:r>
              <a:rPr lang="en-US" sz="2800" b="1" dirty="0" smtClean="0">
                <a:solidFill>
                  <a:srgbClr val="002060"/>
                </a:solidFill>
                <a:latin typeface="Times New Roman" pitchFamily="18" charset="0"/>
                <a:ea typeface="Arial-Rounded" pitchFamily="34" charset="0"/>
                <a:cs typeface="Times New Roman" pitchFamily="18" charset="0"/>
              </a:rPr>
              <a:t> Em sẽ giữ gìn cẩn thận để có thể tô được nhiều bức tranh đẹp.</a:t>
            </a:r>
            <a:endParaRPr lang="vi-VN" sz="2800" b="1" dirty="0">
              <a:solidFill>
                <a:srgbClr val="002060"/>
              </a:solidFill>
              <a:latin typeface="Times New Roman" pitchFamily="18" charset="0"/>
              <a:ea typeface="Arial-Rounded" pitchFamily="34" charset="0"/>
              <a:cs typeface="Times New Roman" pitchFamily="18" charset="0"/>
            </a:endParaRPr>
          </a:p>
        </p:txBody>
      </p:sp>
      <p:grpSp>
        <p:nvGrpSpPr>
          <p:cNvPr id="3" name="Group 2"/>
          <p:cNvGrpSpPr/>
          <p:nvPr/>
        </p:nvGrpSpPr>
        <p:grpSpPr>
          <a:xfrm>
            <a:off x="3553643" y="158702"/>
            <a:ext cx="4844080" cy="1257985"/>
            <a:chOff x="3759267" y="334167"/>
            <a:chExt cx="5621970"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6" name="TextBox 5"/>
            <p:cNvSpPr txBox="1"/>
            <p:nvPr/>
          </p:nvSpPr>
          <p:spPr>
            <a:xfrm>
              <a:off x="4223658" y="688205"/>
              <a:ext cx="4919221" cy="652269"/>
            </a:xfrm>
            <a:prstGeom prst="rect">
              <a:avLst/>
            </a:prstGeom>
            <a:noFill/>
            <a:ln>
              <a:noFill/>
            </a:ln>
          </p:spPr>
          <p:txBody>
            <a:bodyPr wrap="square" rtlCol="0">
              <a:spAutoFit/>
            </a:bodyPr>
            <a:lstStyle/>
            <a:p>
              <a:pPr algn="ctr"/>
              <a:r>
                <a:rPr lang="en-US" sz="3200" b="1" dirty="0" smtClean="0">
                  <a:solidFill>
                    <a:srgbClr val="FF0000"/>
                  </a:solidFill>
                  <a:latin typeface="Times New Roman" pitchFamily="18" charset="0"/>
                  <a:ea typeface="Arial-Rounded" panose="020B0500000000000000" pitchFamily="34" charset="0"/>
                  <a:cs typeface="Times New Roman" pitchFamily="18" charset="0"/>
                </a:rPr>
                <a:t>Bài văn tham khảo</a:t>
              </a:r>
            </a:p>
          </p:txBody>
        </p:sp>
      </p:grpSp>
    </p:spTree>
    <p:extLst>
      <p:ext uri="{BB962C8B-B14F-4D97-AF65-F5344CB8AC3E}">
        <p14:creationId xmlns:p14="http://schemas.microsoft.com/office/powerpoint/2010/main" xmlns="" val="5893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xmlns=""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191</Words>
  <Application>Microsoft Office PowerPoint</Application>
  <PresentationFormat>Custom</PresentationFormat>
  <Paragraphs>27</Paragraphs>
  <Slides>7</Slides>
  <Notes>0</Notes>
  <HiddenSlides>0</HiddenSlides>
  <MMClips>2</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2_Office Theme</vt:lpstr>
      <vt:lpstr>Slide 1</vt:lpstr>
      <vt:lpstr>YÊU CẦU CẦN ĐẠT</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197</cp:revision>
  <dcterms:created xsi:type="dcterms:W3CDTF">2021-05-29T04:05:18Z</dcterms:created>
  <dcterms:modified xsi:type="dcterms:W3CDTF">2022-10-16T15:18:02Z</dcterms:modified>
</cp:coreProperties>
</file>