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Arial Black" pitchFamily="34" charset="0"/>
      <p:bold r:id="rId25"/>
    </p:embeddedFont>
    <p:embeddedFont>
      <p:font typeface="Bungee Inline" charset="-93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D5NkFHVgQM8QvsKVa5mwnKJHL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F275D878-8855-4BEE-8BFD-D3E2FC6C9180}">
  <a:tblStyle styleId="{F275D878-8855-4BEE-8BFD-D3E2FC6C91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53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9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9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image" Target="../media/image11.gif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9.jpe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17.jpeg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19.gif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jpe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17.jpeg"/><Relationship Id="rId5" Type="http://schemas.openxmlformats.org/officeDocument/2006/relationships/image" Target="../media/image21.gif"/><Relationship Id="rId10" Type="http://schemas.openxmlformats.org/officeDocument/2006/relationships/image" Target="../media/image16.jpeg"/><Relationship Id="rId4" Type="http://schemas.openxmlformats.org/officeDocument/2006/relationships/image" Target="../media/image11.gi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17.jpeg"/><Relationship Id="rId5" Type="http://schemas.openxmlformats.org/officeDocument/2006/relationships/image" Target="../media/image23.gif"/><Relationship Id="rId10" Type="http://schemas.openxmlformats.org/officeDocument/2006/relationships/image" Target="../media/image16.jpeg"/><Relationship Id="rId4" Type="http://schemas.openxmlformats.org/officeDocument/2006/relationships/image" Target="../media/image11.gif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0" Type="http://schemas.openxmlformats.org/officeDocument/2006/relationships/image" Target="../media/image16.jpeg"/><Relationship Id="rId4" Type="http://schemas.openxmlformats.org/officeDocument/2006/relationships/image" Target="../media/image11.gif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r="929" b="8205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l="26756" t="9026" r="22530" b="69229"/>
          <a:stretch/>
        </p:blipFill>
        <p:spPr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1"/>
          <p:cNvGrpSpPr/>
          <p:nvPr/>
        </p:nvGrpSpPr>
        <p:grpSpPr>
          <a:xfrm>
            <a:off x="1762275" y="-37467"/>
            <a:ext cx="10197497" cy="2018182"/>
            <a:chOff x="2180216" y="1968007"/>
            <a:chExt cx="6699183" cy="2018182"/>
          </a:xfrm>
        </p:grpSpPr>
        <p:sp>
          <p:nvSpPr>
            <p:cNvPr id="96" name="Google Shape;96;p1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name="adj" fmla="val 16667"/>
              </a:avLst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rgbClr val="7878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sp>
        <p:nvSpPr>
          <p:cNvPr id="100" name="Google Shape;100;p1"/>
          <p:cNvSpPr txBox="1"/>
          <p:nvPr/>
        </p:nvSpPr>
        <p:spPr>
          <a:xfrm>
            <a:off x="1950540" y="548680"/>
            <a:ext cx="1024146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PHÉP TRỪ (CÓ NHỚ) SỐ CÓ HAI CHỮ SỐ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24902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 SỐ CÓ </a:t>
            </a:r>
            <a:r>
              <a:rPr lang="en-US" sz="4000" dirty="0">
                <a:solidFill>
                  <a:srgbClr val="249024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0" i="0" u="none" strike="noStrike" cap="none" dirty="0">
                <a:solidFill>
                  <a:srgbClr val="24902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CHỮ SỐ 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10">
            <a:alphaModFix/>
          </a:blip>
          <a:srcRect l="44582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Times New Roman" pitchFamily="18" charset="0"/>
                <a:ea typeface="Arial Black"/>
                <a:cs typeface="Times New Roman" pitchFamily="18" charset="0"/>
                <a:sym typeface="Arial Black"/>
              </a:rPr>
              <a:t>Bài 22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2969185" y="2814946"/>
            <a:ext cx="522367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Tiết 1: Khám phá</a:t>
            </a:r>
            <a:endParaRPr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		Luyện tập</a:t>
            </a:r>
            <a:endParaRPr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335" y="5574040"/>
            <a:ext cx="2857500" cy="149142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276" name="Google Shape;276;p10"/>
          <p:cNvSpPr/>
          <p:nvPr/>
        </p:nvSpPr>
        <p:spPr>
          <a:xfrm rot="-96586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277" name="Google Shape;277;p10"/>
          <p:cNvSpPr/>
          <p:nvPr/>
        </p:nvSpPr>
        <p:spPr>
          <a:xfrm rot="-1985752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278" name="Google Shape;278;p10"/>
          <p:cNvPicPr preferRelativeResize="0"/>
          <p:nvPr/>
        </p:nvPicPr>
        <p:blipFill rotWithShape="1">
          <a:blip r:embed="rId4">
            <a:alphaModFix/>
          </a:blip>
          <a:srcRect l="8109" t="26202" r="19592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0"/>
          <p:cNvPicPr preferRelativeResize="0"/>
          <p:nvPr/>
        </p:nvPicPr>
        <p:blipFill rotWithShape="1">
          <a:blip r:embed="rId5">
            <a:alphaModFix/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6">
            <a:alphaModFix/>
          </a:blip>
          <a:srcRect l="7606" t="9720" r="7736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7">
            <a:alphaModFix/>
          </a:blip>
          <a:srcRect l="55564" t="26302" r="21888" b="13801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10"/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283" name="Google Shape;283;p10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10"/>
            <p:cNvSpPr txBox="1"/>
            <p:nvPr/>
          </p:nvSpPr>
          <p:spPr>
            <a:xfrm flipH="1">
              <a:off x="3411979" y="2898062"/>
              <a:ext cx="2649722" cy="1420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Anh gùi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42 bắp ngô</a:t>
              </a:r>
              <a:endParaRPr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85" name="Google Shape;285;p10"/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286" name="Google Shape;286;p10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0"/>
            <p:cNvSpPr txBox="1"/>
            <p:nvPr/>
          </p:nvSpPr>
          <p:spPr>
            <a:xfrm flipH="1">
              <a:off x="4398068" y="2585231"/>
              <a:ext cx="3380530" cy="1560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Em gùi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15 bắp ngô</a:t>
              </a:r>
              <a:endParaRPr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289" name="Google Shape;289;p10"/>
            <p:cNvPicPr preferRelativeResize="0"/>
            <p:nvPr/>
          </p:nvPicPr>
          <p:blipFill rotWithShape="1">
            <a:blip r:embed="rId9">
              <a:alphaModFix/>
            </a:blip>
            <a:srcRect l="22561" t="24234" r="35859" b="25243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10"/>
            <p:cNvSpPr txBox="1"/>
            <p:nvPr/>
          </p:nvSpPr>
          <p:spPr>
            <a:xfrm flipH="1">
              <a:off x="8918717" y="2182225"/>
              <a:ext cx="2945016" cy="122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Anh gùi nhiều hơn em bao nhiêu bắp ngô?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1"/>
          <p:cNvPicPr preferRelativeResize="0"/>
          <p:nvPr/>
        </p:nvPicPr>
        <p:blipFill rotWithShape="1">
          <a:blip r:embed="rId3">
            <a:alphaModFix/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296" name="Google Shape;296;p11"/>
          <p:cNvPicPr preferRelativeResize="0"/>
          <p:nvPr/>
        </p:nvPicPr>
        <p:blipFill rotWithShape="1">
          <a:blip r:embed="rId4">
            <a:alphaModFix/>
          </a:blip>
          <a:srcRect l="7606" t="9720" r="7736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1"/>
          <p:cNvPicPr preferRelativeResize="0"/>
          <p:nvPr/>
        </p:nvPicPr>
        <p:blipFill rotWithShape="1">
          <a:blip r:embed="rId5">
            <a:alphaModFix/>
          </a:blip>
          <a:srcRect t="7087" b="12326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Gùi: </a:t>
            </a:r>
            <a:r>
              <a:rPr lang="en-US" sz="2800" b="0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đồ đan bằng mây, tre, dùng ở một số địa phương miền núi để mang đồ đạc trên lưng.</a:t>
            </a:r>
            <a:endParaRPr sz="2800" b="0" i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99" name="Google Shape;29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4447" y="1347574"/>
            <a:ext cx="4662902" cy="3497177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0" name="Google Shape;300;p11"/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Gùi: </a:t>
            </a:r>
            <a:r>
              <a:rPr lang="en-US" sz="2800" b="0" i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mang đi trên lưng bằng gùi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335" y="5574040"/>
            <a:ext cx="2857500" cy="149142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2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07" name="Google Shape;307;p12"/>
          <p:cNvSpPr/>
          <p:nvPr/>
        </p:nvSpPr>
        <p:spPr>
          <a:xfrm rot="-96586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08" name="Google Shape;308;p12"/>
          <p:cNvSpPr/>
          <p:nvPr/>
        </p:nvSpPr>
        <p:spPr>
          <a:xfrm rot="-1985752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309" name="Google Shape;309;p12"/>
          <p:cNvPicPr preferRelativeResize="0"/>
          <p:nvPr/>
        </p:nvPicPr>
        <p:blipFill rotWithShape="1">
          <a:blip r:embed="rId4">
            <a:alphaModFix/>
          </a:blip>
          <a:srcRect l="8109" t="26202" r="19592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5">
            <a:alphaModFix/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311" name="Google Shape;311;p12"/>
          <p:cNvPicPr preferRelativeResize="0"/>
          <p:nvPr/>
        </p:nvPicPr>
        <p:blipFill rotWithShape="1">
          <a:blip r:embed="rId6">
            <a:alphaModFix/>
          </a:blip>
          <a:srcRect l="7606" t="9720" r="7736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2"/>
          <p:cNvPicPr preferRelativeResize="0"/>
          <p:nvPr/>
        </p:nvPicPr>
        <p:blipFill rotWithShape="1">
          <a:blip r:embed="rId7">
            <a:alphaModFix/>
          </a:blip>
          <a:srcRect l="55564" t="26302" r="21888" b="13801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12"/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314" name="Google Shape;314;p12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2"/>
            <p:cNvSpPr txBox="1"/>
            <p:nvPr/>
          </p:nvSpPr>
          <p:spPr>
            <a:xfrm flipH="1">
              <a:off x="3411979" y="2898062"/>
              <a:ext cx="2649722" cy="1420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Anh gùi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42 bắp ngô</a:t>
              </a:r>
              <a:endParaRPr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316" name="Google Shape;316;p12"/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317" name="Google Shape;317;p12"/>
            <p:cNvPicPr preferRelativeResize="0"/>
            <p:nvPr/>
          </p:nvPicPr>
          <p:blipFill rotWithShape="1">
            <a:blip r:embed="rId8">
              <a:alphaModFix/>
            </a:blip>
            <a:srcRect l="5000" t="23437" r="6249" b="23436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12"/>
            <p:cNvSpPr txBox="1"/>
            <p:nvPr/>
          </p:nvSpPr>
          <p:spPr>
            <a:xfrm flipH="1">
              <a:off x="4398068" y="2585231"/>
              <a:ext cx="3380530" cy="1560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Em gùi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15 bắp ngô</a:t>
              </a:r>
              <a:endParaRPr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320" name="Google Shape;320;p12"/>
            <p:cNvPicPr preferRelativeResize="0"/>
            <p:nvPr/>
          </p:nvPicPr>
          <p:blipFill rotWithShape="1">
            <a:blip r:embed="rId9">
              <a:alphaModFix/>
            </a:blip>
            <a:srcRect l="22561" t="24234" r="35859" b="25243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1" name="Google Shape;321;p12"/>
            <p:cNvSpPr txBox="1"/>
            <p:nvPr/>
          </p:nvSpPr>
          <p:spPr>
            <a:xfrm flipH="1">
              <a:off x="8918717" y="2182225"/>
              <a:ext cx="2945016" cy="1226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Anh gùi nhiều hơn em bao nhiêu bắp ngô?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335" y="5574040"/>
            <a:ext cx="2857500" cy="1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3"/>
          <p:cNvPicPr preferRelativeResize="0"/>
          <p:nvPr/>
        </p:nvPicPr>
        <p:blipFill rotWithShape="1">
          <a:blip r:embed="rId4">
            <a:alphaModFix/>
          </a:blip>
          <a:srcRect l="7606" t="9720" r="7736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3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29" name="Google Shape;329;p13"/>
          <p:cNvSpPr/>
          <p:nvPr/>
        </p:nvSpPr>
        <p:spPr>
          <a:xfrm rot="-96586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30" name="Google Shape;330;p13"/>
          <p:cNvSpPr/>
          <p:nvPr/>
        </p:nvSpPr>
        <p:spPr>
          <a:xfrm rot="-1985752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aphicFrame>
        <p:nvGraphicFramePr>
          <p:cNvPr id="331" name="Google Shape;331;p13"/>
          <p:cNvGraphicFramePr/>
          <p:nvPr/>
        </p:nvGraphicFramePr>
        <p:xfrm>
          <a:off x="260733" y="1097671"/>
          <a:ext cx="4330725" cy="2182955"/>
        </p:xfrm>
        <a:graphic>
          <a:graphicData uri="http://schemas.openxmlformats.org/drawingml/2006/table">
            <a:tbl>
              <a:tblPr>
                <a:noFill/>
                <a:tableStyleId>{F275D878-8855-4BEE-8BFD-D3E2FC6C9180}</a:tableStyleId>
              </a:tblPr>
              <a:tblGrid>
                <a:gridCol w="2534900"/>
                <a:gridCol w="1795825"/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 u="none" strike="noStrike" cap="non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32" name="Google Shape;332;p13"/>
          <p:cNvSpPr/>
          <p:nvPr/>
        </p:nvSpPr>
        <p:spPr>
          <a:xfrm>
            <a:off x="1198072" y="306425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42 - 15 = ?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Google Shape;333;p13"/>
          <p:cNvSpPr/>
          <p:nvPr/>
        </p:nvSpPr>
        <p:spPr>
          <a:xfrm>
            <a:off x="5029839" y="2273848"/>
            <a:ext cx="1280160" cy="19813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Google Shape;334;p13"/>
          <p:cNvSpPr/>
          <p:nvPr/>
        </p:nvSpPr>
        <p:spPr>
          <a:xfrm>
            <a:off x="6623609" y="1982049"/>
            <a:ext cx="5298236" cy="25139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 không trừ được 5, lấy 12 trừ 5 bằng 7, viết 7, nhớ 1.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  trừ 1 bằng 3, 3 trừ 1 bằng 2, viết 2.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5" name="Google Shape;335;p13"/>
          <p:cNvCxnSpPr/>
          <p:nvPr/>
        </p:nvCxnSpPr>
        <p:spPr>
          <a:xfrm>
            <a:off x="5399320" y="3520114"/>
            <a:ext cx="624114" cy="0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6" name="Google Shape;336;p13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Google Shape;337;p13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42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Google Shape;338;p13"/>
          <p:cNvSpPr txBox="1"/>
          <p:nvPr/>
        </p:nvSpPr>
        <p:spPr>
          <a:xfrm>
            <a:off x="5390929" y="3019010"/>
            <a:ext cx="5854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15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Google Shape;339;p13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Google Shape;340;p13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Google Shape;341;p13"/>
          <p:cNvSpPr/>
          <p:nvPr/>
        </p:nvSpPr>
        <p:spPr>
          <a:xfrm>
            <a:off x="7915361" y="4754327"/>
            <a:ext cx="2733575" cy="5613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42 - 15 = 27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2" name="Google Shape;342;p13"/>
          <p:cNvGraphicFramePr/>
          <p:nvPr/>
        </p:nvGraphicFramePr>
        <p:xfrm>
          <a:off x="167268" y="3993611"/>
          <a:ext cx="4436400" cy="2182955"/>
        </p:xfrm>
        <a:graphic>
          <a:graphicData uri="http://schemas.openxmlformats.org/drawingml/2006/table">
            <a:tbl>
              <a:tblPr>
                <a:noFill/>
                <a:tableStyleId>{F275D878-8855-4BEE-8BFD-D3E2FC6C9180}</a:tableStyleId>
              </a:tblPr>
              <a:tblGrid>
                <a:gridCol w="2620525"/>
                <a:gridCol w="1815875"/>
              </a:tblGrid>
              <a:tr h="56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sz="2800" b="1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51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C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343" name="Google Shape;343;p13"/>
          <p:cNvSpPr/>
          <p:nvPr/>
        </p:nvSpPr>
        <p:spPr>
          <a:xfrm>
            <a:off x="2059362" y="1802236"/>
            <a:ext cx="516199" cy="13085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206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cxnSp>
        <p:nvCxnSpPr>
          <p:cNvPr id="344" name="Google Shape;344;p13"/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noFill/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stealth" w="med" len="med"/>
          </a:ln>
        </p:spPr>
      </p:cxnSp>
      <p:grpSp>
        <p:nvGrpSpPr>
          <p:cNvPr id="345" name="Google Shape;345;p13"/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346" name="Google Shape;346;p13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grpSp>
        <p:nvGrpSpPr>
          <p:cNvPr id="348" name="Google Shape;348;p13"/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349" name="Google Shape;349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2" name="Google Shape;352;p13"/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53" name="Google Shape;353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Google Shape;355;p13"/>
          <p:cNvSpPr/>
          <p:nvPr/>
        </p:nvSpPr>
        <p:spPr>
          <a:xfrm>
            <a:off x="2863457" y="4811164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56" name="Google Shape;356;p13"/>
          <p:cNvSpPr/>
          <p:nvPr/>
        </p:nvSpPr>
        <p:spPr>
          <a:xfrm>
            <a:off x="2994414" y="4811164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57" name="Google Shape;357;p13"/>
          <p:cNvSpPr/>
          <p:nvPr/>
        </p:nvSpPr>
        <p:spPr>
          <a:xfrm>
            <a:off x="3103878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58" name="Google Shape;358;p13"/>
          <p:cNvSpPr/>
          <p:nvPr/>
        </p:nvSpPr>
        <p:spPr>
          <a:xfrm>
            <a:off x="3234835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59" name="Google Shape;359;p13"/>
          <p:cNvSpPr/>
          <p:nvPr/>
        </p:nvSpPr>
        <p:spPr>
          <a:xfrm>
            <a:off x="3344299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60" name="Google Shape;360;p13"/>
          <p:cNvSpPr/>
          <p:nvPr/>
        </p:nvSpPr>
        <p:spPr>
          <a:xfrm>
            <a:off x="3475256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61" name="Google Shape;361;p13"/>
          <p:cNvSpPr/>
          <p:nvPr/>
        </p:nvSpPr>
        <p:spPr>
          <a:xfrm>
            <a:off x="3595449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62" name="Google Shape;362;p13"/>
          <p:cNvSpPr/>
          <p:nvPr/>
        </p:nvSpPr>
        <p:spPr>
          <a:xfrm>
            <a:off x="3726406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63" name="Google Shape;363;p13"/>
          <p:cNvSpPr/>
          <p:nvPr/>
        </p:nvSpPr>
        <p:spPr>
          <a:xfrm>
            <a:off x="3835870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64" name="Google Shape;364;p13"/>
          <p:cNvSpPr/>
          <p:nvPr/>
        </p:nvSpPr>
        <p:spPr>
          <a:xfrm>
            <a:off x="3966827" y="4811163"/>
            <a:ext cx="69745" cy="1095697"/>
          </a:xfrm>
          <a:prstGeom prst="can">
            <a:avLst>
              <a:gd name="adj" fmla="val 25000"/>
            </a:avLst>
          </a:prstGeom>
          <a:solidFill>
            <a:srgbClr val="92D050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pSp>
        <p:nvGrpSpPr>
          <p:cNvPr id="365" name="Google Shape;365;p13"/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366" name="Google Shape;366;p13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>
                <a:gd name="adj" fmla="val 25000"/>
              </a:avLst>
            </a:prstGeom>
            <a:solidFill>
              <a:srgbClr val="92D050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 pitchFamily="18" charset="0"/>
                <a:ea typeface="Calibri"/>
                <a:cs typeface="Times New Roman" pitchFamily="18" charset="0"/>
                <a:sym typeface="Calibri"/>
              </a:endParaRPr>
            </a:p>
          </p:txBody>
        </p:sp>
      </p:grpSp>
      <p:sp>
        <p:nvSpPr>
          <p:cNvPr id="368" name="Google Shape;368;p13"/>
          <p:cNvSpPr/>
          <p:nvPr/>
        </p:nvSpPr>
        <p:spPr>
          <a:xfrm>
            <a:off x="2317848" y="3353713"/>
            <a:ext cx="439666" cy="50144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30C230"/>
          </a:solidFill>
          <a:ln w="12700" cap="flat" cmpd="sng">
            <a:solidFill>
              <a:srgbClr val="30C2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cxnSp>
        <p:nvCxnSpPr>
          <p:cNvPr id="369" name="Google Shape;369;p13"/>
          <p:cNvCxnSpPr/>
          <p:nvPr/>
        </p:nvCxnSpPr>
        <p:spPr>
          <a:xfrm rot="10800000" flipH="1">
            <a:off x="2863457" y="5017052"/>
            <a:ext cx="575061" cy="77375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0" name="Google Shape;37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5706" y="1926991"/>
            <a:ext cx="328061" cy="111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8579" y="4782801"/>
            <a:ext cx="328061" cy="1215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p13"/>
          <p:cNvCxnSpPr/>
          <p:nvPr/>
        </p:nvCxnSpPr>
        <p:spPr>
          <a:xfrm rot="10800000" flipH="1">
            <a:off x="1391193" y="5135847"/>
            <a:ext cx="415166" cy="64968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335" y="5574040"/>
            <a:ext cx="2857500" cy="1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4"/>
          <p:cNvPicPr preferRelativeResize="0"/>
          <p:nvPr/>
        </p:nvPicPr>
        <p:blipFill rotWithShape="1">
          <a:blip r:embed="rId4">
            <a:alphaModFix/>
          </a:blip>
          <a:srcRect l="7606" t="9720" r="7736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4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80" name="Google Shape;380;p14"/>
          <p:cNvSpPr/>
          <p:nvPr/>
        </p:nvSpPr>
        <p:spPr>
          <a:xfrm rot="-96586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381" name="Google Shape;381;p14"/>
          <p:cNvSpPr/>
          <p:nvPr/>
        </p:nvSpPr>
        <p:spPr>
          <a:xfrm rot="-1985752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382" name="Google Shape;38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495137" cy="129741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4"/>
          <p:cNvSpPr/>
          <p:nvPr/>
        </p:nvSpPr>
        <p:spPr>
          <a:xfrm>
            <a:off x="978831" y="1366927"/>
            <a:ext cx="1116938" cy="64179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2800" b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Google Shape;384;p14"/>
          <p:cNvSpPr/>
          <p:nvPr/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</a:t>
            </a:r>
            <a:endParaRPr sz="32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385" name="Google Shape;385;p14"/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386" name="Google Shape;386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075989">
              <a:off x="476745" y="2161006"/>
              <a:ext cx="2430404" cy="34801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7" name="Google Shape;387;p14"/>
            <p:cNvGrpSpPr/>
            <p:nvPr/>
          </p:nvGrpSpPr>
          <p:grpSpPr>
            <a:xfrm>
              <a:off x="315970" y="2429536"/>
              <a:ext cx="1873071" cy="2308284"/>
              <a:chOff x="185135" y="2788367"/>
              <a:chExt cx="2269364" cy="2477358"/>
            </a:xfrm>
          </p:grpSpPr>
          <p:sp>
            <p:nvSpPr>
              <p:cNvPr id="388" name="Google Shape;388;p14"/>
              <p:cNvSpPr txBox="1"/>
              <p:nvPr/>
            </p:nvSpPr>
            <p:spPr>
              <a:xfrm>
                <a:off x="185135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</a:t>
                </a:r>
                <a:r>
                  <a:rPr lang="en-US" sz="1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72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19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389" name="Google Shape;389;p14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90" name="Google Shape;390;p14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391" name="Google Shape;391;p14"/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53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2" name="Google Shape;392;p14"/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393" name="Google Shape;393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075989">
              <a:off x="3474531" y="2161006"/>
              <a:ext cx="2430404" cy="34801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4" name="Google Shape;394;p14"/>
            <p:cNvGrpSpPr/>
            <p:nvPr/>
          </p:nvGrpSpPr>
          <p:grpSpPr>
            <a:xfrm>
              <a:off x="3224400" y="2429536"/>
              <a:ext cx="1873071" cy="2308284"/>
              <a:chOff x="185135" y="2788367"/>
              <a:chExt cx="2269364" cy="2477358"/>
            </a:xfrm>
          </p:grpSpPr>
          <p:sp>
            <p:nvSpPr>
              <p:cNvPr id="395" name="Google Shape;395;p14"/>
              <p:cNvSpPr txBox="1"/>
              <p:nvPr/>
            </p:nvSpPr>
            <p:spPr>
              <a:xfrm>
                <a:off x="185135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</a:t>
                </a:r>
                <a:r>
                  <a:rPr lang="en-US" sz="11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60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28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396" name="Google Shape;396;p14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97" name="Google Shape;397;p14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98" name="Google Shape;398;p14"/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399" name="Google Shape;399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075989">
              <a:off x="6456110" y="2161007"/>
              <a:ext cx="2430404" cy="34801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0" name="Google Shape;400;p14"/>
            <p:cNvGrpSpPr/>
            <p:nvPr/>
          </p:nvGrpSpPr>
          <p:grpSpPr>
            <a:xfrm>
              <a:off x="6207618" y="2429536"/>
              <a:ext cx="1873071" cy="2308284"/>
              <a:chOff x="185135" y="2788367"/>
              <a:chExt cx="2269364" cy="2477358"/>
            </a:xfrm>
          </p:grpSpPr>
          <p:sp>
            <p:nvSpPr>
              <p:cNvPr id="401" name="Google Shape;401;p14"/>
              <p:cNvSpPr txBox="1"/>
              <p:nvPr/>
            </p:nvSpPr>
            <p:spPr>
              <a:xfrm>
                <a:off x="185135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</a:t>
                </a:r>
                <a:r>
                  <a:rPr lang="en-US" sz="105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93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46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402" name="Google Shape;402;p14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03" name="Google Shape;403;p14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04" name="Google Shape;404;p14"/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405" name="Google Shape;405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075989">
              <a:off x="9398870" y="2161007"/>
              <a:ext cx="2430404" cy="34801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6" name="Google Shape;406;p14"/>
            <p:cNvGrpSpPr/>
            <p:nvPr/>
          </p:nvGrpSpPr>
          <p:grpSpPr>
            <a:xfrm>
              <a:off x="9108799" y="2429536"/>
              <a:ext cx="1873071" cy="2308284"/>
              <a:chOff x="185135" y="2788367"/>
              <a:chExt cx="2269364" cy="2477358"/>
            </a:xfrm>
          </p:grpSpPr>
          <p:sp>
            <p:nvSpPr>
              <p:cNvPr id="407" name="Google Shape;407;p14"/>
              <p:cNvSpPr txBox="1"/>
              <p:nvPr/>
            </p:nvSpPr>
            <p:spPr>
              <a:xfrm>
                <a:off x="185135" y="2788367"/>
                <a:ext cx="2269364" cy="24773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</a:t>
                </a:r>
                <a:r>
                  <a:rPr lang="en-US" sz="1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</a:t>
                </a: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41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32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</a:t>
                </a:r>
                <a:endParaRPr sz="32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408" name="Google Shape;408;p14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206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09" name="Google Shape;409;p14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10" name="Google Shape;410;p14"/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32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Google Shape;411;p14"/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47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" name="Google Shape;412;p14"/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0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335" y="5574040"/>
            <a:ext cx="2857500" cy="1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5"/>
          <p:cNvPicPr preferRelativeResize="0"/>
          <p:nvPr/>
        </p:nvPicPr>
        <p:blipFill rotWithShape="1">
          <a:blip r:embed="rId4">
            <a:alphaModFix/>
          </a:blip>
          <a:srcRect l="7606" t="9720" r="7736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5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20" name="Google Shape;420;p15"/>
          <p:cNvSpPr/>
          <p:nvPr/>
        </p:nvSpPr>
        <p:spPr>
          <a:xfrm rot="-96586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21" name="Google Shape;421;p15"/>
          <p:cNvSpPr/>
          <p:nvPr/>
        </p:nvSpPr>
        <p:spPr>
          <a:xfrm rot="-1985752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grpSp>
        <p:nvGrpSpPr>
          <p:cNvPr id="422" name="Google Shape;422;p15"/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423" name="Google Shape;423;p15"/>
            <p:cNvSpPr/>
            <p:nvPr/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424" name="Google Shape;424;p15"/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Đặt tính rồi tính.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5" name="Google Shape;425;p15"/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426" name="Google Shape;426;p15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27" name="Google Shape;427;p1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28" name="Google Shape;428;p15"/>
              <p:cNvCxnSpPr/>
              <p:nvPr/>
            </p:nvCxnSpPr>
            <p:spPr>
              <a:xfrm>
                <a:off x="615877" y="2065867"/>
                <a:ext cx="1585456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29" name="Google Shape;429;p15"/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63 - 36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431" name="Google Shape;431;p15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432" name="Google Shape;432;p15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63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36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433" name="Google Shape;433;p15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34" name="Google Shape;434;p15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35" name="Google Shape;435;p15"/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27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437" name="Google Shape;437;p15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438" name="Google Shape;438;p15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72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27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28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439" name="Google Shape;439;p15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40" name="Google Shape;440;p15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41" name="Google Shape;441;p15"/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45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443" name="Google Shape;443;p15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444" name="Google Shape;444;p15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54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16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445" name="Google Shape;445;p15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46" name="Google Shape;446;p15"/>
              <p:cNvCxnSpPr/>
              <p:nvPr/>
            </p:nvCxnSpPr>
            <p:spPr>
              <a:xfrm>
                <a:off x="1548558" y="4186115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47" name="Google Shape;447;p15"/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38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449" name="Google Shape;449;p15"/>
            <p:cNvGrpSpPr/>
            <p:nvPr/>
          </p:nvGrpSpPr>
          <p:grpSpPr>
            <a:xfrm>
              <a:off x="8205067" y="2600292"/>
              <a:ext cx="2664961" cy="2585283"/>
              <a:chOff x="324576" y="2380500"/>
              <a:chExt cx="2664961" cy="2585283"/>
            </a:xfrm>
          </p:grpSpPr>
          <p:sp>
            <p:nvSpPr>
              <p:cNvPr id="450" name="Google Shape;450;p15"/>
              <p:cNvSpPr txBox="1"/>
              <p:nvPr/>
            </p:nvSpPr>
            <p:spPr>
              <a:xfrm>
                <a:off x="324576" y="2380500"/>
                <a:ext cx="2664961" cy="25852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80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43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Arial"/>
                  </a:rPr>
                  <a:t>            </a:t>
                </a:r>
                <a:endParaRPr sz="3600" b="1">
                  <a:solidFill>
                    <a:srgbClr val="FF0000"/>
                  </a:solidFill>
                  <a:latin typeface="Times New Roman" pitchFamily="18" charset="0"/>
                  <a:ea typeface="Calibri"/>
                  <a:cs typeface="Times New Roman" pitchFamily="18" charset="0"/>
                  <a:sym typeface="Calibri"/>
                </a:endParaRPr>
              </a:p>
            </p:txBody>
          </p:sp>
          <p:sp>
            <p:nvSpPr>
              <p:cNvPr id="451" name="Google Shape;451;p15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  <a:ea typeface="Calibri"/>
                    <a:cs typeface="Times New Roman" pitchFamily="18" charset="0"/>
                    <a:sym typeface="Calibri"/>
                  </a:rPr>
                  <a:t>-</a:t>
                </a:r>
                <a:endParaRPr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452" name="Google Shape;452;p15"/>
              <p:cNvCxnSpPr/>
              <p:nvPr/>
            </p:nvCxnSpPr>
            <p:spPr>
              <a:xfrm>
                <a:off x="1865539" y="4070438"/>
                <a:ext cx="669898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53" name="Google Shape;453;p15"/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37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55" name="Google Shape;455;p15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56" name="Google Shape;456;p1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57" name="Google Shape;457;p15"/>
              <p:cNvCxnSpPr/>
              <p:nvPr/>
            </p:nvCxnSpPr>
            <p:spPr>
              <a:xfrm>
                <a:off x="615877" y="2065867"/>
                <a:ext cx="1585456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58" name="Google Shape;458;p15"/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72 - 27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9" name="Google Shape;459;p15"/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460" name="Google Shape;460;p15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61" name="Google Shape;461;p1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62" name="Google Shape;462;p15"/>
              <p:cNvCxnSpPr/>
              <p:nvPr/>
            </p:nvCxnSpPr>
            <p:spPr>
              <a:xfrm>
                <a:off x="615877" y="2065867"/>
                <a:ext cx="1585456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63" name="Google Shape;463;p15"/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54 - 16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4" name="Google Shape;464;p15"/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465" name="Google Shape;465;p15"/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66" name="Google Shape;466;p15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67" name="Google Shape;467;p15"/>
              <p:cNvCxnSpPr/>
              <p:nvPr/>
            </p:nvCxnSpPr>
            <p:spPr>
              <a:xfrm>
                <a:off x="615877" y="2065867"/>
                <a:ext cx="1585456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68" name="Google Shape;468;p15"/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80 - 43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0335" y="5574040"/>
            <a:ext cx="2857500" cy="1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6"/>
          <p:cNvPicPr preferRelativeResize="0"/>
          <p:nvPr/>
        </p:nvPicPr>
        <p:blipFill rotWithShape="1">
          <a:blip r:embed="rId4">
            <a:alphaModFix/>
          </a:blip>
          <a:srcRect l="7606" t="9720" r="7736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6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76" name="Google Shape;476;p16"/>
          <p:cNvSpPr/>
          <p:nvPr/>
        </p:nvSpPr>
        <p:spPr>
          <a:xfrm rot="-96586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77" name="Google Shape;477;p16"/>
          <p:cNvSpPr/>
          <p:nvPr/>
        </p:nvSpPr>
        <p:spPr>
          <a:xfrm rot="-1985752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478" name="Google Shape;478;p16"/>
          <p:cNvPicPr preferRelativeResize="0"/>
          <p:nvPr/>
        </p:nvPicPr>
        <p:blipFill rotWithShape="1">
          <a:blip r:embed="rId5">
            <a:alphaModFix/>
          </a:blip>
          <a:srcRect l="49273" t="22790" r="10435" b="9302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16"/>
          <p:cNvSpPr/>
          <p:nvPr/>
        </p:nvSpPr>
        <p:spPr>
          <a:xfrm>
            <a:off x="3492653" y="1387615"/>
            <a:ext cx="2282782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A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Tóm tắt</a:t>
            </a:r>
            <a:endParaRPr sz="3200" b="1" i="0" u="none" strike="noStrike" cap="none">
              <a:solidFill>
                <a:srgbClr val="007A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0" name="Google Shape;480;p16"/>
          <p:cNvSpPr/>
          <p:nvPr/>
        </p:nvSpPr>
        <p:spPr>
          <a:xfrm>
            <a:off x="490687" y="1828740"/>
            <a:ext cx="7649029" cy="16445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A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Trên cây có		: 90 quả 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A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Đã ăn mất		: 24 quả</a:t>
            </a:r>
            <a:endParaRPr sz="3200" b="1" i="0" u="none" strike="noStrike" cap="none">
              <a:solidFill>
                <a:srgbClr val="007A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7A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Còn lại			: … quả?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" name="Google Shape;481;p16"/>
          <p:cNvSpPr/>
          <p:nvPr/>
        </p:nvSpPr>
        <p:spPr>
          <a:xfrm>
            <a:off x="7172927" y="3781553"/>
            <a:ext cx="1933578" cy="45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763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F386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 giải</a:t>
            </a:r>
            <a:endParaRPr sz="3200" b="1" i="0" u="none" strike="noStrike" cap="none">
              <a:solidFill>
                <a:srgbClr val="1F3864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82" name="Google Shape;482;p16"/>
          <p:cNvSpPr/>
          <p:nvPr/>
        </p:nvSpPr>
        <p:spPr>
          <a:xfrm>
            <a:off x="4315201" y="4335385"/>
            <a:ext cx="7153711" cy="161553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F386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 hai người mua số lít xăng là: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28575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F386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90 - 24 = 66 (quả)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28575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1F386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Đáp số: 66 quả khế</a:t>
            </a:r>
            <a:endParaRPr sz="3200" b="1" i="0" u="none" strike="noStrike" cap="none">
              <a:solidFill>
                <a:srgbClr val="1F3864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483" name="Google Shape;483;p16"/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484" name="Google Shape;484;p16"/>
            <p:cNvSpPr/>
            <p:nvPr/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  <a:endParaRPr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485" name="Google Shape;485;p16"/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Trên cây khế có 90 quả. Chim thần đã ăn mất 24 quả. </a:t>
              </a:r>
              <a:endParaRPr>
                <a:latin typeface="Times New Roman" pitchFamily="18" charset="0"/>
                <a:cs typeface="Times New Roman" pitchFamily="18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Hỏi trên cây còn lại bao nhiêu quả khế?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7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92" name="Google Shape;492;p17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EB3A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93" name="Google Shape;493;p17"/>
          <p:cNvSpPr/>
          <p:nvPr/>
        </p:nvSpPr>
        <p:spPr>
          <a:xfrm rot="-2215083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94" name="Google Shape;494;p17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495" name="Google Shape;495;p17"/>
          <p:cNvSpPr/>
          <p:nvPr/>
        </p:nvSpPr>
        <p:spPr>
          <a:xfrm rot="-135126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solidFill>
            <a:srgbClr val="FCFFD9"/>
          </a:solidFill>
          <a:ln w="12700" cap="flat" cmpd="sng">
            <a:solidFill>
              <a:srgbClr val="EB3A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496" name="Google Shape;496;p17"/>
          <p:cNvPicPr preferRelativeResize="0"/>
          <p:nvPr/>
        </p:nvPicPr>
        <p:blipFill rotWithShape="1">
          <a:blip r:embed="rId3">
            <a:alphaModFix/>
          </a:blip>
          <a:srcRect l="7606" t="9720" r="7736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17"/>
          <p:cNvSpPr txBox="1"/>
          <p:nvPr/>
        </p:nvSpPr>
        <p:spPr>
          <a:xfrm>
            <a:off x="3411201" y="100553"/>
            <a:ext cx="543496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Củng cố - dặn dò</a:t>
            </a:r>
            <a:endParaRPr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00" name="Google Shape;500;p17"/>
          <p:cNvSpPr txBox="1"/>
          <p:nvPr/>
        </p:nvSpPr>
        <p:spPr>
          <a:xfrm>
            <a:off x="2270239" y="1466145"/>
            <a:ext cx="917063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Rèn kĩ năng trừ có nhớ số có hai chữ số cho số có hai chữ số</a:t>
            </a:r>
            <a:endParaRPr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-"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Xem trước bài sau : 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		“Luyện tập” trang 90,91”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" name="Google Shape;50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12878" y="5036874"/>
            <a:ext cx="3579122" cy="1868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18"/>
          <p:cNvPicPr preferRelativeResize="0"/>
          <p:nvPr/>
        </p:nvPicPr>
        <p:blipFill rotWithShape="1">
          <a:blip r:embed="rId3">
            <a:alphaModFix/>
          </a:blip>
          <a:srcRect r="929" b="8205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8"/>
          <p:cNvPicPr preferRelativeResize="0"/>
          <p:nvPr/>
        </p:nvPicPr>
        <p:blipFill rotWithShape="1">
          <a:blip r:embed="rId5">
            <a:alphaModFix/>
          </a:blip>
          <a:srcRect l="26756" t="9026" r="22530" b="69229"/>
          <a:stretch/>
        </p:blipFill>
        <p:spPr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8"/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Tạm biệt và hẹn gặp lại 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 con vào những tiết học sau!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432" y="620688"/>
            <a:ext cx="1036915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GB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Vector Painted Island 2337*1719 Transprent Png Free - Island Vector Png -  (2337x1719) Png Clipart Downlo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9119" y="902152"/>
            <a:ext cx="7235825" cy="5322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Ships Sticker Challenge on Pics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889" y="2158346"/>
            <a:ext cx="4015329" cy="401532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Times New Roman" pitchFamily="18" charset="0"/>
                <a:ea typeface="Bungee Inline"/>
                <a:cs typeface="Times New Roman" pitchFamily="18" charset="0"/>
                <a:sym typeface="Bungee Inline"/>
              </a:rPr>
              <a:t>Gấu con du lịch</a:t>
            </a:r>
            <a:endParaRPr sz="6600">
              <a:solidFill>
                <a:schemeClr val="lt1"/>
              </a:solidFill>
              <a:latin typeface="Times New Roman" pitchFamily="18" charset="0"/>
              <a:ea typeface="Bungee Inline"/>
              <a:cs typeface="Times New Roman" pitchFamily="18" charset="0"/>
              <a:sym typeface="Bungee Inli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4000">
        <p14:vortex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3"/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18" name="Google Shape;11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0" name="Google Shape;120;p3" descr="Download Software Development Services - Covent Garden PNG Image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4891" y="2225994"/>
            <a:ext cx="2082218" cy="208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7944">
            <a:off x="20589233" y="1439832"/>
            <a:ext cx="1025400" cy="106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 descr="Ships Sticker Challenge on PicsAr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5889" y="2158346"/>
            <a:ext cx="4015329" cy="401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11412" y="-1607823"/>
            <a:ext cx="1057301" cy="105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4"/>
          <p:cNvGrpSpPr/>
          <p:nvPr/>
        </p:nvGrpSpPr>
        <p:grpSpPr>
          <a:xfrm>
            <a:off x="-14109" y="6574"/>
            <a:ext cx="24525927" cy="6851394"/>
            <a:chOff x="-19796612" y="181103"/>
            <a:chExt cx="24315125" cy="6851394"/>
          </a:xfrm>
        </p:grpSpPr>
        <p:pic>
          <p:nvPicPr>
            <p:cNvPr id="130" name="Google Shape;13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2" name="Google Shape;132;p4" descr="Ships Sticker Challenge on Pics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889" y="2158346"/>
            <a:ext cx="4015329" cy="401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39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41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31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49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39" name="Google Shape;139;p4" descr="Káº¿t quáº£ hÃ¬nh áº£nh cho right wrong tick icon"/>
          <p:cNvPicPr preferRelativeResize="0"/>
          <p:nvPr/>
        </p:nvPicPr>
        <p:blipFill rotWithShape="1">
          <a:blip r:embed="rId6">
            <a:alphaModFix/>
          </a:blip>
          <a:srcRect l="5167" t="18657" r="55100" b="30178"/>
          <a:stretch/>
        </p:blipFill>
        <p:spPr>
          <a:xfrm>
            <a:off x="4908829" y="417233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 descr="Káº¿t quáº£ hÃ¬nh áº£nh cho right wrong tick icon"/>
          <p:cNvPicPr preferRelativeResize="0"/>
          <p:nvPr/>
        </p:nvPicPr>
        <p:blipFill rotWithShape="1">
          <a:blip r:embed="rId6">
            <a:alphaModFix/>
          </a:blip>
          <a:srcRect l="5167" t="18657" r="55100" b="30178"/>
          <a:stretch/>
        </p:blipFill>
        <p:spPr>
          <a:xfrm>
            <a:off x="10531422" y="5272794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 descr="Káº¿t quáº£ hÃ¬nh áº£nh cho right wrong tick icon"/>
          <p:cNvPicPr preferRelativeResize="0"/>
          <p:nvPr/>
        </p:nvPicPr>
        <p:blipFill rotWithShape="1">
          <a:blip r:embed="rId6">
            <a:alphaModFix/>
          </a:blip>
          <a:srcRect l="5167" t="18657" r="55100" b="30178"/>
          <a:stretch/>
        </p:blipFill>
        <p:spPr>
          <a:xfrm>
            <a:off x="4796344" y="516651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 descr="Káº¿t quáº£ hÃ¬nh áº£nh cho right wrong tick icon"/>
          <p:cNvPicPr preferRelativeResize="0"/>
          <p:nvPr/>
        </p:nvPicPr>
        <p:blipFill rotWithShape="1">
          <a:blip r:embed="rId7">
            <a:alphaModFix/>
          </a:blip>
          <a:srcRect l="47149" t="18843" r="5517" b="28297"/>
          <a:stretch/>
        </p:blipFill>
        <p:spPr>
          <a:xfrm>
            <a:off x="10562715" y="4115957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5391" y="-474667"/>
            <a:ext cx="4431406" cy="542909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1. Hiệu của 46 và 7 là: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195758" y="1670919"/>
            <a:ext cx="1286109" cy="1383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5"/>
          <p:cNvGrpSpPr/>
          <p:nvPr/>
        </p:nvGrpSpPr>
        <p:grpSpPr>
          <a:xfrm>
            <a:off x="-14109" y="6574"/>
            <a:ext cx="24525929" cy="6851394"/>
            <a:chOff x="-19796612" y="181103"/>
            <a:chExt cx="24525929" cy="6851394"/>
          </a:xfrm>
        </p:grpSpPr>
        <p:pic>
          <p:nvPicPr>
            <p:cNvPr id="153" name="Google Shape;15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" name="Google Shape;15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 descr="Ships Sticker Challenge on Pics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5889" y="2158346"/>
            <a:ext cx="4015329" cy="401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4774" y="1337338"/>
            <a:ext cx="4431406" cy="40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54930" y="1712819"/>
            <a:ext cx="4075762" cy="407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62" name="Google Shape;162;p5"/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81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91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100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90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66" name="Google Shape;166;p5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10759621" y="390767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10531422" y="5272794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4796344" y="516651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 descr="Káº¿t quáº£ hÃ¬nh áº£nh cho right wrong tick icon"/>
          <p:cNvPicPr preferRelativeResize="0"/>
          <p:nvPr/>
        </p:nvPicPr>
        <p:blipFill rotWithShape="1">
          <a:blip r:embed="rId11">
            <a:alphaModFix/>
          </a:blip>
          <a:srcRect l="47149" t="18843" r="5517" b="28297"/>
          <a:stretch/>
        </p:blipFill>
        <p:spPr>
          <a:xfrm>
            <a:off x="4752787" y="3891565"/>
            <a:ext cx="1339598" cy="117733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5"/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2. Số bị trừ là số tròn chục lớn nhất có hai chữ số. Số trừ là số lớn nhất có một chữ số. Hiệu hai số đó là: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6"/>
          <p:cNvGrpSpPr/>
          <p:nvPr/>
        </p:nvGrpSpPr>
        <p:grpSpPr>
          <a:xfrm>
            <a:off x="-14109" y="6574"/>
            <a:ext cx="24378445" cy="6851394"/>
            <a:chOff x="-19796612" y="181103"/>
            <a:chExt cx="24378445" cy="6851394"/>
          </a:xfrm>
        </p:grpSpPr>
        <p:pic>
          <p:nvPicPr>
            <p:cNvPr id="176" name="Google Shape;17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6" descr="Ships Sticker Challenge on Pics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889" y="2158346"/>
            <a:ext cx="4015329" cy="401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85325" y="1471251"/>
            <a:ext cx="4431406" cy="40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184" name="Google Shape;184;p6"/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50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5" name="Google Shape;185;p6"/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45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55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40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88" name="Google Shape;188;p6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4908829" y="417233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10531422" y="5272794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10567910" y="4078861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 descr="Káº¿t quáº£ hÃ¬nh áº£nh cho right wrong tick icon"/>
          <p:cNvPicPr preferRelativeResize="0"/>
          <p:nvPr/>
        </p:nvPicPr>
        <p:blipFill rotWithShape="1">
          <a:blip r:embed="rId11">
            <a:alphaModFix/>
          </a:blip>
          <a:srcRect l="47149" t="18843" r="5517" b="28297"/>
          <a:stretch/>
        </p:blipFill>
        <p:spPr>
          <a:xfrm>
            <a:off x="4756402" y="5285962"/>
            <a:ext cx="1339598" cy="117733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6"/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3. Kết quả của phép tính sau là: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45 – 8 + 13 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7"/>
          <p:cNvGrpSpPr/>
          <p:nvPr/>
        </p:nvGrpSpPr>
        <p:grpSpPr>
          <a:xfrm>
            <a:off x="-14109" y="6574"/>
            <a:ext cx="24525929" cy="6851394"/>
            <a:chOff x="-19796612" y="181103"/>
            <a:chExt cx="24525929" cy="6851394"/>
          </a:xfrm>
        </p:grpSpPr>
        <p:pic>
          <p:nvPicPr>
            <p:cNvPr id="198" name="Google Shape;198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0" name="Google Shape;200;p7" descr="Ships Sticker Challenge on Pics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889" y="2158346"/>
            <a:ext cx="4015329" cy="401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8609" y="1414725"/>
            <a:ext cx="4431406" cy="40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556777" y="2805111"/>
            <a:ext cx="4876801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24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25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26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9" name="Google Shape;209;p7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23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10" name="Google Shape;210;p7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4908829" y="417233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10531422" y="5272794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4796344" y="516651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 descr="Káº¿t quáº£ hÃ¬nh áº£nh cho right wrong tick icon"/>
          <p:cNvPicPr preferRelativeResize="0"/>
          <p:nvPr/>
        </p:nvPicPr>
        <p:blipFill rotWithShape="1">
          <a:blip r:embed="rId11">
            <a:alphaModFix/>
          </a:blip>
          <a:srcRect l="47149" t="18843" r="5517" b="28297"/>
          <a:stretch/>
        </p:blipFill>
        <p:spPr>
          <a:xfrm>
            <a:off x="10562715" y="4115957"/>
            <a:ext cx="1339598" cy="117733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7"/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4. Lâm có 32 viên bi. Lâm hơn Tùng 8 viên bi. Hỏi Tùng có bao nhiêu viên bi?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8"/>
          <p:cNvGrpSpPr/>
          <p:nvPr/>
        </p:nvGrpSpPr>
        <p:grpSpPr>
          <a:xfrm>
            <a:off x="0" y="0"/>
            <a:ext cx="24372350" cy="6867015"/>
            <a:chOff x="-19796612" y="181103"/>
            <a:chExt cx="24372350" cy="6867015"/>
          </a:xfrm>
        </p:grpSpPr>
        <p:pic>
          <p:nvPicPr>
            <p:cNvPr id="220" name="Google Shape;220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2" name="Google Shape;222;p8" descr="Ships Sticker Challenge on Pics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889" y="2158346"/>
            <a:ext cx="4015329" cy="4015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9918" y="1839033"/>
            <a:ext cx="4431406" cy="402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391656" y="1522971"/>
            <a:ext cx="6603532" cy="485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" descr="Dance Dancing Sticker by milkmochabear for iOS &amp; Android | GIPH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92216" y="3429000"/>
            <a:ext cx="1321067" cy="172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 descr="Káº¿t quáº£ hÃ¬nh áº£nh cho win text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81" y="99031"/>
            <a:ext cx="5772532" cy="50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"/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sp>
        <p:nvSpPr>
          <p:cNvPr id="229" name="Google Shape;229;p8"/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60 + 8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0" name="Google Shape;230;p8"/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77 - 7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77 - 8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2" name="Google Shape;232;p8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70 + 7</a:t>
            </a:r>
            <a:endParaRPr sz="4400" b="1">
              <a:solidFill>
                <a:schemeClr val="lt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33" name="Google Shape;233;p8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4908829" y="417233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10531422" y="5272794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 descr="Káº¿t quáº£ hÃ¬nh áº£nh cho right wrong tick icon"/>
          <p:cNvPicPr preferRelativeResize="0"/>
          <p:nvPr/>
        </p:nvPicPr>
        <p:blipFill rotWithShape="1">
          <a:blip r:embed="rId10">
            <a:alphaModFix/>
          </a:blip>
          <a:srcRect l="5167" t="18657" r="55100" b="30178"/>
          <a:stretch/>
        </p:blipFill>
        <p:spPr>
          <a:xfrm>
            <a:off x="10556863" y="414380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 descr="Káº¿t quáº£ hÃ¬nh áº£nh cho right wrong tick icon"/>
          <p:cNvPicPr preferRelativeResize="0"/>
          <p:nvPr/>
        </p:nvPicPr>
        <p:blipFill rotWithShape="1">
          <a:blip r:embed="rId11">
            <a:alphaModFix/>
          </a:blip>
          <a:srcRect l="47149" t="18843" r="5517" b="28297"/>
          <a:stretch/>
        </p:blipFill>
        <p:spPr>
          <a:xfrm>
            <a:off x="4685478" y="5278815"/>
            <a:ext cx="1339598" cy="117733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8"/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5. Phép tính nào có kết quả nhỏ hơn kết quả của phép tính: 45 + 32 - 8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576</Words>
  <Application>Microsoft Office PowerPoint</Application>
  <PresentationFormat>Custom</PresentationFormat>
  <Paragraphs>130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Calibri</vt:lpstr>
      <vt:lpstr>Arial Black</vt:lpstr>
      <vt:lpstr>Bungee Inline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Windows 7</cp:lastModifiedBy>
  <cp:revision>1</cp:revision>
  <dcterms:created xsi:type="dcterms:W3CDTF">2021-06-02T14:28:43Z</dcterms:created>
  <dcterms:modified xsi:type="dcterms:W3CDTF">2022-11-20T15:03:38Z</dcterms:modified>
</cp:coreProperties>
</file>