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9" r:id="rId2"/>
    <p:sldId id="257" r:id="rId3"/>
    <p:sldId id="260" r:id="rId4"/>
    <p:sldId id="281" r:id="rId5"/>
    <p:sldId id="307" r:id="rId6"/>
    <p:sldId id="308" r:id="rId7"/>
    <p:sldId id="309" r:id="rId8"/>
    <p:sldId id="310" r:id="rId9"/>
    <p:sldId id="311" r:id="rId10"/>
    <p:sldId id="312" r:id="rId11"/>
    <p:sldId id="313" r:id="rId12"/>
    <p:sldId id="314" r:id="rId13"/>
    <p:sldId id="266" r:id="rId14"/>
    <p:sldId id="267" r:id="rId15"/>
    <p:sldId id="268" r:id="rId16"/>
    <p:sldId id="269" r:id="rId17"/>
    <p:sldId id="315" r:id="rId18"/>
    <p:sldId id="316" r:id="rId19"/>
    <p:sldId id="273" r:id="rId20"/>
    <p:sldId id="317" r:id="rId21"/>
    <p:sldId id="322" r:id="rId22"/>
    <p:sldId id="323" r:id="rId23"/>
    <p:sldId id="321" r:id="rId24"/>
    <p:sldId id="319" r:id="rId25"/>
    <p:sldId id="324" r:id="rId26"/>
    <p:sldId id="325" r:id="rId27"/>
    <p:sldId id="279" r:id="rId28"/>
    <p:sldId id="326" r:id="rId29"/>
    <p:sldId id="327" r:id="rId30"/>
    <p:sldId id="28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ồngAnh Phạm" initials="HP" lastIdx="2" clrIdx="0">
    <p:extLst>
      <p:ext uri="{19B8F6BF-5375-455C-9EA6-DF929625EA0E}">
        <p15:presenceInfo xmlns:p15="http://schemas.microsoft.com/office/powerpoint/2012/main" userId="c40fbab277eeb47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21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7-31T15:13:55.545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29846-71EA-4A73-9B75-F2B349933466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E2E78-8C3B-412A-8571-5B31DF4266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50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b="0"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92016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92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0111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07698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474964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04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4" name="Google Shape;4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chú ý cho HS cách trình bày rõ ràng, khoảng cách giữa các số không quá gần nhau…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Bài này phù hợp làm vở ô li nên người soạn chủ động làm trên slide cho thầy cô luôn ạ. 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187839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1" name="Google Shape;47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0485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" name="Google Shape;6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Thầy cô thay thứ ngày vào sao cho phù hợp nhé!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8761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4" name="Google Shape;19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en-US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en-US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US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841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1822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C33D16-6118-43E5-B1C1-7A526E48E3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4340E9-A9A6-49E3-B738-5936EBF5A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6B4CB-C38C-45D6-95C2-2C88DBEE4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DF087-CA82-426C-9917-F8A2D9194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EA2377-FDDA-477F-A3DC-E18D58026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42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A3E64-3252-49B9-9738-C03512CD2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5FCC81-C3FD-4DD8-8C0F-68498ED26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D3C5-6E35-43F8-A12D-D09298D48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DDB24-92A5-4349-A277-5BAE97FF5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E1804-9668-4F1E-91BA-205A71999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601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742320-EE96-410C-AB4B-414985308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95CE2C-872A-4EA9-9336-1B9F474D4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8DB8B0-D904-4CF4-A17D-E148E6A6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7F0F60-50E8-4B1B-B704-DC21129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7E82D7-01BD-4156-A94C-3E40E5CC7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161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38994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5" name="Google Shape;45;p6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46" name="Google Shape;46;p6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47" name="Google Shape;47;p6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6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6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" name="Google Shape;50;p6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6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6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6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6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8055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B6280-504E-4CBE-A3C9-66D64355A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AB709-DDB1-41CF-9804-90A609167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D4A84-D46A-449F-BEDF-5F7720A98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35F936-4CA3-4823-8046-6475F3215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09964-1867-444F-BC87-9D0645BC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680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1DB4A-1367-4E86-8DD4-A1FD7EA99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C428A-59E7-43BA-ACF3-1FB4A1D13E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91C88-5082-48B0-8865-CA2F6E853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37B98-22F6-4F6C-9CCB-AD36D3023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A0711-1001-4E6D-A6CD-566AC7C5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35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7B54-6396-48D2-BD17-ED19E734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5E5BB-2C09-40E8-BA73-B7014502B1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91BF91-021B-4D8F-B9C8-7E29FA34D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19700-E6E5-4E1C-9CA2-DD3F83A15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CBAD0-8549-402A-8908-1AEFEADF7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05DC05-8C67-403B-965F-DB88E465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14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E8815-6D29-4E74-AA8D-D422863C1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E64188-4765-4AD1-9808-2B91157C2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3BF5B9-901D-4063-BA5F-4651CEB88B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0AD126-A915-4B3F-B5D2-7272B6ADFC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FB1F40-FC63-4F8E-A07C-7E1A405CCE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61B7A7-6553-4F1C-B003-4111A8CF6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D6FD03-C00C-4B04-A45C-C4F56DA07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7C9E2E-2963-4563-B688-478FE0AFD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391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0824-9B70-4D31-8282-C44F82B23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014C6-3AEA-419C-AC6E-5D996F0EF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6CF163-BCB3-4BB2-A360-2FA116F79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537B5-2DE2-46ED-892A-63EF1732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103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881836-83ED-4424-8D65-2B8009A66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9A7004-6CE8-44D0-9411-29E9F5181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B2AA2-3561-4A43-82F2-882F1EDC5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3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C2387-C083-461B-AF79-90BC33F25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31046-C87E-4C44-9672-86A8D714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A06A9-1203-4946-B455-704956498A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6842BF-4F19-4005-95D1-89B47246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414D5A-74B3-4A50-BF74-76D312EAE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7ACC9-FCD3-444D-A7A8-A488E0831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596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2F457-C0E0-4C1C-BDB0-FDF79B25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163901-66B6-4F20-B0CE-DBA207446A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0D72B6-8ED4-459B-8E18-BE7F35277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79932-5BE6-4BA9-9DB2-7C50F6178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FEFFA2-F36C-40EE-B390-5D3C602F2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745BB-5AB1-432B-97DA-AAA4CEE98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018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D88115-F557-4D9E-AFB7-4697C1B55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E4F40B-3E19-433E-B8E3-13E6286633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E9845-0EDC-4728-99E4-31D3C00F5ED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D6250-6700-42DA-9A80-D79F7F4A0135}" type="datetimeFigureOut">
              <a:rPr lang="en-US" smtClean="0"/>
              <a:t>7/31/2022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9DE87-1117-46A4-BD86-7E8419B5B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A68A0-2A82-4898-9C93-758DAACA7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B9B7D7-7D6D-47BC-831E-FF0D97625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image" Target="../media/image25.gif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gif"/><Relationship Id="rId5" Type="http://schemas.openxmlformats.org/officeDocument/2006/relationships/image" Target="../media/image27.gif"/><Relationship Id="rId10" Type="http://schemas.openxmlformats.org/officeDocument/2006/relationships/image" Target="../media/image32.gif"/><Relationship Id="rId4" Type="http://schemas.openxmlformats.org/officeDocument/2006/relationships/image" Target="../media/image26.gif"/><Relationship Id="rId9" Type="http://schemas.openxmlformats.org/officeDocument/2006/relationships/image" Target="../media/image3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6.png"/><Relationship Id="rId10" Type="http://schemas.openxmlformats.org/officeDocument/2006/relationships/image" Target="../media/image23.png"/><Relationship Id="rId4" Type="http://schemas.openxmlformats.org/officeDocument/2006/relationships/image" Target="../media/image15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1" descr="Bộ SGK Lớp 6 - Kết nối tri thức với cuộc sống - Công ty Cổ phần Đầu tư và  Phát triển Giáo dục Phương Nam"/>
          <p:cNvPicPr preferRelativeResize="0"/>
          <p:nvPr/>
        </p:nvPicPr>
        <p:blipFill rotWithShape="1">
          <a:blip r:embed="rId3">
            <a:alphaModFix/>
          </a:blip>
          <a:srcRect t="8333"/>
          <a:stretch/>
        </p:blipFill>
        <p:spPr>
          <a:xfrm>
            <a:off x="10137203" y="108456"/>
            <a:ext cx="1889524" cy="174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30971" y="3810827"/>
            <a:ext cx="5530061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94643" y="525402"/>
            <a:ext cx="9004572" cy="40907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36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219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63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7232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7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63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65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67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9387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6888" y="3322122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93240" y="3970724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610959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76767" y="1335525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52309" y="2002724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CÓ PHẦN KHỞI ĐỘNG XUẤT SẮC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>
            <a:spLocks noGrp="1"/>
          </p:cNvSpPr>
          <p:nvPr>
            <p:ph type="subTitle" idx="1"/>
          </p:nvPr>
        </p:nvSpPr>
        <p:spPr>
          <a:xfrm>
            <a:off x="912764" y="0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CHỦ ĐỀ 2:</a:t>
            </a:r>
            <a:endParaRPr dirty="0"/>
          </a:p>
          <a:p>
            <a:pPr marL="457200" indent="-317500"/>
            <a:r>
              <a:rPr lang="en-US" sz="4800" b="1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BẢNG NHÂN, BẢNG CHIA</a:t>
            </a:r>
            <a:endParaRPr dirty="0"/>
          </a:p>
        </p:txBody>
      </p:sp>
      <p:sp>
        <p:nvSpPr>
          <p:cNvPr id="211" name="Google Shape;211;p19"/>
          <p:cNvSpPr txBox="1"/>
          <p:nvPr/>
        </p:nvSpPr>
        <p:spPr>
          <a:xfrm>
            <a:off x="912764" y="2898058"/>
            <a:ext cx="10366472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6000" b="1" dirty="0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BÀI 12:</a:t>
            </a:r>
            <a:endParaRPr dirty="0"/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BẢNG NHÂN 9, BẢNG CHIA 9</a:t>
            </a:r>
          </a:p>
          <a:p>
            <a:pPr marL="457200" indent="-317500" algn="ctr">
              <a:buClr>
                <a:schemeClr val="dk1"/>
              </a:buClr>
              <a:buSzPts val="1400"/>
            </a:pP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800" b="1" dirty="0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tiết</a:t>
            </a:r>
            <a:r>
              <a:rPr lang="en-US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2)</a:t>
            </a: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20"/>
          <p:cNvPicPr preferRelativeResize="0"/>
          <p:nvPr/>
        </p:nvPicPr>
        <p:blipFill rotWithShape="1">
          <a:blip r:embed="rId3">
            <a:alphaModFix/>
          </a:blip>
          <a:srcRect l="8531" t="60853" r="83823" b="32030"/>
          <a:stretch/>
        </p:blipFill>
        <p:spPr>
          <a:xfrm>
            <a:off x="528274" y="1175590"/>
            <a:ext cx="2162629" cy="2825615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20"/>
          <p:cNvSpPr txBox="1"/>
          <p:nvPr/>
        </p:nvSpPr>
        <p:spPr>
          <a:xfrm>
            <a:off x="92846" y="6858001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</a:t>
            </a:r>
            <a:endParaRPr/>
          </a:p>
        </p:txBody>
      </p:sp>
      <p:pic>
        <p:nvPicPr>
          <p:cNvPr id="218" name="Google Shape;21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845" y="2291998"/>
            <a:ext cx="12004064" cy="22740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52" y="1074420"/>
            <a:ext cx="6498571" cy="246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227;p21">
            <a:extLst>
              <a:ext uri="{FF2B5EF4-FFF2-40B4-BE49-F238E27FC236}">
                <a16:creationId xmlns:a16="http://schemas.microsoft.com/office/drawing/2014/main" id="{3ED1B267-6EE6-4A8A-9D71-381C58EEEBB8}"/>
              </a:ext>
            </a:extLst>
          </p:cNvPr>
          <p:cNvSpPr txBox="1"/>
          <p:nvPr/>
        </p:nvSpPr>
        <p:spPr>
          <a:xfrm>
            <a:off x="176864" y="3965133"/>
            <a:ext cx="737034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Con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nhận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xét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 2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dirty="0"/>
          </a:p>
        </p:txBody>
      </p:sp>
      <p:sp>
        <p:nvSpPr>
          <p:cNvPr id="15" name="Google Shape;227;p21">
            <a:extLst>
              <a:ext uri="{FF2B5EF4-FFF2-40B4-BE49-F238E27FC236}">
                <a16:creationId xmlns:a16="http://schemas.microsoft.com/office/drawing/2014/main" id="{28EB9D71-64DD-462F-9C9C-4ADC1FDBCA56}"/>
              </a:ext>
            </a:extLst>
          </p:cNvPr>
          <p:cNvSpPr txBox="1"/>
          <p:nvPr/>
        </p:nvSpPr>
        <p:spPr>
          <a:xfrm>
            <a:off x="2770217" y="4716582"/>
            <a:ext cx="9553989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Hai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liên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tiếp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kém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nhau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đơn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vị</a:t>
            </a:r>
            <a:r>
              <a:rPr lang="en-US" sz="36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.</a:t>
            </a:r>
            <a:endParaRPr b="1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43" y="1420901"/>
            <a:ext cx="8081711" cy="4016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64023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6095999" y="1678674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903492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368909" y="1678673"/>
            <a:ext cx="1050877" cy="17503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660710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5409899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826991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8271622" y="3812074"/>
            <a:ext cx="504967" cy="136725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3216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21"/>
          <p:cNvGrpSpPr/>
          <p:nvPr/>
        </p:nvGrpSpPr>
        <p:grpSpPr>
          <a:xfrm>
            <a:off x="590391" y="251460"/>
            <a:ext cx="9734550" cy="914400"/>
            <a:chOff x="842010" y="518160"/>
            <a:chExt cx="9734550" cy="914400"/>
          </a:xfrm>
        </p:grpSpPr>
        <p:grpSp>
          <p:nvGrpSpPr>
            <p:cNvPr id="224" name="Google Shape;224;p21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225" name="Google Shape;225;p21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" name="Google Shape;226;p21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/>
              </a:p>
            </p:txBody>
          </p:sp>
        </p:grpSp>
        <p:sp>
          <p:nvSpPr>
            <p:cNvPr id="227" name="Google Shape;227;p21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Nêu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còn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thiếu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.</a:t>
              </a:r>
              <a:endParaRPr dirty="0"/>
            </a:p>
          </p:txBody>
        </p:sp>
      </p:grpSp>
      <p:pic>
        <p:nvPicPr>
          <p:cNvPr id="1026" name="Picture 4">
            <a:extLst>
              <a:ext uri="{FF2B5EF4-FFF2-40B4-BE49-F238E27FC236}">
                <a16:creationId xmlns:a16="http://schemas.microsoft.com/office/drawing/2014/main" id="{0A65336D-40F5-4523-BC9A-4F64F1C2C0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731" y="1074420"/>
            <a:ext cx="6797018" cy="337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Decision 2">
            <a:extLst>
              <a:ext uri="{FF2B5EF4-FFF2-40B4-BE49-F238E27FC236}">
                <a16:creationId xmlns:a16="http://schemas.microsoft.com/office/drawing/2014/main" id="{6EE1EED9-0F4F-4AD6-BC5C-2B0851F9C161}"/>
              </a:ext>
            </a:extLst>
          </p:cNvPr>
          <p:cNvSpPr/>
          <p:nvPr/>
        </p:nvSpPr>
        <p:spPr>
          <a:xfrm>
            <a:off x="4198544" y="1328133"/>
            <a:ext cx="853798" cy="1456010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16" name="Flowchart: Decision 15">
            <a:extLst>
              <a:ext uri="{FF2B5EF4-FFF2-40B4-BE49-F238E27FC236}">
                <a16:creationId xmlns:a16="http://schemas.microsoft.com/office/drawing/2014/main" id="{8EA94877-9FD5-4E18-B869-9E14BB256CFC}"/>
              </a:ext>
            </a:extLst>
          </p:cNvPr>
          <p:cNvSpPr/>
          <p:nvPr/>
        </p:nvSpPr>
        <p:spPr>
          <a:xfrm>
            <a:off x="5520390" y="123937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17" name="Flowchart: Decision 16">
            <a:extLst>
              <a:ext uri="{FF2B5EF4-FFF2-40B4-BE49-F238E27FC236}">
                <a16:creationId xmlns:a16="http://schemas.microsoft.com/office/drawing/2014/main" id="{CD3579C4-3C00-4B3B-8CE3-C525A170EDB2}"/>
              </a:ext>
            </a:extLst>
          </p:cNvPr>
          <p:cNvSpPr/>
          <p:nvPr/>
        </p:nvSpPr>
        <p:spPr>
          <a:xfrm>
            <a:off x="6789400" y="1322396"/>
            <a:ext cx="853798" cy="1533094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18" name="Flowchart: Decision 17">
            <a:extLst>
              <a:ext uri="{FF2B5EF4-FFF2-40B4-BE49-F238E27FC236}">
                <a16:creationId xmlns:a16="http://schemas.microsoft.com/office/drawing/2014/main" id="{53BED9B6-8D83-4AA4-A10C-689302C7BB4A}"/>
              </a:ext>
            </a:extLst>
          </p:cNvPr>
          <p:cNvSpPr/>
          <p:nvPr/>
        </p:nvSpPr>
        <p:spPr>
          <a:xfrm>
            <a:off x="8099102" y="1322396"/>
            <a:ext cx="853798" cy="1544767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E68D56-3CE1-4A5D-B089-ADC6DB33B77A}"/>
              </a:ext>
            </a:extLst>
          </p:cNvPr>
          <p:cNvSpPr/>
          <p:nvPr/>
        </p:nvSpPr>
        <p:spPr>
          <a:xfrm>
            <a:off x="4231521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63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463DED5-E3E0-4C04-83C0-23E84F615221}"/>
              </a:ext>
            </a:extLst>
          </p:cNvPr>
          <p:cNvSpPr/>
          <p:nvPr/>
        </p:nvSpPr>
        <p:spPr>
          <a:xfrm>
            <a:off x="4846274" y="3037856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54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DE69957-0BA7-4378-9BEF-BCBCC32934BC}"/>
              </a:ext>
            </a:extLst>
          </p:cNvPr>
          <p:cNvSpPr/>
          <p:nvPr/>
        </p:nvSpPr>
        <p:spPr>
          <a:xfrm>
            <a:off x="603843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36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3E1322-7BF2-470B-AA13-00B1C1DB96C7}"/>
              </a:ext>
            </a:extLst>
          </p:cNvPr>
          <p:cNvSpPr/>
          <p:nvPr/>
        </p:nvSpPr>
        <p:spPr>
          <a:xfrm>
            <a:off x="7230594" y="3084937"/>
            <a:ext cx="504967" cy="115200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21" name="Google Shape;227;p21">
            <a:extLst>
              <a:ext uri="{FF2B5EF4-FFF2-40B4-BE49-F238E27FC236}">
                <a16:creationId xmlns:a16="http://schemas.microsoft.com/office/drawing/2014/main" id="{74CD97B7-BC50-49FF-811A-2223322921F5}"/>
              </a:ext>
            </a:extLst>
          </p:cNvPr>
          <p:cNvSpPr txBox="1"/>
          <p:nvPr/>
        </p:nvSpPr>
        <p:spPr>
          <a:xfrm>
            <a:off x="356680" y="45039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dirty="0"/>
          </a:p>
        </p:txBody>
      </p:sp>
      <p:sp>
        <p:nvSpPr>
          <p:cNvPr id="24" name="Google Shape;227;p21">
            <a:extLst>
              <a:ext uri="{FF2B5EF4-FFF2-40B4-BE49-F238E27FC236}">
                <a16:creationId xmlns:a16="http://schemas.microsoft.com/office/drawing/2014/main" id="{0D1D2F33-7D19-4B43-8BA7-578A37E553F1}"/>
              </a:ext>
            </a:extLst>
          </p:cNvPr>
          <p:cNvSpPr txBox="1"/>
          <p:nvPr/>
        </p:nvSpPr>
        <p:spPr>
          <a:xfrm>
            <a:off x="955646" y="505570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kết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quả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nhân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9.</a:t>
            </a:r>
            <a:endParaRPr sz="2800" b="1" i="1" dirty="0"/>
          </a:p>
        </p:txBody>
      </p:sp>
      <p:sp>
        <p:nvSpPr>
          <p:cNvPr id="25" name="Google Shape;227;p21">
            <a:extLst>
              <a:ext uri="{FF2B5EF4-FFF2-40B4-BE49-F238E27FC236}">
                <a16:creationId xmlns:a16="http://schemas.microsoft.com/office/drawing/2014/main" id="{27848775-E7DF-4E4F-AE7A-D73A4BC19BDD}"/>
              </a:ext>
            </a:extLst>
          </p:cNvPr>
          <p:cNvSpPr txBox="1"/>
          <p:nvPr/>
        </p:nvSpPr>
        <p:spPr>
          <a:xfrm>
            <a:off x="356680" y="556501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nào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?</a:t>
            </a:r>
            <a:endParaRPr sz="2800" b="1" dirty="0"/>
          </a:p>
        </p:txBody>
      </p:sp>
      <p:sp>
        <p:nvSpPr>
          <p:cNvPr id="26" name="Google Shape;227;p21">
            <a:extLst>
              <a:ext uri="{FF2B5EF4-FFF2-40B4-BE49-F238E27FC236}">
                <a16:creationId xmlns:a16="http://schemas.microsoft.com/office/drawing/2014/main" id="{9F62B2D5-65F2-49B9-A6F8-756CB25FBE63}"/>
              </a:ext>
            </a:extLst>
          </p:cNvPr>
          <p:cNvSpPr txBox="1"/>
          <p:nvPr/>
        </p:nvSpPr>
        <p:spPr>
          <a:xfrm>
            <a:off x="1047591" y="6102943"/>
            <a:ext cx="89791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Dãy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b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bị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</a:t>
            </a:r>
            <a:r>
              <a:rPr lang="en-US" sz="28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bảng</a:t>
            </a:r>
            <a:r>
              <a:rPr lang="en-US" sz="2800" b="1" i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chia 9.</a:t>
            </a:r>
            <a:endParaRPr sz="2800" b="1" i="1" dirty="0"/>
          </a:p>
        </p:txBody>
      </p:sp>
    </p:spTree>
    <p:extLst>
      <p:ext uri="{BB962C8B-B14F-4D97-AF65-F5344CB8AC3E}">
        <p14:creationId xmlns:p14="http://schemas.microsoft.com/office/powerpoint/2010/main" val="328278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4" grpId="0" animBg="1"/>
      <p:bldP spid="19" grpId="0" animBg="1"/>
      <p:bldP spid="20" grpId="0" animBg="1"/>
      <p:bldP spid="22" grpId="0" animBg="1"/>
      <p:bldP spid="21" grpId="0"/>
      <p:bldP spid="24" grpId="0"/>
      <p:bldP spid="25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5" name="Google Shape;65;p9"/>
          <p:cNvGraphicFramePr/>
          <p:nvPr>
            <p:extLst>
              <p:ext uri="{D42A27DB-BD31-4B8C-83A1-F6EECF244321}">
                <p14:modId xmlns:p14="http://schemas.microsoft.com/office/powerpoint/2010/main" val="101640791"/>
              </p:ext>
            </p:extLst>
          </p:nvPr>
        </p:nvGraphicFramePr>
        <p:xfrm>
          <a:off x="0" y="1114380"/>
          <a:ext cx="12102584" cy="904749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27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2742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5674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2682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66" name="Google Shape;66;p9"/>
          <p:cNvSpPr txBox="1"/>
          <p:nvPr/>
        </p:nvSpPr>
        <p:spPr>
          <a:xfrm>
            <a:off x="2643163" y="1435139"/>
            <a:ext cx="1029326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… 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9"/>
          <p:cNvSpPr txBox="1"/>
          <p:nvPr/>
        </p:nvSpPr>
        <p:spPr>
          <a:xfrm>
            <a:off x="1855333" y="2390960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9" name="Google Shape;6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51874" y="3837019"/>
            <a:ext cx="2142283" cy="296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9" descr="Bảng đen/ Bảng trắng/ Bảng học sinh khổ A4 giảm chỉ còn 18,000 đ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22527" y="4347160"/>
            <a:ext cx="3298468" cy="244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9" descr="Phấn viết bả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2478" y="4256922"/>
            <a:ext cx="2027045" cy="1654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9" descr="Vở 4 Ô ly 48 trang School Bạn Nhỏ 0509"/>
          <p:cNvPicPr preferRelativeResize="0"/>
          <p:nvPr/>
        </p:nvPicPr>
        <p:blipFill rotWithShape="1">
          <a:blip r:embed="rId6">
            <a:alphaModFix/>
          </a:blip>
          <a:srcRect l="7564" t="12420" r="7566" b="16590"/>
          <a:stretch/>
        </p:blipFill>
        <p:spPr>
          <a:xfrm>
            <a:off x="7976262" y="3665302"/>
            <a:ext cx="3298468" cy="2758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9" descr="Combo 50 cái Thước kẻ mica 30cm |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1759269">
            <a:off x="8128659" y="4915812"/>
            <a:ext cx="2946332" cy="2946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9" descr="Free Simple Eraser Icon Image｜free Cartoon &amp; Clipart - Eraser Clipart -  (480x480) Png Clipart Download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21755" y="5606830"/>
            <a:ext cx="1402686" cy="903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38752" y="4322665"/>
            <a:ext cx="2630922" cy="2630922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1C42379-6F87-4CF3-A9CC-5C4268DA22A3}"/>
              </a:ext>
            </a:extLst>
          </p:cNvPr>
          <p:cNvSpPr txBox="1"/>
          <p:nvPr/>
        </p:nvSpPr>
        <p:spPr>
          <a:xfrm>
            <a:off x="4322526" y="102776"/>
            <a:ext cx="3761299" cy="987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  <a:latin typeface="Cooper Black" panose="0208090404030B020404" pitchFamily="18" charset="0"/>
              </a:rPr>
              <a:t>CHUẨN BỊ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2</a:t>
                </a:r>
                <a:endParaRPr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Số?</a:t>
              </a:r>
              <a:endParaRPr/>
            </a:p>
          </p:txBody>
        </p:sp>
      </p:grpSp>
      <p:pic>
        <p:nvPicPr>
          <p:cNvPr id="346" name="Google Shape;346;p25" descr="Bunny Rabbit Cartoon Images | Rabbit cartoon images, Cartoon bunny, Rabbit  cartoo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58763" y="3659871"/>
            <a:ext cx="9144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25" descr="How to Draw Cartoon Bunny - Really Easy Drawing Tutoria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5768" y="3511506"/>
            <a:ext cx="1160463" cy="115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25" descr="cartoon bunny | Use these free images for your websites, art projects,  reports, and ... | Cartoon bunny, Cartoon clip art, Rabbit clipart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flipH="1">
            <a:off x="1852643" y="3713923"/>
            <a:ext cx="914399" cy="95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25" descr="Download HD Rabbit Vector Rabbit Clipart Cute Clipart Bunny Images - Rabbit  Cartoon Transparent PNG Image - NicePNG.com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691" y="2241271"/>
            <a:ext cx="966065" cy="945939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3074" name="Picture 7">
            <a:extLst>
              <a:ext uri="{FF2B5EF4-FFF2-40B4-BE49-F238E27FC236}">
                <a16:creationId xmlns:a16="http://schemas.microsoft.com/office/drawing/2014/main" id="{DD787BF9-8291-42B5-B559-4CEBBE52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9943"/>
          <a:stretch>
            <a:fillRect/>
          </a:stretch>
        </p:blipFill>
        <p:spPr bwMode="auto">
          <a:xfrm>
            <a:off x="1780169" y="1597157"/>
            <a:ext cx="8644918" cy="176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1415DBF3-5CC3-437A-8BC5-65CEC1AF9BEE}"/>
              </a:ext>
            </a:extLst>
          </p:cNvPr>
          <p:cNvSpPr/>
          <p:nvPr/>
        </p:nvSpPr>
        <p:spPr>
          <a:xfrm>
            <a:off x="5515768" y="1978224"/>
            <a:ext cx="1129116" cy="1295783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18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CCD905DB-6AB5-4F97-826D-B8276FB4AD70}"/>
              </a:ext>
            </a:extLst>
          </p:cNvPr>
          <p:cNvSpPr/>
          <p:nvPr/>
        </p:nvSpPr>
        <p:spPr>
          <a:xfrm>
            <a:off x="8790351" y="1647671"/>
            <a:ext cx="1267890" cy="162633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6949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sp>
        <p:nvSpPr>
          <p:cNvPr id="23" name="Google Shape;373;p26">
            <a:extLst>
              <a:ext uri="{FF2B5EF4-FFF2-40B4-BE49-F238E27FC236}">
                <a16:creationId xmlns:a16="http://schemas.microsoft.com/office/drawing/2014/main" id="{192C4CC2-7159-4374-977C-AEBB0524F3E2}"/>
              </a:ext>
            </a:extLst>
          </p:cNvPr>
          <p:cNvSpPr txBox="1"/>
          <p:nvPr/>
        </p:nvSpPr>
        <p:spPr>
          <a:xfrm>
            <a:off x="623235" y="2048323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sp>
        <p:nvSpPr>
          <p:cNvPr id="24" name="Google Shape;373;p26">
            <a:extLst>
              <a:ext uri="{FF2B5EF4-FFF2-40B4-BE49-F238E27FC236}">
                <a16:creationId xmlns:a16="http://schemas.microsoft.com/office/drawing/2014/main" id="{A6C0FAAE-4259-4690-A180-54363ED2945B}"/>
              </a:ext>
            </a:extLst>
          </p:cNvPr>
          <p:cNvSpPr txBox="1"/>
          <p:nvPr/>
        </p:nvSpPr>
        <p:spPr>
          <a:xfrm>
            <a:off x="623235" y="2895784"/>
            <a:ext cx="348532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82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grpSp>
        <p:nvGrpSpPr>
          <p:cNvPr id="18" name="Google Shape;369;p26">
            <a:extLst>
              <a:ext uri="{FF2B5EF4-FFF2-40B4-BE49-F238E27FC236}">
                <a16:creationId xmlns:a16="http://schemas.microsoft.com/office/drawing/2014/main" id="{8F2CE4E2-7DFB-4F3C-AD08-DD2A5AB479EE}"/>
              </a:ext>
            </a:extLst>
          </p:cNvPr>
          <p:cNvGrpSpPr/>
          <p:nvPr/>
        </p:nvGrpSpPr>
        <p:grpSpPr>
          <a:xfrm>
            <a:off x="239504" y="215076"/>
            <a:ext cx="11952496" cy="915639"/>
            <a:chOff x="658004" y="1702436"/>
            <a:chExt cx="11952496" cy="915639"/>
          </a:xfrm>
        </p:grpSpPr>
        <p:grpSp>
          <p:nvGrpSpPr>
            <p:cNvPr id="19" name="Google Shape;370;p26">
              <a:extLst>
                <a:ext uri="{FF2B5EF4-FFF2-40B4-BE49-F238E27FC236}">
                  <a16:creationId xmlns:a16="http://schemas.microsoft.com/office/drawing/2014/main" id="{148CF14D-9E68-4A16-A32E-B4CF586C11E1}"/>
                </a:ext>
              </a:extLst>
            </p:cNvPr>
            <p:cNvGrpSpPr/>
            <p:nvPr/>
          </p:nvGrpSpPr>
          <p:grpSpPr>
            <a:xfrm>
              <a:off x="658004" y="1702436"/>
              <a:ext cx="914400" cy="915639"/>
              <a:chOff x="467504" y="3607436"/>
              <a:chExt cx="914400" cy="915639"/>
            </a:xfrm>
          </p:grpSpPr>
          <p:sp>
            <p:nvSpPr>
              <p:cNvPr id="21" name="Google Shape;371;p26">
                <a:extLst>
                  <a:ext uri="{FF2B5EF4-FFF2-40B4-BE49-F238E27FC236}">
                    <a16:creationId xmlns:a16="http://schemas.microsoft.com/office/drawing/2014/main" id="{C032A6CC-824D-4E13-BF70-F3BAAE1B0D59}"/>
                  </a:ext>
                </a:extLst>
              </p:cNvPr>
              <p:cNvSpPr/>
              <p:nvPr/>
            </p:nvSpPr>
            <p:spPr>
              <a:xfrm>
                <a:off x="558944" y="3791555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372;p26">
                <a:extLst>
                  <a:ext uri="{FF2B5EF4-FFF2-40B4-BE49-F238E27FC236}">
                    <a16:creationId xmlns:a16="http://schemas.microsoft.com/office/drawing/2014/main" id="{7B64960E-6732-40D5-8538-63B643D99A06}"/>
                  </a:ext>
                </a:extLst>
              </p:cNvPr>
              <p:cNvSpPr/>
              <p:nvPr/>
            </p:nvSpPr>
            <p:spPr>
              <a:xfrm>
                <a:off x="467504" y="3607436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dirty="0"/>
              </a:p>
            </p:txBody>
          </p:sp>
        </p:grpSp>
        <p:sp>
          <p:nvSpPr>
            <p:cNvPr id="20" name="Google Shape;373;p26">
              <a:extLst>
                <a:ext uri="{FF2B5EF4-FFF2-40B4-BE49-F238E27FC236}">
                  <a16:creationId xmlns:a16="http://schemas.microsoft.com/office/drawing/2014/main" id="{45EF773D-E853-4B73-8A01-24AAF109B032}"/>
                </a:ext>
              </a:extLst>
            </p:cNvPr>
            <p:cNvSpPr txBox="1"/>
            <p:nvPr/>
          </p:nvSpPr>
          <p:spPr>
            <a:xfrm>
              <a:off x="1756410" y="1720011"/>
              <a:ext cx="1085409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Những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bông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hoa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nào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ghi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phép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tính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kết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quả</a:t>
              </a:r>
              <a:r>
                <a:rPr lang="en-US" sz="360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:</a:t>
              </a:r>
            </a:p>
          </p:txBody>
        </p:sp>
      </p:grpSp>
      <p:pic>
        <p:nvPicPr>
          <p:cNvPr id="25" name="Picture 2">
            <a:extLst>
              <a:ext uri="{FF2B5EF4-FFF2-40B4-BE49-F238E27FC236}">
                <a16:creationId xmlns:a16="http://schemas.microsoft.com/office/drawing/2014/main" id="{F8635500-8068-4B2F-8FD0-912009203B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7"/>
          <a:stretch>
            <a:fillRect/>
          </a:stretch>
        </p:blipFill>
        <p:spPr bwMode="auto">
          <a:xfrm>
            <a:off x="6400380" y="1789905"/>
            <a:ext cx="4296578" cy="350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373;p26">
            <a:extLst>
              <a:ext uri="{FF2B5EF4-FFF2-40B4-BE49-F238E27FC236}">
                <a16:creationId xmlns:a16="http://schemas.microsoft.com/office/drawing/2014/main" id="{AE8C45BA-306C-4477-A679-69E0B92E41F0}"/>
              </a:ext>
            </a:extLst>
          </p:cNvPr>
          <p:cNvSpPr txBox="1"/>
          <p:nvPr/>
        </p:nvSpPr>
        <p:spPr>
          <a:xfrm>
            <a:off x="623234" y="2048323"/>
            <a:ext cx="326659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Lớn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373;p26">
            <a:extLst>
              <a:ext uri="{FF2B5EF4-FFF2-40B4-BE49-F238E27FC236}">
                <a16:creationId xmlns:a16="http://schemas.microsoft.com/office/drawing/2014/main" id="{45986B8E-2C23-45EA-AD1E-D92BD28DC849}"/>
              </a:ext>
            </a:extLst>
          </p:cNvPr>
          <p:cNvSpPr txBox="1"/>
          <p:nvPr/>
        </p:nvSpPr>
        <p:spPr>
          <a:xfrm>
            <a:off x="623235" y="2895784"/>
            <a:ext cx="301985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b.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Bé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hơn</a:t>
            </a:r>
            <a:r>
              <a:rPr lang="en-US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10:</a:t>
            </a:r>
            <a:endParaRPr lang="en-US" sz="3600" b="1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ED85FB-5E8B-4CA2-900D-DFDEB7A06BE5}"/>
              </a:ext>
            </a:extLst>
          </p:cNvPr>
          <p:cNvSpPr txBox="1"/>
          <p:nvPr/>
        </p:nvSpPr>
        <p:spPr>
          <a:xfrm>
            <a:off x="3788229" y="2048323"/>
            <a:ext cx="22061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9x5; 9x2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6E3C316-59C5-4098-95F0-D5D016C1A606}"/>
              </a:ext>
            </a:extLst>
          </p:cNvPr>
          <p:cNvSpPr txBox="1"/>
          <p:nvPr/>
        </p:nvSpPr>
        <p:spPr>
          <a:xfrm>
            <a:off x="3637223" y="2856826"/>
            <a:ext cx="3015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54:9; 45:9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E3202E-581E-4940-990D-18AFDBB266A9}"/>
              </a:ext>
            </a:extLst>
          </p:cNvPr>
          <p:cNvSpPr txBox="1"/>
          <p:nvPr/>
        </p:nvSpPr>
        <p:spPr>
          <a:xfrm>
            <a:off x="9773163" y="28957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54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4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329531" y="183112"/>
            <a:ext cx="10071502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Chia đều 45 l nước mắm vào 9 cái can. Hỏi mỗi can có bao nhiêu lít nước mắm?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29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08" name="Google Shape;408;p28"/>
          <p:cNvSpPr txBox="1"/>
          <p:nvPr/>
        </p:nvSpPr>
        <p:spPr>
          <a:xfrm>
            <a:off x="1661435" y="254612"/>
            <a:ext cx="10679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918926" y="2171540"/>
            <a:ext cx="869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4.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7;p9">
            <a:extLst>
              <a:ext uri="{FF2B5EF4-FFF2-40B4-BE49-F238E27FC236}">
                <a16:creationId xmlns:a16="http://schemas.microsoft.com/office/drawing/2014/main" id="{ABC7F128-D7BD-4C03-9954-D2E890D8BCB3}"/>
              </a:ext>
            </a:extLst>
          </p:cNvPr>
          <p:cNvSpPr txBox="1"/>
          <p:nvPr/>
        </p:nvSpPr>
        <p:spPr>
          <a:xfrm>
            <a:off x="1661435" y="1323817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6737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lít nước mắm trong mỗi can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45 : 5 = 9 (l)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9 lít nước mắm.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345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411" grpId="0"/>
      <p:bldP spid="16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5"/>
          <p:cNvGrpSpPr/>
          <p:nvPr/>
        </p:nvGrpSpPr>
        <p:grpSpPr>
          <a:xfrm>
            <a:off x="323691" y="194310"/>
            <a:ext cx="9734550" cy="914400"/>
            <a:chOff x="842010" y="518160"/>
            <a:chExt cx="9734550" cy="914400"/>
          </a:xfrm>
        </p:grpSpPr>
        <p:grpSp>
          <p:nvGrpSpPr>
            <p:cNvPr id="338" name="Google Shape;338;p25"/>
            <p:cNvGrpSpPr/>
            <p:nvPr/>
          </p:nvGrpSpPr>
          <p:grpSpPr>
            <a:xfrm>
              <a:off x="842010" y="518160"/>
              <a:ext cx="914400" cy="914400"/>
              <a:chOff x="651510" y="2423160"/>
              <a:chExt cx="914400" cy="914400"/>
            </a:xfrm>
          </p:grpSpPr>
          <p:sp>
            <p:nvSpPr>
              <p:cNvPr id="339" name="Google Shape;339;p25"/>
              <p:cNvSpPr/>
              <p:nvPr/>
            </p:nvSpPr>
            <p:spPr>
              <a:xfrm>
                <a:off x="742950" y="2514600"/>
                <a:ext cx="731520" cy="731520"/>
              </a:xfrm>
              <a:prstGeom prst="ellipse">
                <a:avLst/>
              </a:prstGeom>
              <a:solidFill>
                <a:srgbClr val="AC84C5"/>
              </a:solidFill>
              <a:ln w="25400" cap="flat" cmpd="sng">
                <a:solidFill>
                  <a:srgbClr val="9470A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864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651510" y="2423160"/>
                <a:ext cx="914400" cy="9144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4400" dirty="0">
                    <a:solidFill>
                      <a:schemeClr val="lt1"/>
                    </a:solidFill>
                    <a:latin typeface="Arial"/>
                    <a:cs typeface="Arial"/>
                    <a:sym typeface="Arial"/>
                  </a:rPr>
                  <a:t>5</a:t>
                </a:r>
                <a:endParaRPr dirty="0"/>
              </a:p>
            </p:txBody>
          </p:sp>
        </p:grpSp>
        <p:sp>
          <p:nvSpPr>
            <p:cNvPr id="341" name="Google Shape;341;p25"/>
            <p:cNvSpPr txBox="1"/>
            <p:nvPr/>
          </p:nvSpPr>
          <p:spPr>
            <a:xfrm>
              <a:off x="1756410" y="694789"/>
              <a:ext cx="8820150" cy="3692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endParaRPr dirty="0"/>
            </a:p>
          </p:txBody>
        </p:sp>
      </p:grp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CB926-28F6-45CD-BEA1-6A26AA933139}"/>
              </a:ext>
            </a:extLst>
          </p:cNvPr>
          <p:cNvSpPr txBox="1"/>
          <p:nvPr/>
        </p:nvSpPr>
        <p:spPr>
          <a:xfrm>
            <a:off x="1420971" y="186256"/>
            <a:ext cx="10447338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9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thuyền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vậy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nhiêu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2046" y="3319818"/>
            <a:ext cx="4951577" cy="26382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244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8"/>
          <p:cNvSpPr txBox="1">
            <a:spLocks noGrp="1"/>
          </p:cNvSpPr>
          <p:nvPr>
            <p:ph type="title"/>
          </p:nvPr>
        </p:nvSpPr>
        <p:spPr>
          <a:xfrm>
            <a:off x="6096001" y="6309767"/>
            <a:ext cx="7151863" cy="76171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buSzPts val="3300"/>
            </a:pPr>
            <a:r>
              <a:rPr lang="en-US" sz="2128">
                <a:solidFill>
                  <a:srgbClr val="CFA98D"/>
                </a:solidFill>
              </a:rPr>
              <a:t>Kho Giáo án ppt Phan Linh_0916.604.268</a:t>
            </a:r>
            <a:endParaRPr/>
          </a:p>
        </p:txBody>
      </p:sp>
      <p:graphicFrame>
        <p:nvGraphicFramePr>
          <p:cNvPr id="407" name="Google Shape;407;p28"/>
          <p:cNvGraphicFramePr/>
          <p:nvPr/>
        </p:nvGraphicFramePr>
        <p:xfrm>
          <a:off x="-85344" y="0"/>
          <a:ext cx="12363000" cy="683327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37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2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3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1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2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3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4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5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6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7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8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49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0"/>
                    </a:ext>
                  </a:extLst>
                </a:gridCol>
                <a:gridCol w="237750">
                  <a:extLst>
                    <a:ext uri="{9D8B030D-6E8A-4147-A177-3AD203B41FA5}">
                      <a16:colId xmlns:a16="http://schemas.microsoft.com/office/drawing/2014/main" val="20051"/>
                    </a:ext>
                  </a:extLst>
                </a:gridCol>
              </a:tblGrid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828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76200" cap="flat" cmpd="sng">
                      <a:solidFill>
                        <a:srgbClr val="FF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 dirty="0"/>
                    </a:p>
                  </a:txBody>
                  <a:tcPr marL="52750" marR="52750" marT="26375" marB="26375">
                    <a:lnL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70C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70C0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</a:tbl>
          </a:graphicData>
        </a:graphic>
      </p:graphicFrame>
      <p:sp>
        <p:nvSpPr>
          <p:cNvPr id="408" name="Google Shape;408;p28"/>
          <p:cNvSpPr txBox="1"/>
          <p:nvPr/>
        </p:nvSpPr>
        <p:spPr>
          <a:xfrm>
            <a:off x="1661435" y="254612"/>
            <a:ext cx="106793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Thứ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ngày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tháng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… </a:t>
            </a:r>
            <a:r>
              <a:rPr lang="en-US" sz="4600" b="1" dirty="0" err="1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năm</a:t>
            </a:r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 2022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8"/>
          <p:cNvSpPr txBox="1"/>
          <p:nvPr/>
        </p:nvSpPr>
        <p:spPr>
          <a:xfrm>
            <a:off x="918926" y="2171540"/>
            <a:ext cx="74250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600" b="1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5. </a:t>
            </a:r>
            <a:endParaRPr sz="4600" b="1" dirty="0">
              <a:solidFill>
                <a:srgbClr val="7030A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67;p9">
            <a:extLst>
              <a:ext uri="{FF2B5EF4-FFF2-40B4-BE49-F238E27FC236}">
                <a16:creationId xmlns:a16="http://schemas.microsoft.com/office/drawing/2014/main" id="{ABC7F128-D7BD-4C03-9954-D2E890D8BCB3}"/>
              </a:ext>
            </a:extLst>
          </p:cNvPr>
          <p:cNvSpPr txBox="1"/>
          <p:nvPr/>
        </p:nvSpPr>
        <p:spPr>
          <a:xfrm>
            <a:off x="1661435" y="1323817"/>
            <a:ext cx="1106095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Toán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12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nhân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9,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bảng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chia 9  (T2)</a:t>
            </a:r>
            <a:endParaRPr sz="4000" b="1" dirty="0">
              <a:solidFill>
                <a:srgbClr val="7030A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3C8DB7-601A-4E37-83C6-6AA7FC71EBB8}"/>
              </a:ext>
            </a:extLst>
          </p:cNvPr>
          <p:cNvSpPr txBox="1"/>
          <p:nvPr/>
        </p:nvSpPr>
        <p:spPr>
          <a:xfrm>
            <a:off x="2759123" y="2171540"/>
            <a:ext cx="6547554" cy="354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 giải</a:t>
            </a: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 người trên 5 thuyền là: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9 </a:t>
            </a: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</a:rPr>
              <a:t>x</a:t>
            </a: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5 = 45 (người)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Đáp số: 45 người.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7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" grpId="0"/>
      <p:bldP spid="411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18916" y="884904"/>
            <a:ext cx="13429831" cy="254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1"/>
          <p:cNvPicPr preferRelativeResize="0"/>
          <p:nvPr/>
        </p:nvPicPr>
        <p:blipFill rotWithShape="1">
          <a:blip r:embed="rId4">
            <a:alphaModFix/>
          </a:blip>
          <a:srcRect l="10901" t="21686" r="17028" b="22127"/>
          <a:stretch/>
        </p:blipFill>
        <p:spPr>
          <a:xfrm>
            <a:off x="3118493" y="3429000"/>
            <a:ext cx="6111664" cy="3244646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 txBox="1"/>
          <p:nvPr/>
        </p:nvSpPr>
        <p:spPr>
          <a:xfrm>
            <a:off x="1238091" y="370939"/>
            <a:ext cx="882015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dirty="0"/>
          </a:p>
        </p:txBody>
      </p:sp>
      <p:sp>
        <p:nvSpPr>
          <p:cNvPr id="354" name="Google Shape;354;p25"/>
          <p:cNvSpPr txBox="1"/>
          <p:nvPr/>
        </p:nvSpPr>
        <p:spPr>
          <a:xfrm>
            <a:off x="8110686" y="4541844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326</a:t>
            </a:r>
            <a:endParaRPr/>
          </a:p>
        </p:txBody>
      </p:sp>
      <p:sp>
        <p:nvSpPr>
          <p:cNvPr id="355" name="Google Shape;355;p25"/>
          <p:cNvSpPr txBox="1"/>
          <p:nvPr/>
        </p:nvSpPr>
        <p:spPr>
          <a:xfrm>
            <a:off x="9650603" y="2602435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6" name="Google Shape;356;p25"/>
          <p:cNvSpPr txBox="1"/>
          <p:nvPr/>
        </p:nvSpPr>
        <p:spPr>
          <a:xfrm>
            <a:off x="8548669" y="101363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sp>
        <p:nvSpPr>
          <p:cNvPr id="357" name="Google Shape;357;p25"/>
          <p:cNvSpPr txBox="1"/>
          <p:nvPr/>
        </p:nvSpPr>
        <p:spPr>
          <a:xfrm>
            <a:off x="9773163" y="5531060"/>
            <a:ext cx="11291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/>
          </a:p>
        </p:txBody>
      </p:sp>
      <p:pic>
        <p:nvPicPr>
          <p:cNvPr id="19" name="Google Shape;99;p12">
            <a:extLst>
              <a:ext uri="{FF2B5EF4-FFF2-40B4-BE49-F238E27FC236}">
                <a16:creationId xmlns:a16="http://schemas.microsoft.com/office/drawing/2014/main" id="{365E2CFA-32EF-45AE-B3C4-A2C9D49CE15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16264" y="5012836"/>
            <a:ext cx="3157518" cy="1806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045;p49">
            <a:extLst>
              <a:ext uri="{FF2B5EF4-FFF2-40B4-BE49-F238E27FC236}">
                <a16:creationId xmlns:a16="http://schemas.microsoft.com/office/drawing/2014/main" id="{1FD60042-8654-4C34-AA1B-7E8CC1F27B6B}"/>
              </a:ext>
            </a:extLst>
          </p:cNvPr>
          <p:cNvSpPr txBox="1">
            <a:spLocks/>
          </p:cNvSpPr>
          <p:nvPr/>
        </p:nvSpPr>
        <p:spPr>
          <a:xfrm>
            <a:off x="2108188" y="276102"/>
            <a:ext cx="7542415" cy="92825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TRÒ CHƠI: ĐOÀN KẾT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079A10-3F98-4C89-B4C8-61DC6FE7A7E4}"/>
              </a:ext>
            </a:extLst>
          </p:cNvPr>
          <p:cNvSpPr txBox="1"/>
          <p:nvPr/>
        </p:nvSpPr>
        <p:spPr>
          <a:xfrm>
            <a:off x="754012" y="1731553"/>
            <a:ext cx="10482023" cy="27540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Dùng một số phép tính nhân trong bảng nhân 9: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(9 x 3 = ?; 9 x 7 = ?...) và một số bảng có kết quả (20, 27, 42, 63,...)</a:t>
            </a:r>
          </a:p>
          <a:p>
            <a:pPr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Chia lớp thành 2 đội chơi, đội nào ghép được nhiều phép tính với kết quả đúng là đội đó giành chiến thắng.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51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27447" y="41430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99250" y="3891155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54508" y="4997010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0118" y="4491817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51868" y="4298969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84653" y="2378698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547185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237108" y="1533426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14131" y="2091232"/>
            <a:ext cx="2121600" cy="21216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2045;p49">
            <a:extLst>
              <a:ext uri="{FF2B5EF4-FFF2-40B4-BE49-F238E27FC236}">
                <a16:creationId xmlns:a16="http://schemas.microsoft.com/office/drawing/2014/main" id="{E3E68649-648B-4CC9-9F49-162980928A77}"/>
              </a:ext>
            </a:extLst>
          </p:cNvPr>
          <p:cNvSpPr txBox="1">
            <a:spLocks/>
          </p:cNvSpPr>
          <p:nvPr/>
        </p:nvSpPr>
        <p:spPr>
          <a:xfrm>
            <a:off x="1210401" y="-134877"/>
            <a:ext cx="10009436" cy="1826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CHÚC MỪNG CÁC CON ĐÃ HOÀN THÀNH TỐT TRÒ CHƠI “ĐOÀN KẾT” </a:t>
            </a:r>
            <a:endParaRPr lang="en-US" sz="40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20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2"/>
          <p:cNvSpPr txBox="1"/>
          <p:nvPr/>
        </p:nvSpPr>
        <p:spPr>
          <a:xfrm>
            <a:off x="171733" y="7071477"/>
            <a:ext cx="12005187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US" sz="13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Dặn dò</a:t>
            </a:r>
            <a:endParaRPr/>
          </a:p>
        </p:txBody>
      </p:sp>
      <p:pic>
        <p:nvPicPr>
          <p:cNvPr id="480" name="Google Shape;48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37190" y="0"/>
            <a:ext cx="12929190" cy="239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83981" y="3054900"/>
            <a:ext cx="4286848" cy="30198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460E05-D998-4B7D-BF43-9476E11AF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95" y="601909"/>
            <a:ext cx="10873410" cy="625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oogle Shape;2045;p49">
            <a:extLst>
              <a:ext uri="{FF2B5EF4-FFF2-40B4-BE49-F238E27FC236}">
                <a16:creationId xmlns:a16="http://schemas.microsoft.com/office/drawing/2014/main" id="{D8C943CE-4C6C-4DE5-B347-11C539835FF7}"/>
              </a:ext>
            </a:extLst>
          </p:cNvPr>
          <p:cNvSpPr txBox="1">
            <a:spLocks/>
          </p:cNvSpPr>
          <p:nvPr/>
        </p:nvSpPr>
        <p:spPr>
          <a:xfrm>
            <a:off x="7389893" y="158563"/>
            <a:ext cx="4996070" cy="886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>
            <a:lvl1pPr lvl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pPr>
              <a:lnSpc>
                <a:spcPct val="150000"/>
              </a:lnSpc>
            </a:pP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Trò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chơi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câu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r>
              <a:rPr lang="en-US" sz="4500" b="1" dirty="0" err="1">
                <a:solidFill>
                  <a:schemeClr val="accent1"/>
                </a:solidFill>
                <a:latin typeface="Cooper Black" panose="0208090404030B020404" pitchFamily="18" charset="0"/>
              </a:rPr>
              <a:t>cá</a:t>
            </a:r>
            <a:r>
              <a:rPr lang="en-US" sz="4500" b="1" dirty="0">
                <a:solidFill>
                  <a:schemeClr val="accent1"/>
                </a:solidFill>
                <a:latin typeface="Cooper Black" panose="0208090404030B020404" pitchFamily="18" charset="0"/>
              </a:rPr>
              <a:t> </a:t>
            </a:r>
            <a:endParaRPr lang="en-US" sz="4500" b="1" dirty="0">
              <a:solidFill>
                <a:schemeClr val="dk1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21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8">
            <a:extLst>
              <a:ext uri="{FF2B5EF4-FFF2-40B4-BE49-F238E27FC236}">
                <a16:creationId xmlns:a16="http://schemas.microsoft.com/office/drawing/2014/main" id="{D289D8D3-308D-4D08-AD03-2BC16E05E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>
            <a:extLst>
              <a:ext uri="{FF2B5EF4-FFF2-40B4-BE49-F238E27FC236}">
                <a16:creationId xmlns:a16="http://schemas.microsoft.com/office/drawing/2014/main" id="{9BE0D57B-F6DA-46E7-A681-12317C1C8D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27A6183A-F8B5-4DFB-ABCD-D7EE5B67E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79CA7754-59FE-4278-9321-64627A204F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192D66DA-33A4-4E79-A3A7-44EA66769C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11">
            <a:extLst>
              <a:ext uri="{FF2B5EF4-FFF2-40B4-BE49-F238E27FC236}">
                <a16:creationId xmlns:a16="http://schemas.microsoft.com/office/drawing/2014/main" id="{5A9E3D41-D78B-4138-B9E0-81F7971C13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12">
            <a:extLst>
              <a:ext uri="{FF2B5EF4-FFF2-40B4-BE49-F238E27FC236}">
                <a16:creationId xmlns:a16="http://schemas.microsoft.com/office/drawing/2014/main" id="{AB4BAE29-8AD1-4474-AED2-BD4C2480E55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13">
            <a:extLst>
              <a:ext uri="{FF2B5EF4-FFF2-40B4-BE49-F238E27FC236}">
                <a16:creationId xmlns:a16="http://schemas.microsoft.com/office/drawing/2014/main" id="{8D3EBCC4-78F8-44DC-B542-0BB810D19C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4">
            <a:extLst>
              <a:ext uri="{FF2B5EF4-FFF2-40B4-BE49-F238E27FC236}">
                <a16:creationId xmlns:a16="http://schemas.microsoft.com/office/drawing/2014/main" id="{6D296986-014C-4DC7-A80C-81FAA4B633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Picture 15">
            <a:extLst>
              <a:ext uri="{FF2B5EF4-FFF2-40B4-BE49-F238E27FC236}">
                <a16:creationId xmlns:a16="http://schemas.microsoft.com/office/drawing/2014/main" id="{8C380776-7448-43FC-9C30-7272CA7B6A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Ca map hoi">
            <a:extLst>
              <a:ext uri="{FF2B5EF4-FFF2-40B4-BE49-F238E27FC236}">
                <a16:creationId xmlns:a16="http://schemas.microsoft.com/office/drawing/2014/main" id="{A8BAF867-0533-42F7-A3BA-856EAAFEEC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532C84DA-3220-43B4-AC9C-6E7B8ED19B42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158" name="Nguoi cau ca">
            <a:extLst>
              <a:ext uri="{FF2B5EF4-FFF2-40B4-BE49-F238E27FC236}">
                <a16:creationId xmlns:a16="http://schemas.microsoft.com/office/drawing/2014/main" id="{955A5981-FFC2-4CF0-8ED0-85C34DC031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Box 41">
            <a:extLst>
              <a:ext uri="{FF2B5EF4-FFF2-40B4-BE49-F238E27FC236}">
                <a16:creationId xmlns:a16="http://schemas.microsoft.com/office/drawing/2014/main" id="{015E9F55-47AF-461D-AEE1-D417266BE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25" y="2238376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sz="4000" b="1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x 3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84B46A8A-AA4C-4AC9-A7F2-59E09B9E4204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270000" y="3492501"/>
            <a:ext cx="2739236" cy="1317625"/>
            <a:chOff x="8488209" y="3989601"/>
            <a:chExt cx="2234946" cy="987928"/>
          </a:xfrm>
        </p:grpSpPr>
        <p:pic>
          <p:nvPicPr>
            <p:cNvPr id="6168" name="Picture 36">
              <a:extLst>
                <a:ext uri="{FF2B5EF4-FFF2-40B4-BE49-F238E27FC236}">
                  <a16:creationId xmlns:a16="http://schemas.microsoft.com/office/drawing/2014/main" id="{44245760-5444-4B28-AC74-7D18B8978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9" name="TextBox 37">
              <a:extLst>
                <a:ext uri="{FF2B5EF4-FFF2-40B4-BE49-F238E27FC236}">
                  <a16:creationId xmlns:a16="http://schemas.microsoft.com/office/drawing/2014/main" id="{71229B42-FF92-4386-B922-395F8DDD12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8209" y="4287222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7D199A26-99C3-4D33-995F-8948B6AE828C}"/>
              </a:ext>
            </a:extLst>
          </p:cNvPr>
          <p:cNvGrpSpPr>
            <a:grpSpLocks/>
          </p:cNvGrpSpPr>
          <p:nvPr/>
        </p:nvGrpSpPr>
        <p:grpSpPr bwMode="auto">
          <a:xfrm>
            <a:off x="8108950" y="3613151"/>
            <a:ext cx="3458457" cy="1241425"/>
            <a:chOff x="9445780" y="3817448"/>
            <a:chExt cx="3678977" cy="1105669"/>
          </a:xfrm>
        </p:grpSpPr>
        <p:pic>
          <p:nvPicPr>
            <p:cNvPr id="6166" name="Picture 33">
              <a:extLst>
                <a:ext uri="{FF2B5EF4-FFF2-40B4-BE49-F238E27FC236}">
                  <a16:creationId xmlns:a16="http://schemas.microsoft.com/office/drawing/2014/main" id="{C73A1242-49DC-43AA-BDDB-0AA7BF24E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3817448"/>
              <a:ext cx="2952157" cy="1105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7" name="TextBox 34">
              <a:extLst>
                <a:ext uri="{FF2B5EF4-FFF2-40B4-BE49-F238E27FC236}">
                  <a16:creationId xmlns:a16="http://schemas.microsoft.com/office/drawing/2014/main" id="{7E9DF6CC-158D-4749-A405-7573E62C82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75217" y="4055044"/>
              <a:ext cx="2449540" cy="630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0A08B1A5-946C-47D9-B552-2474055A3BCC}"/>
              </a:ext>
            </a:extLst>
          </p:cNvPr>
          <p:cNvGrpSpPr>
            <a:grpSpLocks/>
          </p:cNvGrpSpPr>
          <p:nvPr/>
        </p:nvGrpSpPr>
        <p:grpSpPr bwMode="auto">
          <a:xfrm>
            <a:off x="7631113" y="5119688"/>
            <a:ext cx="4127915" cy="1136650"/>
            <a:chOff x="9477223" y="3879229"/>
            <a:chExt cx="3569044" cy="788176"/>
          </a:xfrm>
        </p:grpSpPr>
        <p:pic>
          <p:nvPicPr>
            <p:cNvPr id="6164" name="Picture 2">
              <a:extLst>
                <a:ext uri="{FF2B5EF4-FFF2-40B4-BE49-F238E27FC236}">
                  <a16:creationId xmlns:a16="http://schemas.microsoft.com/office/drawing/2014/main" id="{06ED89A0-FD3C-4A12-A09C-0DE2A52E0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77223" y="3879229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65" name="TextBox 31">
              <a:extLst>
                <a:ext uri="{FF2B5EF4-FFF2-40B4-BE49-F238E27FC236}">
                  <a16:creationId xmlns:a16="http://schemas.microsoft.com/office/drawing/2014/main" id="{F4ABC3D5-B3C7-472B-9F1E-C1B2124D42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3738" y="4058709"/>
              <a:ext cx="2652529" cy="490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A862C8A5-47B7-4F68-8BE2-12263C2B94C7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7 0.00348 L 1.34101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1 0.02523 L -1.27552 -0.00162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1 0.01204 L -1.27239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9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8">
            <a:extLst>
              <a:ext uri="{FF2B5EF4-FFF2-40B4-BE49-F238E27FC236}">
                <a16:creationId xmlns:a16="http://schemas.microsoft.com/office/drawing/2014/main" id="{6A6CCC5A-13C6-46F8-AD87-84AFA3387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9F9A2079-28E4-4DD6-8732-B2DF2B1BA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EE27B1B-FF04-4FF3-91E9-6D654897D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89FB9197-76D0-4B52-9CEC-9BC9947FFD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13C038E8-5E0D-44CC-ACC3-C74AE2B465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14">
            <a:extLst>
              <a:ext uri="{FF2B5EF4-FFF2-40B4-BE49-F238E27FC236}">
                <a16:creationId xmlns:a16="http://schemas.microsoft.com/office/drawing/2014/main" id="{3197555F-AFE5-45B4-B199-5D8964BA4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1FCA5C55-5B66-4DBE-A7A2-DC6E986C7012}"/>
              </a:ext>
            </a:extLst>
          </p:cNvPr>
          <p:cNvSpPr/>
          <p:nvPr/>
        </p:nvSpPr>
        <p:spPr>
          <a:xfrm>
            <a:off x="3267076" y="1712914"/>
            <a:ext cx="3209925" cy="2027237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3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ED663D9E-A285-463E-92F5-CAA54AD6A455}"/>
              </a:ext>
            </a:extLst>
          </p:cNvPr>
          <p:cNvGrpSpPr>
            <a:grpSpLocks/>
          </p:cNvGrpSpPr>
          <p:nvPr/>
        </p:nvGrpSpPr>
        <p:grpSpPr bwMode="auto">
          <a:xfrm>
            <a:off x="6209262" y="1169988"/>
            <a:ext cx="3560212" cy="5876383"/>
            <a:chOff x="4884014" y="893923"/>
            <a:chExt cx="3559751" cy="4406625"/>
          </a:xfrm>
        </p:grpSpPr>
        <p:pic>
          <p:nvPicPr>
            <p:cNvPr id="7184" name="Picture 13">
              <a:extLst>
                <a:ext uri="{FF2B5EF4-FFF2-40B4-BE49-F238E27FC236}">
                  <a16:creationId xmlns:a16="http://schemas.microsoft.com/office/drawing/2014/main" id="{94D46347-BA10-4143-8C93-DFA526109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5" name="ca 2 phai">
              <a:extLst>
                <a:ext uri="{FF2B5EF4-FFF2-40B4-BE49-F238E27FC236}">
                  <a16:creationId xmlns:a16="http://schemas.microsoft.com/office/drawing/2014/main" id="{D416F2AA-519F-41F7-8CE6-6481B7F24A8C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385805" y="3598575"/>
              <a:ext cx="2200182" cy="1203763"/>
              <a:chOff x="9700312" y="3893312"/>
              <a:chExt cx="2200182" cy="1203763"/>
            </a:xfrm>
          </p:grpSpPr>
          <p:pic>
            <p:nvPicPr>
              <p:cNvPr id="7186" name="Picture 18">
                <a:extLst>
                  <a:ext uri="{FF2B5EF4-FFF2-40B4-BE49-F238E27FC236}">
                    <a16:creationId xmlns:a16="http://schemas.microsoft.com/office/drawing/2014/main" id="{376BC861-4E91-4FA8-81C1-A5C6D4B7C3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7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C0114929-48D9-49C0-AC52-CA0FD6787D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331858" y="4203002"/>
                <a:ext cx="1568636" cy="6461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27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FBECC89A-6C55-4BF3-87F7-0556348FE176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-269873" y="3848100"/>
            <a:ext cx="2893529" cy="1377950"/>
            <a:chOff x="8361835" y="3944371"/>
            <a:chExt cx="2361321" cy="1033158"/>
          </a:xfrm>
        </p:grpSpPr>
        <p:pic>
          <p:nvPicPr>
            <p:cNvPr id="7182" name="Picture 30">
              <a:extLst>
                <a:ext uri="{FF2B5EF4-FFF2-40B4-BE49-F238E27FC236}">
                  <a16:creationId xmlns:a16="http://schemas.microsoft.com/office/drawing/2014/main" id="{9D5A7AEC-DB14-4B56-B470-243D34EDA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5200" y="3944371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3" name="TextBox 31">
              <a:extLst>
                <a:ext uri="{FF2B5EF4-FFF2-40B4-BE49-F238E27FC236}">
                  <a16:creationId xmlns:a16="http://schemas.microsoft.com/office/drawing/2014/main" id="{5A77C6D8-FF94-41CC-8463-60561EF1CF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1835" y="4197952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21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2DF4037-17CE-4AF5-B76E-4B2BB8B6FB15}"/>
              </a:ext>
            </a:extLst>
          </p:cNvPr>
          <p:cNvGrpSpPr>
            <a:grpSpLocks/>
          </p:cNvGrpSpPr>
          <p:nvPr/>
        </p:nvGrpSpPr>
        <p:grpSpPr bwMode="auto">
          <a:xfrm>
            <a:off x="10533063" y="3881438"/>
            <a:ext cx="3056115" cy="1344612"/>
            <a:chOff x="9445780" y="4189352"/>
            <a:chExt cx="3054997" cy="788176"/>
          </a:xfrm>
        </p:grpSpPr>
        <p:pic>
          <p:nvPicPr>
            <p:cNvPr id="7180" name="Picture 36">
              <a:extLst>
                <a:ext uri="{FF2B5EF4-FFF2-40B4-BE49-F238E27FC236}">
                  <a16:creationId xmlns:a16="http://schemas.microsoft.com/office/drawing/2014/main" id="{41DB6DF6-C250-4B3E-A898-E0A9A7495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1" name="TextBox 37">
              <a:extLst>
                <a:ext uri="{FF2B5EF4-FFF2-40B4-BE49-F238E27FC236}">
                  <a16:creationId xmlns:a16="http://schemas.microsoft.com/office/drawing/2014/main" id="{428EFFDE-C89F-43A8-9672-594030A750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43359" y="4357698"/>
              <a:ext cx="2257418" cy="414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28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1 -0.01435 L 1.34948 -0.03055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22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1.25742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78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45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8">
            <a:extLst>
              <a:ext uri="{FF2B5EF4-FFF2-40B4-BE49-F238E27FC236}">
                <a16:creationId xmlns:a16="http://schemas.microsoft.com/office/drawing/2014/main" id="{44A68397-350F-4E5D-8264-48AB52E4A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59919DB5-B773-4BC5-9F81-809A4940F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50800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6EB18A77-BA9B-4FFF-B1A6-3893B780C8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84294F1A-5665-4A92-B0B7-3F3F901C1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05FF520F-8773-4151-9F1C-2661520C6C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14">
            <a:extLst>
              <a:ext uri="{FF2B5EF4-FFF2-40B4-BE49-F238E27FC236}">
                <a16:creationId xmlns:a16="http://schemas.microsoft.com/office/drawing/2014/main" id="{877B574E-F9BB-4663-91E9-BAAD0C9F01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Callout 15">
            <a:extLst>
              <a:ext uri="{FF2B5EF4-FFF2-40B4-BE49-F238E27FC236}">
                <a16:creationId xmlns:a16="http://schemas.microsoft.com/office/drawing/2014/main" id="{97B554B4-7504-4402-889F-47355F5F3930}"/>
              </a:ext>
            </a:extLst>
          </p:cNvPr>
          <p:cNvSpPr/>
          <p:nvPr/>
        </p:nvSpPr>
        <p:spPr>
          <a:xfrm>
            <a:off x="3267076" y="1843088"/>
            <a:ext cx="3209925" cy="1744662"/>
          </a:xfrm>
          <a:prstGeom prst="wedgeEllipseCallout">
            <a:avLst>
              <a:gd name="adj1" fmla="val -73825"/>
              <a:gd name="adj2" fmla="val -10801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altLang="vi-VN" sz="3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5 = ?</a:t>
            </a:r>
          </a:p>
        </p:txBody>
      </p:sp>
      <p:grpSp>
        <p:nvGrpSpPr>
          <p:cNvPr id="2" name="Group 7">
            <a:extLst>
              <a:ext uri="{FF2B5EF4-FFF2-40B4-BE49-F238E27FC236}">
                <a16:creationId xmlns:a16="http://schemas.microsoft.com/office/drawing/2014/main" id="{73F43128-5DF5-4898-8CEA-A4C855C0664E}"/>
              </a:ext>
            </a:extLst>
          </p:cNvPr>
          <p:cNvGrpSpPr>
            <a:grpSpLocks/>
          </p:cNvGrpSpPr>
          <p:nvPr/>
        </p:nvGrpSpPr>
        <p:grpSpPr bwMode="auto">
          <a:xfrm>
            <a:off x="6210301" y="1111250"/>
            <a:ext cx="3548063" cy="5651500"/>
            <a:chOff x="4896357" y="893923"/>
            <a:chExt cx="3547408" cy="4237692"/>
          </a:xfrm>
        </p:grpSpPr>
        <p:pic>
          <p:nvPicPr>
            <p:cNvPr id="9232" name="Picture 13">
              <a:extLst>
                <a:ext uri="{FF2B5EF4-FFF2-40B4-BE49-F238E27FC236}">
                  <a16:creationId xmlns:a16="http://schemas.microsoft.com/office/drawing/2014/main" id="{8A3A9EF1-3EE0-4BB2-B319-A93637BCB72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996"/>
            <a:stretch>
              <a:fillRect/>
            </a:stretch>
          </p:blipFill>
          <p:spPr bwMode="auto">
            <a:xfrm rot="357513">
              <a:off x="5100096" y="893923"/>
              <a:ext cx="3343669" cy="23406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33" name="ca 2 phai">
              <a:extLst>
                <a:ext uri="{FF2B5EF4-FFF2-40B4-BE49-F238E27FC236}">
                  <a16:creationId xmlns:a16="http://schemas.microsoft.com/office/drawing/2014/main" id="{A7BAF065-879F-4370-8F7C-B5ACCAE9B18E}"/>
                </a:ext>
              </a:extLst>
            </p:cNvPr>
            <p:cNvGrpSpPr>
              <a:grpSpLocks/>
            </p:cNvGrpSpPr>
            <p:nvPr/>
          </p:nvGrpSpPr>
          <p:grpSpPr bwMode="auto">
            <a:xfrm rot="5901477">
              <a:off x="4483065" y="3514559"/>
              <a:ext cx="2030348" cy="1203763"/>
              <a:chOff x="9700312" y="3893312"/>
              <a:chExt cx="2030348" cy="1203763"/>
            </a:xfrm>
          </p:grpSpPr>
          <p:pic>
            <p:nvPicPr>
              <p:cNvPr id="9234" name="Picture 18">
                <a:extLst>
                  <a:ext uri="{FF2B5EF4-FFF2-40B4-BE49-F238E27FC236}">
                    <a16:creationId xmlns:a16="http://schemas.microsoft.com/office/drawing/2014/main" id="{E6E9A44F-1DA9-4D06-97C4-03AD589D4D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00312" y="3893312"/>
                <a:ext cx="1858306" cy="12037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35" name="TextBox 19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B69F7C1F-ED86-4B15-BBD1-9EFD2BA3E58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62024" y="4225007"/>
                <a:ext cx="1568636" cy="6462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vi-VN" sz="36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45</a:t>
                </a:r>
                <a:endParaRPr lang="en-US" altLang="vi-VN" sz="3600" b="1" baseline="300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8" name="Ca 1 trai">
            <a:extLst>
              <a:ext uri="{FF2B5EF4-FFF2-40B4-BE49-F238E27FC236}">
                <a16:creationId xmlns:a16="http://schemas.microsoft.com/office/drawing/2014/main" id="{2F758E80-641E-4A1E-B507-119FA3D4098E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24001" y="3822700"/>
            <a:ext cx="2805113" cy="1377950"/>
            <a:chOff x="6970934" y="3925327"/>
            <a:chExt cx="2288797" cy="1033158"/>
          </a:xfrm>
        </p:grpSpPr>
        <p:pic>
          <p:nvPicPr>
            <p:cNvPr id="9230" name="Picture 30">
              <a:extLst>
                <a:ext uri="{FF2B5EF4-FFF2-40B4-BE49-F238E27FC236}">
                  <a16:creationId xmlns:a16="http://schemas.microsoft.com/office/drawing/2014/main" id="{511E93F3-DBC3-4C84-ACBD-5423E3025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1775" y="3925327"/>
              <a:ext cx="2147956" cy="103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1" name="TextBox 31">
              <a:extLst>
                <a:ext uri="{FF2B5EF4-FFF2-40B4-BE49-F238E27FC236}">
                  <a16:creationId xmlns:a16="http://schemas.microsoft.com/office/drawing/2014/main" id="{A1ECA1AF-7961-4921-A05C-276217C243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70934" y="4245563"/>
              <a:ext cx="1794789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46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F01666A1-E34F-4479-AD8E-911372DC247D}"/>
              </a:ext>
            </a:extLst>
          </p:cNvPr>
          <p:cNvGrpSpPr>
            <a:grpSpLocks/>
          </p:cNvGrpSpPr>
          <p:nvPr/>
        </p:nvGrpSpPr>
        <p:grpSpPr bwMode="auto">
          <a:xfrm>
            <a:off x="8239126" y="3822701"/>
            <a:ext cx="3127375" cy="1344613"/>
            <a:chOff x="9445780" y="4189352"/>
            <a:chExt cx="3127128" cy="788176"/>
          </a:xfrm>
        </p:grpSpPr>
        <p:pic>
          <p:nvPicPr>
            <p:cNvPr id="9228" name="Picture 36">
              <a:extLst>
                <a:ext uri="{FF2B5EF4-FFF2-40B4-BE49-F238E27FC236}">
                  <a16:creationId xmlns:a16="http://schemas.microsoft.com/office/drawing/2014/main" id="{69DF95AC-D9E9-4EBD-AF98-CECA12C16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45780" y="4189352"/>
              <a:ext cx="2654718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29" name="TextBox 37">
              <a:extLst>
                <a:ext uri="{FF2B5EF4-FFF2-40B4-BE49-F238E27FC236}">
                  <a16:creationId xmlns:a16="http://schemas.microsoft.com/office/drawing/2014/main" id="{D0B896EA-58E7-4F5A-AFD0-0DAA032204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15490" y="4382906"/>
              <a:ext cx="2257418" cy="414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40</a:t>
              </a:r>
              <a:endParaRPr lang="en-US" altLang="vi-VN" sz="48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4 -0.01435 L 1.34948 -0.03056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1.25746 -0.0268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5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6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>
            <a:extLst>
              <a:ext uri="{FF2B5EF4-FFF2-40B4-BE49-F238E27FC236}">
                <a16:creationId xmlns:a16="http://schemas.microsoft.com/office/drawing/2014/main" id="{C87F9ADB-9D9E-4D8D-A378-7F358CFEA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"/>
            <a:ext cx="9144000" cy="379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1D52FEC6-7730-4FA3-933D-ACAEFA7DC0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651000"/>
            <a:ext cx="9144000" cy="850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0877E598-C362-4A0C-9BA7-A61483CE2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648200"/>
            <a:ext cx="29448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4FD8AB40-C662-4899-B5D1-9D3A23E77F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4343401"/>
            <a:ext cx="1714500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83FED069-F0EC-45CF-8BC1-C53C05E24E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0"/>
            <a:ext cx="4191000" cy="564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11">
            <a:extLst>
              <a:ext uri="{FF2B5EF4-FFF2-40B4-BE49-F238E27FC236}">
                <a16:creationId xmlns:a16="http://schemas.microsoft.com/office/drawing/2014/main" id="{9AD1FBD1-1E74-4847-AC3E-B9DF203B1F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14" y="43275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2">
            <a:extLst>
              <a:ext uri="{FF2B5EF4-FFF2-40B4-BE49-F238E27FC236}">
                <a16:creationId xmlns:a16="http://schemas.microsoft.com/office/drawing/2014/main" id="{6898EE8A-98AF-4FBE-80ED-C5B4DCB767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9" y="43561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Picture 13">
            <a:extLst>
              <a:ext uri="{FF2B5EF4-FFF2-40B4-BE49-F238E27FC236}">
                <a16:creationId xmlns:a16="http://schemas.microsoft.com/office/drawing/2014/main" id="{86AD1C40-5576-4563-83E4-BA173BE207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51" y="4241800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4">
            <a:extLst>
              <a:ext uri="{FF2B5EF4-FFF2-40B4-BE49-F238E27FC236}">
                <a16:creationId xmlns:a16="http://schemas.microsoft.com/office/drawing/2014/main" id="{ADF82378-F0C2-4352-9026-24382C2D6C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9414" y="3908425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5">
            <a:extLst>
              <a:ext uri="{FF2B5EF4-FFF2-40B4-BE49-F238E27FC236}">
                <a16:creationId xmlns:a16="http://schemas.microsoft.com/office/drawing/2014/main" id="{1B246B9F-04DE-4B2E-8576-ACE5B36293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9" y="4217988"/>
            <a:ext cx="2762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Ca map hoi">
            <a:extLst>
              <a:ext uri="{FF2B5EF4-FFF2-40B4-BE49-F238E27FC236}">
                <a16:creationId xmlns:a16="http://schemas.microsoft.com/office/drawing/2014/main" id="{1CADB22E-0218-41C6-AA3B-E22BDE1368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1" y="2003425"/>
            <a:ext cx="1249363" cy="132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Nen cau hoi">
            <a:extLst>
              <a:ext uri="{FF2B5EF4-FFF2-40B4-BE49-F238E27FC236}">
                <a16:creationId xmlns:a16="http://schemas.microsoft.com/office/drawing/2014/main" id="{9D8842A6-8EE4-4D24-9F51-F2195E29366C}"/>
              </a:ext>
            </a:extLst>
          </p:cNvPr>
          <p:cNvSpPr/>
          <p:nvPr/>
        </p:nvSpPr>
        <p:spPr>
          <a:xfrm>
            <a:off x="3219450" y="1498600"/>
            <a:ext cx="3094038" cy="2133600"/>
          </a:xfrm>
          <a:prstGeom prst="wedgeEllipseCallout">
            <a:avLst>
              <a:gd name="adj1" fmla="val -67108"/>
              <a:gd name="adj2" fmla="val -3009"/>
            </a:avLst>
          </a:prstGeom>
          <a:solidFill>
            <a:srgbClr val="FFFF99"/>
          </a:solidFill>
          <a:ln w="57150"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8206" name="Nguoi cau ca">
            <a:extLst>
              <a:ext uri="{FF2B5EF4-FFF2-40B4-BE49-F238E27FC236}">
                <a16:creationId xmlns:a16="http://schemas.microsoft.com/office/drawing/2014/main" id="{185B9113-5F28-4D1E-8071-C86A46A04F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313" y="1222375"/>
            <a:ext cx="3344862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TextBox 41">
            <a:extLst>
              <a:ext uri="{FF2B5EF4-FFF2-40B4-BE49-F238E27FC236}">
                <a16:creationId xmlns:a16="http://schemas.microsoft.com/office/drawing/2014/main" id="{A41EA2D3-6CC7-4F0E-8AEC-7CBC4CCCF3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0900" y="2220914"/>
            <a:ext cx="30861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vi-VN" b="1" dirty="0">
                <a:cs typeface="Times New Roman" panose="02020603050405020304" pitchFamily="18" charset="0"/>
              </a:rPr>
              <a:t>   </a:t>
            </a:r>
            <a:r>
              <a:rPr lang="en-US" altLang="vi-VN" sz="4000" b="1" dirty="0">
                <a:solidFill>
                  <a:srgbClr val="0033CC"/>
                </a:solidFill>
                <a:cs typeface="Times New Roman" panose="02020603050405020304" pitchFamily="18" charset="0"/>
              </a:rPr>
              <a:t>9 x 4 = ?</a:t>
            </a:r>
          </a:p>
        </p:txBody>
      </p:sp>
      <p:grpSp>
        <p:nvGrpSpPr>
          <p:cNvPr id="8" name="Ca 1 trai">
            <a:extLst>
              <a:ext uri="{FF2B5EF4-FFF2-40B4-BE49-F238E27FC236}">
                <a16:creationId xmlns:a16="http://schemas.microsoft.com/office/drawing/2014/main" id="{1390AA3E-C226-4B6C-A97B-7DC6FB40244B}"/>
              </a:ext>
            </a:extLst>
          </p:cNvPr>
          <p:cNvGrpSpPr>
            <a:grpSpLocks/>
          </p:cNvGrpSpPr>
          <p:nvPr/>
        </p:nvGrpSpPr>
        <p:grpSpPr bwMode="auto">
          <a:xfrm flipH="1">
            <a:off x="1506538" y="3894139"/>
            <a:ext cx="2728913" cy="1317625"/>
            <a:chOff x="8496723" y="3989601"/>
            <a:chExt cx="2226432" cy="987928"/>
          </a:xfrm>
        </p:grpSpPr>
        <p:pic>
          <p:nvPicPr>
            <p:cNvPr id="8216" name="Picture 36">
              <a:extLst>
                <a:ext uri="{FF2B5EF4-FFF2-40B4-BE49-F238E27FC236}">
                  <a16:creationId xmlns:a16="http://schemas.microsoft.com/office/drawing/2014/main" id="{23004922-FE8C-4EC5-A185-191558DD7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8439" y="3989601"/>
              <a:ext cx="1914716" cy="987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7">
              <a:extLst>
                <a:ext uri="{FF2B5EF4-FFF2-40B4-BE49-F238E27FC236}">
                  <a16:creationId xmlns:a16="http://schemas.microsoft.com/office/drawing/2014/main" id="{232FD892-2D39-4847-A7AC-DC96D9ABB8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96723" y="4230561"/>
              <a:ext cx="1798121" cy="530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37</a:t>
              </a:r>
            </a:p>
          </p:txBody>
        </p:sp>
      </p:grpSp>
      <p:grpSp>
        <p:nvGrpSpPr>
          <p:cNvPr id="11" name="ca 1 phai">
            <a:extLst>
              <a:ext uri="{FF2B5EF4-FFF2-40B4-BE49-F238E27FC236}">
                <a16:creationId xmlns:a16="http://schemas.microsoft.com/office/drawing/2014/main" id="{EA70D8D1-4C36-4A2C-8304-4E44E03B8A5E}"/>
              </a:ext>
            </a:extLst>
          </p:cNvPr>
          <p:cNvGrpSpPr>
            <a:grpSpLocks/>
          </p:cNvGrpSpPr>
          <p:nvPr/>
        </p:nvGrpSpPr>
        <p:grpSpPr bwMode="auto">
          <a:xfrm>
            <a:off x="8599488" y="3708400"/>
            <a:ext cx="2482850" cy="1309688"/>
            <a:chOff x="9582622" y="3780867"/>
            <a:chExt cx="3300980" cy="1160080"/>
          </a:xfrm>
        </p:grpSpPr>
        <p:pic>
          <p:nvPicPr>
            <p:cNvPr id="8214" name="Picture 33">
              <a:extLst>
                <a:ext uri="{FF2B5EF4-FFF2-40B4-BE49-F238E27FC236}">
                  <a16:creationId xmlns:a16="http://schemas.microsoft.com/office/drawing/2014/main" id="{A48F69A1-7CA1-4134-AB7C-AE7A1801A3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82622" y="3780867"/>
              <a:ext cx="3097435" cy="1160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5" name="TextBox 34">
              <a:extLst>
                <a:ext uri="{FF2B5EF4-FFF2-40B4-BE49-F238E27FC236}">
                  <a16:creationId xmlns:a16="http://schemas.microsoft.com/office/drawing/2014/main" id="{B5AC704D-9CAA-4190-A70C-4831CE7E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434062" y="4084658"/>
              <a:ext cx="2449540" cy="6270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38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 2 phai">
            <a:extLst>
              <a:ext uri="{FF2B5EF4-FFF2-40B4-BE49-F238E27FC236}">
                <a16:creationId xmlns:a16="http://schemas.microsoft.com/office/drawing/2014/main" id="{AC135280-3682-4B80-8B2B-83FFA3E800A8}"/>
              </a:ext>
            </a:extLst>
          </p:cNvPr>
          <p:cNvGrpSpPr>
            <a:grpSpLocks/>
          </p:cNvGrpSpPr>
          <p:nvPr/>
        </p:nvGrpSpPr>
        <p:grpSpPr bwMode="auto">
          <a:xfrm>
            <a:off x="8705851" y="5127626"/>
            <a:ext cx="3078163" cy="1274763"/>
            <a:chOff x="9639996" y="3984910"/>
            <a:chExt cx="3283648" cy="788176"/>
          </a:xfrm>
        </p:grpSpPr>
        <p:pic>
          <p:nvPicPr>
            <p:cNvPr id="8212" name="Picture 2">
              <a:extLst>
                <a:ext uri="{FF2B5EF4-FFF2-40B4-BE49-F238E27FC236}">
                  <a16:creationId xmlns:a16="http://schemas.microsoft.com/office/drawing/2014/main" id="{914715A0-C1EF-4405-9B17-101483E1D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9996" y="3984910"/>
              <a:ext cx="2442171" cy="788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3" name="TextBox 31">
              <a:extLst>
                <a:ext uri="{FF2B5EF4-FFF2-40B4-BE49-F238E27FC236}">
                  <a16:creationId xmlns:a16="http://schemas.microsoft.com/office/drawing/2014/main" id="{4C08E73B-9283-4451-B8C5-FD68170360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71115" y="4196129"/>
              <a:ext cx="2652529" cy="4376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36</a:t>
              </a:r>
              <a:endParaRPr lang="en-US" altLang="vi-VN" sz="4000" b="1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Wishful_Thinking">
            <a:hlinkClick r:id="" action="ppaction://media"/>
            <a:extLst>
              <a:ext uri="{FF2B5EF4-FFF2-40B4-BE49-F238E27FC236}">
                <a16:creationId xmlns:a16="http://schemas.microsoft.com/office/drawing/2014/main" id="{7B913E81-6344-469A-BD57-4DF2CAD031BE}"/>
              </a:ext>
            </a:extLst>
          </p:cNvPr>
          <p:cNvPicPr>
            <a:picLocks noChangeAspect="1"/>
          </p:cNvPicPr>
          <p:nvPr>
            <a:videoFile r:link="rId1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9488" y="889000"/>
            <a:ext cx="609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146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3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0347 L 1.34097 -0.01273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18" y="-81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11111E-6 L -1.25747 -0.02685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882" y="-134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01042 0.01204 L -1.2724 0.00648 " pathEditMode="relative" rAng="0" ptsTypes="AA">
                                      <p:cBhvr>
                                        <p:cTn id="12" dur="1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08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4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1381</Words>
  <Application>Microsoft Office PowerPoint</Application>
  <PresentationFormat>Widescreen</PresentationFormat>
  <Paragraphs>200</Paragraphs>
  <Slides>30</Slides>
  <Notes>21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Cooper Black</vt:lpstr>
      <vt:lpstr>Times New Roman</vt:lpstr>
      <vt:lpstr>Varela Round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Kho Giáo án ppt Phan Linh_0916.604.268</vt:lpstr>
      <vt:lpstr>PowerPoint Presentation</vt:lpstr>
      <vt:lpstr>Kho Giáo án ppt Phan Linh_0916.604.268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HồngAnh Phạm</dc:creator>
  <cp:lastModifiedBy>HồngAnh Phạm</cp:lastModifiedBy>
  <cp:revision>3</cp:revision>
  <dcterms:created xsi:type="dcterms:W3CDTF">2022-07-31T03:52:51Z</dcterms:created>
  <dcterms:modified xsi:type="dcterms:W3CDTF">2022-07-31T11:28:44Z</dcterms:modified>
</cp:coreProperties>
</file>