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2" r:id="rId3"/>
  </p:sldMasterIdLst>
  <p:notesMasterIdLst>
    <p:notesMasterId r:id="rId25"/>
  </p:notesMasterIdLst>
  <p:sldIdLst>
    <p:sldId id="279" r:id="rId4"/>
    <p:sldId id="299" r:id="rId5"/>
    <p:sldId id="307" r:id="rId6"/>
    <p:sldId id="2636" r:id="rId7"/>
    <p:sldId id="285" r:id="rId8"/>
    <p:sldId id="286" r:id="rId9"/>
    <p:sldId id="287" r:id="rId10"/>
    <p:sldId id="290" r:id="rId11"/>
    <p:sldId id="318" r:id="rId12"/>
    <p:sldId id="319" r:id="rId13"/>
    <p:sldId id="320" r:id="rId14"/>
    <p:sldId id="321" r:id="rId15"/>
    <p:sldId id="275" r:id="rId16"/>
    <p:sldId id="323" r:id="rId17"/>
    <p:sldId id="322" r:id="rId18"/>
    <p:sldId id="2637" r:id="rId19"/>
    <p:sldId id="2638" r:id="rId20"/>
    <p:sldId id="2642" r:id="rId21"/>
    <p:sldId id="2640" r:id="rId22"/>
    <p:sldId id="2641" r:id="rId23"/>
    <p:sldId id="32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8BA35-F929-41F2-9417-ED06522E3F0A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F3A08-B167-413E-B817-0E3E5D169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3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72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57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463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373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936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9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06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2023/10/3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81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682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955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13222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08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07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589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26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93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3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985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27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73651A0-E731-EC4F-B719-3A04B23CAAAA}"/>
              </a:ext>
            </a:extLst>
          </p:cNvPr>
          <p:cNvSpPr/>
          <p:nvPr userDrawn="1"/>
        </p:nvSpPr>
        <p:spPr>
          <a:xfrm>
            <a:off x="215900" y="190500"/>
            <a:ext cx="11772900" cy="648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2EF97D-BAEE-F749-B654-893E48A07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9310" y="0"/>
            <a:ext cx="913736" cy="12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0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17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10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2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8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77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61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60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44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2023/10/3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10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2023/10/3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7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2023/10/3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2424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2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7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212689-B881-4AFE-85F6-D514D45CE2D7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14549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8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53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0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Logo&#10;&#10;Description automatically generated">
            <a:extLst>
              <a:ext uri="{FF2B5EF4-FFF2-40B4-BE49-F238E27FC236}">
                <a16:creationId xmlns:a16="http://schemas.microsoft.com/office/drawing/2014/main" id="{B3833800-785F-4162-B2DE-389DAFB60E4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27" y="2163592"/>
            <a:ext cx="2572989" cy="1005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CC687A-AD9F-4793-8DAF-44E6FC1E18B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15103" y="2865176"/>
            <a:ext cx="641964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0C8A069-F50D-4A3E-A754-7ED26F65E250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BE41106-320E-4D38-A7DD-ACB92A152699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9D27D79-6BB6-482F-A0E1-9C46F621FE09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3BD1769-FE14-4E45-A0F7-DBBD0E91E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56254F5-FFA4-4F03-89B0-D8E704367416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37B108B-DA33-4690-8657-03D4108AAA43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7DF9A08-5D0D-4129-B86C-F17DC565902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3" name="图片 11">
              <a:extLst>
                <a:ext uri="{FF2B5EF4-FFF2-40B4-BE49-F238E27FC236}">
                  <a16:creationId xmlns:a16="http://schemas.microsoft.com/office/drawing/2014/main" id="{32617216-501F-42C7-BD49-227638A1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25081" y="2625894"/>
            <a:ext cx="5609783" cy="2389874"/>
            <a:chOff x="1147864" y="2761593"/>
            <a:chExt cx="5611514" cy="2390611"/>
          </a:xfrm>
        </p:grpSpPr>
        <p:sp>
          <p:nvSpPr>
            <p:cNvPr id="4" name="Rounded Rectangle 3"/>
            <p:cNvSpPr/>
            <p:nvPr/>
          </p:nvSpPr>
          <p:spPr>
            <a:xfrm>
              <a:off x="1147864" y="2761593"/>
              <a:ext cx="5611514" cy="2390611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103">
                <a:lnSpc>
                  <a:spcPct val="120000"/>
                </a:lnSpc>
                <a:defRPr/>
              </a:pP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Tiêu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chí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đánh</a:t>
              </a:r>
              <a:r>
                <a:rPr lang="en-US" sz="2799" b="1" kern="0" dirty="0">
                  <a:solidFill>
                    <a:srgbClr val="FF0000"/>
                  </a:solidFill>
                  <a:latin typeface="微软雅黑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微软雅黑"/>
                </a:rPr>
                <a:t>giá</a:t>
              </a:r>
              <a:endParaRPr lang="en-US" sz="2799" b="1" kern="0" dirty="0">
                <a:solidFill>
                  <a:srgbClr val="FF0000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fi-FI" sz="2799" kern="0" dirty="0">
                  <a:solidFill>
                    <a:srgbClr val="142436"/>
                  </a:solidFill>
                  <a:latin typeface="微软雅黑"/>
                </a:rPr>
                <a:t>1. </a:t>
              </a:r>
              <a:r>
                <a:rPr lang="fi-FI" sz="2799" kern="0" dirty="0" smtClean="0">
                  <a:solidFill>
                    <a:srgbClr val="142436"/>
                  </a:solidFill>
                  <a:latin typeface="微软雅黑"/>
                </a:rPr>
                <a:t>Bài viết đúng chính tả</a:t>
              </a:r>
              <a:endParaRPr lang="fi-FI" sz="2799" b="1" kern="0" dirty="0">
                <a:solidFill>
                  <a:srgbClr val="142436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2.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Chữ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viết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rõ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ràng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,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sạch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đẹp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3.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Trình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bày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đúng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hình</a:t>
              </a:r>
              <a:r>
                <a:rPr lang="en-US" sz="2799" kern="0" dirty="0">
                  <a:solidFill>
                    <a:srgbClr val="142436"/>
                  </a:solidFill>
                  <a:latin typeface="微软雅黑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微软雅黑"/>
                </a:rPr>
                <a:t>thức</a:t>
              </a:r>
              <a:endParaRPr lang="en-US" sz="2799" kern="0" dirty="0">
                <a:solidFill>
                  <a:srgbClr val="142436"/>
                </a:solidFill>
                <a:latin typeface="微软雅黑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195512" y="4088808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6254658" y="3492116"/>
              <a:ext cx="457247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420430" y="3492116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6195513" y="4546638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75" y="4378934"/>
            <a:ext cx="2254215" cy="22506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2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3" name="Google Shape;5317;p41"/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3599" dirty="0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599" dirty="0">
                <a:solidFill>
                  <a:srgbClr val="249EA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01706" y="2390601"/>
            <a:ext cx="4411211" cy="2240263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:a16="http://schemas.microsoft.com/office/drawing/2014/main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algn="ctr" defTabSz="1218804"/>
              <a:endParaRPr lang="zh-CN" altLang="en-US" sz="1799" b="1" dirty="0">
                <a:solidFill>
                  <a:srgbClr val="778495"/>
                </a:solidFill>
                <a:latin typeface="微软雅黑"/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:a16="http://schemas.microsoft.com/office/drawing/2014/main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3"/>
              <a:endParaRPr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72080" y="28776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微软雅黑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lang="en-US" sz="2399" b="1" kern="0" dirty="0">
              <a:solidFill>
                <a:prstClr val="black">
                  <a:lumMod val="50000"/>
                </a:prstClr>
              </a:solidFill>
              <a:latin typeface="微软雅黑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8B030B7-A290-4E7D-926B-EAC08F3B3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7981" y="878855"/>
            <a:ext cx="467603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speedometer&#10;&#10;Description automatically generated with low confidence">
            <a:extLst>
              <a:ext uri="{FF2B5EF4-FFF2-40B4-BE49-F238E27FC236}">
                <a16:creationId xmlns:a16="http://schemas.microsoft.com/office/drawing/2014/main" id="{9084D665-3DD0-4505-9E9A-3C0D14922E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21" y="1525221"/>
            <a:ext cx="999669" cy="10746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E019A0-E22B-495E-8744-D67A8EC656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3241" y="2242484"/>
            <a:ext cx="4535817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96114" y="257991"/>
            <a:ext cx="11891111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7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en-US" sz="27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206097-C5B8-4AD4-B260-544FB3249438}"/>
              </a:ext>
            </a:extLst>
          </p:cNvPr>
          <p:cNvGrpSpPr/>
          <p:nvPr/>
        </p:nvGrpSpPr>
        <p:grpSpPr>
          <a:xfrm>
            <a:off x="415448" y="1304925"/>
            <a:ext cx="11535395" cy="5295083"/>
            <a:chOff x="310271" y="1132384"/>
            <a:chExt cx="8654217" cy="569739"/>
          </a:xfrm>
        </p:grpSpPr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6E663F37-D832-46C2-9064-26495556CBF4}"/>
                </a:ext>
              </a:extLst>
            </p:cNvPr>
            <p:cNvSpPr/>
            <p:nvPr/>
          </p:nvSpPr>
          <p:spPr>
            <a:xfrm>
              <a:off x="310271" y="1132384"/>
              <a:ext cx="8654217" cy="569739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6A406B-823E-4FD6-8E6B-5BD64140F5B7}"/>
                </a:ext>
              </a:extLst>
            </p:cNvPr>
            <p:cNvSpPr/>
            <p:nvPr/>
          </p:nvSpPr>
          <p:spPr>
            <a:xfrm>
              <a:off x="382622" y="1174626"/>
              <a:ext cx="4339443" cy="367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a.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Từ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ngữ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chứa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tiếng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bắt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đầu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bằng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s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hoặc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x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  <a:p>
              <a:pPr algn="just"/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M: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dòng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suối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  <a:p>
              <a:pPr algn="just"/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b.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Từ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ngữ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chứa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tiếng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có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dấu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hỏi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hoặc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dấu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OpenSans"/>
                </a:rPr>
                <a:t>ngã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OpenSans"/>
                </a:rPr>
                <a:t>.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  <a:p>
              <a:pPr algn="just"/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M: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cối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giã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600" b="0" i="0" dirty="0" err="1">
                  <a:solidFill>
                    <a:srgbClr val="000000"/>
                  </a:solidFill>
                  <a:effectLst/>
                  <a:latin typeface="OpenSans"/>
                </a:rPr>
                <a:t>gạo</a:t>
              </a:r>
              <a:endParaRPr lang="en-US" sz="3600" b="0" i="0" dirty="0">
                <a:solidFill>
                  <a:srgbClr val="000000"/>
                </a:solidFill>
                <a:effectLst/>
                <a:latin typeface="OpenSan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15B7077-3023-47C9-BB66-F5518A3F0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863" y="1542776"/>
            <a:ext cx="5784138" cy="529508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ADA8D4-679D-44C9-8486-C513BEE3E7E6}"/>
              </a:ext>
            </a:extLst>
          </p:cNvPr>
          <p:cNvCxnSpPr/>
          <p:nvPr/>
        </p:nvCxnSpPr>
        <p:spPr>
          <a:xfrm>
            <a:off x="5324475" y="723900"/>
            <a:ext cx="26479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03C98F4-E583-C54C-BD96-A5430FD15A5C}"/>
              </a:ext>
            </a:extLst>
          </p:cNvPr>
          <p:cNvSpPr/>
          <p:nvPr/>
        </p:nvSpPr>
        <p:spPr>
          <a:xfrm>
            <a:off x="-166626" y="4119623"/>
            <a:ext cx="11516139" cy="623823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6">
            <a:extLst>
              <a:ext uri="{FF2B5EF4-FFF2-40B4-BE49-F238E27FC236}">
                <a16:creationId xmlns:a16="http://schemas.microsoft.com/office/drawing/2014/main" id="{71BF42F8-AA6E-4E13-8559-168DF656C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9" y="-40238"/>
            <a:ext cx="12295157" cy="6898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365" y="125506"/>
            <a:ext cx="11780437" cy="650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6">
            <a:extLst>
              <a:ext uri="{FF2B5EF4-FFF2-40B4-BE49-F238E27FC236}">
                <a16:creationId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949" y="264751"/>
            <a:ext cx="4536956" cy="4536956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F0B60438-6AF9-8942-9D54-9E4E3D93AF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66"/>
          <a:stretch/>
        </p:blipFill>
        <p:spPr>
          <a:xfrm>
            <a:off x="-488542" y="3764308"/>
            <a:ext cx="3815164" cy="325943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10558" y="1544459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ừ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3’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3" y="287142"/>
            <a:ext cx="10058400" cy="12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-438150"/>
            <a:ext cx="11953847" cy="7187346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aphicFrame>
        <p:nvGraphicFramePr>
          <p:cNvPr id="21" name="Table 5">
            <a:extLst>
              <a:ext uri="{FF2B5EF4-FFF2-40B4-BE49-F238E27FC236}">
                <a16:creationId xmlns:a16="http://schemas.microsoft.com/office/drawing/2014/main" id="{2347F120-CCA0-43D5-B4B4-5C256A232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472088"/>
              </p:ext>
            </p:extLst>
          </p:nvPr>
        </p:nvGraphicFramePr>
        <p:xfrm>
          <a:off x="1688894" y="653214"/>
          <a:ext cx="9018712" cy="3141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9356">
                  <a:extLst>
                    <a:ext uri="{9D8B030D-6E8A-4147-A177-3AD203B41FA5}">
                      <a16:colId xmlns:a16="http://schemas.microsoft.com/office/drawing/2014/main" val="1210691120"/>
                    </a:ext>
                  </a:extLst>
                </a:gridCol>
                <a:gridCol w="4509356">
                  <a:extLst>
                    <a:ext uri="{9D8B030D-6E8A-4147-A177-3AD203B41FA5}">
                      <a16:colId xmlns:a16="http://schemas.microsoft.com/office/drawing/2014/main" val="2846380104"/>
                    </a:ext>
                  </a:extLst>
                </a:gridCol>
              </a:tblGrid>
              <a:tr h="52983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prstClr val="black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ừ </a:t>
                      </a:r>
                      <a:r>
                        <a:rPr kumimoji="0" lang="en-US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bắt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đầu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bằng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s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x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hỏi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ngã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34102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Dòng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sông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Cối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giã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gạo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574338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588541"/>
                  </a:ext>
                </a:extLst>
              </a:tr>
              <a:tr h="650838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8989"/>
                  </a:ext>
                </a:extLst>
              </a:tr>
            </a:tbl>
          </a:graphicData>
        </a:graphic>
      </p:graphicFrame>
      <p:grpSp>
        <p:nvGrpSpPr>
          <p:cNvPr id="27" name="times up">
            <a:extLst>
              <a:ext uri="{FF2B5EF4-FFF2-40B4-BE49-F238E27FC236}">
                <a16:creationId xmlns:a16="http://schemas.microsoft.com/office/drawing/2014/main" id="{26ACD0C9-863D-4C39-AB5E-5EC2029ACF08}"/>
              </a:ext>
            </a:extLst>
          </p:cNvPr>
          <p:cNvGrpSpPr/>
          <p:nvPr/>
        </p:nvGrpSpPr>
        <p:grpSpPr>
          <a:xfrm>
            <a:off x="4598166" y="5583706"/>
            <a:ext cx="1534313" cy="564658"/>
            <a:chOff x="4284637" y="-304827"/>
            <a:chExt cx="2669678" cy="697560"/>
          </a:xfrm>
        </p:grpSpPr>
        <p:sp>
          <p:nvSpPr>
            <p:cNvPr id="28" name="Rounded Rectangle 203">
              <a:extLst>
                <a:ext uri="{FF2B5EF4-FFF2-40B4-BE49-F238E27FC236}">
                  <a16:creationId xmlns:a16="http://schemas.microsoft.com/office/drawing/2014/main" id="{0C2783C0-E7E3-4F23-9ECC-12F699B2D499}"/>
                </a:ext>
              </a:extLst>
            </p:cNvPr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ounded Rectangle 204">
              <a:extLst>
                <a:ext uri="{FF2B5EF4-FFF2-40B4-BE49-F238E27FC236}">
                  <a16:creationId xmlns:a16="http://schemas.microsoft.com/office/drawing/2014/main" id="{EB8FF20F-5C4B-4C0A-A365-2231629458C9}"/>
                </a:ext>
              </a:extLst>
            </p:cNvPr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616A7A24-5CAF-40FB-A0BF-DDFC4BE8F187}"/>
              </a:ext>
            </a:extLst>
          </p:cNvPr>
          <p:cNvSpPr/>
          <p:nvPr/>
        </p:nvSpPr>
        <p:spPr>
          <a:xfrm>
            <a:off x="4691384" y="3137119"/>
            <a:ext cx="1240792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48E5CCB-450A-4E1E-AB07-EF7849AA1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353" y="3441500"/>
            <a:ext cx="2181442" cy="2174522"/>
          </a:xfrm>
          <a:prstGeom prst="rect">
            <a:avLst/>
          </a:prstGeom>
        </p:spPr>
      </p:pic>
      <p:grpSp>
        <p:nvGrpSpPr>
          <p:cNvPr id="38" name="Clock hand spin">
            <a:extLst>
              <a:ext uri="{FF2B5EF4-FFF2-40B4-BE49-F238E27FC236}">
                <a16:creationId xmlns:a16="http://schemas.microsoft.com/office/drawing/2014/main" id="{EB958CBC-B6DF-463F-9858-6B2D2E8EEFB4}"/>
              </a:ext>
            </a:extLst>
          </p:cNvPr>
          <p:cNvGrpSpPr/>
          <p:nvPr/>
        </p:nvGrpSpPr>
        <p:grpSpPr>
          <a:xfrm rot="1786145">
            <a:off x="4744570" y="4135725"/>
            <a:ext cx="1115558" cy="1081045"/>
            <a:chOff x="840573" y="2379277"/>
            <a:chExt cx="3829048" cy="3849975"/>
          </a:xfrm>
        </p:grpSpPr>
        <p:sp>
          <p:nvSpPr>
            <p:cNvPr id="39" name="Oval 28">
              <a:extLst>
                <a:ext uri="{FF2B5EF4-FFF2-40B4-BE49-F238E27FC236}">
                  <a16:creationId xmlns:a16="http://schemas.microsoft.com/office/drawing/2014/main" id="{F1405DC5-138A-46AF-8E4D-84EC0D2B0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hour hand">
              <a:extLst>
                <a:ext uri="{FF2B5EF4-FFF2-40B4-BE49-F238E27FC236}">
                  <a16:creationId xmlns:a16="http://schemas.microsoft.com/office/drawing/2014/main" id="{BCE8A742-4EC5-4C31-8972-E0B725989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046C621-A6CD-4CB6-A8E7-3174780881CE}"/>
              </a:ext>
            </a:extLst>
          </p:cNvPr>
          <p:cNvSpPr txBox="1"/>
          <p:nvPr/>
        </p:nvSpPr>
        <p:spPr>
          <a:xfrm>
            <a:off x="5651144" y="4438490"/>
            <a:ext cx="28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6082A4-3FFA-42ED-B45D-DD7A63C4EF19}"/>
              </a:ext>
            </a:extLst>
          </p:cNvPr>
          <p:cNvSpPr txBox="1"/>
          <p:nvPr/>
        </p:nvSpPr>
        <p:spPr>
          <a:xfrm>
            <a:off x="5139529" y="5000749"/>
            <a:ext cx="34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F48510-7918-4661-819D-50D538E6213A}"/>
              </a:ext>
            </a:extLst>
          </p:cNvPr>
          <p:cNvSpPr txBox="1"/>
          <p:nvPr/>
        </p:nvSpPr>
        <p:spPr>
          <a:xfrm>
            <a:off x="4691384" y="4438491"/>
            <a:ext cx="30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232C3BB-96A6-4A2F-9D5B-A6C92A8B7C10}"/>
              </a:ext>
            </a:extLst>
          </p:cNvPr>
          <p:cNvSpPr txBox="1"/>
          <p:nvPr/>
        </p:nvSpPr>
        <p:spPr>
          <a:xfrm>
            <a:off x="5101982" y="4020404"/>
            <a:ext cx="4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12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0E5B1D3-EE27-4125-926B-713B33CBE307}"/>
              </a:ext>
            </a:extLst>
          </p:cNvPr>
          <p:cNvSpPr txBox="1"/>
          <p:nvPr/>
        </p:nvSpPr>
        <p:spPr>
          <a:xfrm>
            <a:off x="6366909" y="3930115"/>
            <a:ext cx="387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03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8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24229-D5E8-4128-AD3D-3EC853DA817C}"/>
              </a:ext>
            </a:extLst>
          </p:cNvPr>
          <p:cNvGrpSpPr/>
          <p:nvPr/>
        </p:nvGrpSpPr>
        <p:grpSpPr>
          <a:xfrm>
            <a:off x="119077" y="-333375"/>
            <a:ext cx="11953847" cy="7082571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2FDE09-9711-449E-A886-AED910BAC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658505"/>
              </p:ext>
            </p:extLst>
          </p:nvPr>
        </p:nvGraphicFramePr>
        <p:xfrm>
          <a:off x="1630238" y="695464"/>
          <a:ext cx="9233756" cy="5321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6878">
                  <a:extLst>
                    <a:ext uri="{9D8B030D-6E8A-4147-A177-3AD203B41FA5}">
                      <a16:colId xmlns:a16="http://schemas.microsoft.com/office/drawing/2014/main" val="3492298301"/>
                    </a:ext>
                  </a:extLst>
                </a:gridCol>
                <a:gridCol w="4616878">
                  <a:extLst>
                    <a:ext uri="{9D8B030D-6E8A-4147-A177-3AD203B41FA5}">
                      <a16:colId xmlns:a16="http://schemas.microsoft.com/office/drawing/2014/main" val="1435227241"/>
                    </a:ext>
                  </a:extLst>
                </a:gridCol>
              </a:tblGrid>
              <a:tr h="131803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prstClr val="black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ừ </a:t>
                      </a:r>
                      <a:r>
                        <a:rPr kumimoji="0" lang="en-US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bắt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đầu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bằng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s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x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ngữ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chứa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có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hỏi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hoặc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dấu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ngã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36408"/>
                  </a:ext>
                </a:extLst>
              </a:tr>
              <a:tr h="7216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Dòng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sông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M.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Cối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giã</a:t>
                      </a:r>
                      <a:r>
                        <a:rPr lang="en-US" sz="36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6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gạo</a:t>
                      </a:r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674901"/>
                  </a:ext>
                </a:extLst>
              </a:tr>
              <a:tr h="72164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909578"/>
                  </a:ext>
                </a:extLst>
              </a:tr>
              <a:tr h="18041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16647"/>
                  </a:ext>
                </a:extLst>
              </a:tr>
              <a:tr h="45967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658607"/>
                  </a:ext>
                </a:extLst>
              </a:tr>
              <a:tr h="27926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721749"/>
                  </a:ext>
                </a:extLst>
              </a:tr>
              <a:tr h="18041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52791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859A2BB-0556-44C3-AF19-58343741B69C}"/>
              </a:ext>
            </a:extLst>
          </p:cNvPr>
          <p:cNvSpPr txBox="1"/>
          <p:nvPr/>
        </p:nvSpPr>
        <p:spPr>
          <a:xfrm>
            <a:off x="3082176" y="2782669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sàn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DA0945-3375-48CE-88B3-0899C4FA0AAA}"/>
              </a:ext>
            </a:extLst>
          </p:cNvPr>
          <p:cNvSpPr txBox="1"/>
          <p:nvPr/>
        </p:nvSpPr>
        <p:spPr>
          <a:xfrm>
            <a:off x="3082176" y="3402578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92F288-B4CC-480A-963F-D314B07A284C}"/>
              </a:ext>
            </a:extLst>
          </p:cNvPr>
          <p:cNvSpPr txBox="1"/>
          <p:nvPr/>
        </p:nvSpPr>
        <p:spPr>
          <a:xfrm>
            <a:off x="3082176" y="4163248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B4AF8CB-A3BA-4A02-80E7-8A8E5912548B}"/>
              </a:ext>
            </a:extLst>
          </p:cNvPr>
          <p:cNvSpPr txBox="1"/>
          <p:nvPr/>
        </p:nvSpPr>
        <p:spPr>
          <a:xfrm>
            <a:off x="3123527" y="4760624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1A11E56-C662-4969-A0B6-8253A6B5647A}"/>
              </a:ext>
            </a:extLst>
          </p:cNvPr>
          <p:cNvSpPr txBox="1"/>
          <p:nvPr/>
        </p:nvSpPr>
        <p:spPr>
          <a:xfrm>
            <a:off x="3123527" y="5406955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xẻng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86199C0-12AE-4F27-8281-F332DACEB852}"/>
              </a:ext>
            </a:extLst>
          </p:cNvPr>
          <p:cNvSpPr txBox="1"/>
          <p:nvPr/>
        </p:nvSpPr>
        <p:spPr>
          <a:xfrm>
            <a:off x="7521365" y="2821115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DAF0ADC-BC5D-4BBA-8144-812247146513}"/>
              </a:ext>
            </a:extLst>
          </p:cNvPr>
          <p:cNvSpPr txBox="1"/>
          <p:nvPr/>
        </p:nvSpPr>
        <p:spPr>
          <a:xfrm>
            <a:off x="7521365" y="3499236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xẻng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484E3E-2BF2-4E9F-97A9-B96BDB2419AB}"/>
              </a:ext>
            </a:extLst>
          </p:cNvPr>
          <p:cNvSpPr txBox="1"/>
          <p:nvPr/>
        </p:nvSpPr>
        <p:spPr>
          <a:xfrm>
            <a:off x="7521365" y="4175749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ống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xả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BE72D7-4A80-4FC6-AE5E-AA3ECE89204B}"/>
              </a:ext>
            </a:extLst>
          </p:cNvPr>
          <p:cNvSpPr txBox="1"/>
          <p:nvPr/>
        </p:nvSpPr>
        <p:spPr>
          <a:xfrm>
            <a:off x="7562716" y="4852262"/>
            <a:ext cx="248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sỏi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86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B3B155-669D-46F3-8DD5-8D090D303AED}"/>
              </a:ext>
            </a:extLst>
          </p:cNvPr>
          <p:cNvSpPr txBox="1"/>
          <p:nvPr/>
        </p:nvSpPr>
        <p:spPr>
          <a:xfrm>
            <a:off x="2590800" y="1781175"/>
            <a:ext cx="5191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s, x</a:t>
            </a:r>
          </a:p>
        </p:txBody>
      </p:sp>
    </p:spTree>
    <p:extLst>
      <p:ext uri="{BB962C8B-B14F-4D97-AF65-F5344CB8AC3E}">
        <p14:creationId xmlns:p14="http://schemas.microsoft.com/office/powerpoint/2010/main" val="2070214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1048226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04775" y="262754"/>
            <a:ext cx="11891111" cy="23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lvl="0">
              <a:buClr>
                <a:srgbClr val="000000"/>
              </a:buClr>
            </a:pP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s, x (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ngã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206097-C5B8-4AD4-B260-544FB3249438}"/>
              </a:ext>
            </a:extLst>
          </p:cNvPr>
          <p:cNvGrpSpPr/>
          <p:nvPr/>
        </p:nvGrpSpPr>
        <p:grpSpPr>
          <a:xfrm>
            <a:off x="282632" y="1562917"/>
            <a:ext cx="11535395" cy="5295083"/>
            <a:chOff x="310271" y="1132384"/>
            <a:chExt cx="8654217" cy="569739"/>
          </a:xfrm>
        </p:grpSpPr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6E663F37-D832-46C2-9064-26495556CBF4}"/>
                </a:ext>
              </a:extLst>
            </p:cNvPr>
            <p:cNvSpPr/>
            <p:nvPr/>
          </p:nvSpPr>
          <p:spPr>
            <a:xfrm>
              <a:off x="310271" y="1132384"/>
              <a:ext cx="8654217" cy="569739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6A406B-823E-4FD6-8E6B-5BD64140F5B7}"/>
                </a:ext>
              </a:extLst>
            </p:cNvPr>
            <p:cNvSpPr/>
            <p:nvPr/>
          </p:nvSpPr>
          <p:spPr>
            <a:xfrm>
              <a:off x="382622" y="1174626"/>
              <a:ext cx="4339443" cy="3675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a.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ngữ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chứa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tiếng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bắt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đầu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bằng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s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hoặc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x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M: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dòng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suối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b.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ngữ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chứa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tiếng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có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dấu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hỏi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hoặc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dấu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ngã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M: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cối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giã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gạo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0377488-685E-48AC-BC30-FE52F1905CA1}"/>
              </a:ext>
            </a:extLst>
          </p:cNvPr>
          <p:cNvGrpSpPr/>
          <p:nvPr/>
        </p:nvGrpSpPr>
        <p:grpSpPr>
          <a:xfrm>
            <a:off x="6697191" y="2273927"/>
            <a:ext cx="4761384" cy="4521995"/>
            <a:chOff x="6697191" y="2273927"/>
            <a:chExt cx="4761384" cy="452199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E1CB95-957D-46B9-BF51-87A54222083B}"/>
                </a:ext>
              </a:extLst>
            </p:cNvPr>
            <p:cNvSpPr txBox="1"/>
            <p:nvPr/>
          </p:nvSpPr>
          <p:spPr>
            <a:xfrm>
              <a:off x="7127878" y="2273927"/>
              <a:ext cx="433069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SVN-Hole Hearted" panose="020B0A06020104020203" pitchFamily="34" charset="0"/>
                  <a:ea typeface="+mn-ea"/>
                  <a:cs typeface="+mn-cs"/>
                </a:rPr>
                <a:t>THẢO LUẬN NHÓM ĐÔI</a:t>
              </a:r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31135902-7F81-4714-B33A-DED69054E7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3802" y="4210458"/>
              <a:ext cx="2121764" cy="2280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1EF3E0C6-607C-4847-AEC9-24778228E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7191" y="3947729"/>
              <a:ext cx="2703981" cy="28481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983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84BFFC80-EBF7-49C7-9860-0855C49B1C8B}"/>
              </a:ext>
            </a:extLst>
          </p:cNvPr>
          <p:cNvGrpSpPr/>
          <p:nvPr/>
        </p:nvGrpSpPr>
        <p:grpSpPr>
          <a:xfrm>
            <a:off x="1952625" y="177164"/>
            <a:ext cx="9391650" cy="3423285"/>
            <a:chOff x="449660" y="1005840"/>
            <a:chExt cx="3609269" cy="2194560"/>
          </a:xfrm>
        </p:grpSpPr>
        <p:pic>
          <p:nvPicPr>
            <p:cNvPr id="22" name="Picture 21" descr="Background pattern&#10;&#10;Description automatically generated">
              <a:extLst>
                <a:ext uri="{FF2B5EF4-FFF2-40B4-BE49-F238E27FC236}">
                  <a16:creationId xmlns:a16="http://schemas.microsoft.com/office/drawing/2014/main" id="{F07B45E0-13C4-42AB-B7F4-4FFA6E79F9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12867" r="51697" b="69373"/>
            <a:stretch/>
          </p:blipFill>
          <p:spPr>
            <a:xfrm>
              <a:off x="449660" y="1005840"/>
              <a:ext cx="3609269" cy="219456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7F7C4C-B2B2-4DC6-8F1B-D315381CED71}"/>
                </a:ext>
              </a:extLst>
            </p:cNvPr>
            <p:cNvSpPr txBox="1"/>
            <p:nvPr/>
          </p:nvSpPr>
          <p:spPr>
            <a:xfrm>
              <a:off x="946647" y="1476284"/>
              <a:ext cx="2356646" cy="1006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52D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</a:p>
          </p:txBody>
        </p:sp>
      </p:grp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B2ECEC71-96E6-426F-895E-4E3CE4E07FE0}"/>
              </a:ext>
            </a:extLst>
          </p:cNvPr>
          <p:cNvSpPr/>
          <p:nvPr/>
        </p:nvSpPr>
        <p:spPr>
          <a:xfrm>
            <a:off x="2320304" y="3563320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lượt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40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3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96114" y="257109"/>
            <a:ext cx="11775192" cy="1048226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04775" y="262754"/>
            <a:ext cx="11891111" cy="23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Câu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3: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Tìm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thêm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từ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ngữ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có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tiếng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mở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đầu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bằng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s, x (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hoặc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chứa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tiếng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có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dấu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hỏi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,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dấu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ngã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loria Hallelujah"/>
              </a:rPr>
              <a:t>)</a:t>
            </a:r>
          </a:p>
        </p:txBody>
      </p:sp>
      <p:sp>
        <p:nvSpPr>
          <p:cNvPr id="18" name="矩形: 圆角 5">
            <a:extLst>
              <a:ext uri="{FF2B5EF4-FFF2-40B4-BE49-F238E27FC236}">
                <a16:creationId xmlns:a16="http://schemas.microsoft.com/office/drawing/2014/main" id="{6E663F37-D832-46C2-9064-26495556CBF4}"/>
              </a:ext>
            </a:extLst>
          </p:cNvPr>
          <p:cNvSpPr/>
          <p:nvPr/>
        </p:nvSpPr>
        <p:spPr>
          <a:xfrm>
            <a:off x="282632" y="1562917"/>
            <a:ext cx="11535395" cy="5295083"/>
          </a:xfrm>
          <a:prstGeom prst="roundRect">
            <a:avLst/>
          </a:prstGeom>
          <a:solidFill>
            <a:schemeClr val="bg1"/>
          </a:solidFill>
          <a:ln w="38100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3ED86F5A-5AD2-4C8F-AF24-9EEFF9B2596A}"/>
              </a:ext>
            </a:extLst>
          </p:cNvPr>
          <p:cNvSpPr/>
          <p:nvPr/>
        </p:nvSpPr>
        <p:spPr>
          <a:xfrm>
            <a:off x="561867" y="1943100"/>
            <a:ext cx="10976923" cy="12700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s, x: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xắc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xích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đạp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xoài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sên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sấu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sấm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9C962478-975B-4FD1-B200-33AB4AAE221D}"/>
              </a:ext>
            </a:extLst>
          </p:cNvPr>
          <p:cNvSpPr/>
          <p:nvPr/>
        </p:nvSpPr>
        <p:spPr>
          <a:xfrm>
            <a:off x="561866" y="3765532"/>
            <a:ext cx="10976923" cy="12700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Từ chứa tiếng có dấu hỏi: </a:t>
            </a:r>
            <a:r>
              <a:rPr lang="vi-VN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bưởi, vỏ cam, chảo rán, hủ tiếu, tổ ong, bún chả, chim sẻ…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ounded Rectangle 2">
            <a:extLst>
              <a:ext uri="{FF2B5EF4-FFF2-40B4-BE49-F238E27FC236}">
                <a16:creationId xmlns:a16="http://schemas.microsoft.com/office/drawing/2014/main" id="{95917274-81D9-4FF6-849D-96F714F0D4C9}"/>
              </a:ext>
            </a:extLst>
          </p:cNvPr>
          <p:cNvSpPr/>
          <p:nvPr/>
        </p:nvSpPr>
        <p:spPr>
          <a:xfrm>
            <a:off x="607538" y="5428433"/>
            <a:ext cx="10976923" cy="12700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ngã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tủ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gỗ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3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2D8D4F6-AF69-4645-B466-E6F5A3D325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87" y="1534628"/>
            <a:ext cx="973502" cy="10557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B83DB3-A51B-4954-A1A5-63F2B59D860C}"/>
              </a:ext>
            </a:extLst>
          </p:cNvPr>
          <p:cNvSpPr txBox="1"/>
          <p:nvPr/>
        </p:nvSpPr>
        <p:spPr>
          <a:xfrm>
            <a:off x="3324225" y="1990725"/>
            <a:ext cx="4886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Coiny" panose="02000903060500060000" pitchFamily="2" charset="0"/>
              </a:rPr>
              <a:t>Nghe – </a:t>
            </a:r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Viết</a:t>
            </a:r>
            <a:endParaRPr lang="en-US" sz="4000" dirty="0">
              <a:solidFill>
                <a:srgbClr val="0070C0"/>
              </a:solidFill>
              <a:latin typeface="Coiny" panose="02000903060500060000" pitchFamily="2" charset="0"/>
            </a:endParaRPr>
          </a:p>
          <a:p>
            <a:pPr algn="ctr"/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Đi</a:t>
            </a:r>
            <a:r>
              <a:rPr lang="en-US" sz="4000" dirty="0">
                <a:solidFill>
                  <a:srgbClr val="0070C0"/>
                </a:solidFill>
                <a:latin typeface="Coiny" panose="0200090306050006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học</a:t>
            </a:r>
            <a:r>
              <a:rPr lang="en-US" sz="4000" dirty="0">
                <a:solidFill>
                  <a:srgbClr val="0070C0"/>
                </a:solidFill>
                <a:latin typeface="Coiny" panose="0200090306050006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vui</a:t>
            </a:r>
            <a:r>
              <a:rPr lang="en-US" sz="4000" dirty="0">
                <a:solidFill>
                  <a:srgbClr val="0070C0"/>
                </a:solidFill>
                <a:latin typeface="Coiny" panose="0200090306050006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oiny" panose="02000903060500060000" pitchFamily="2" charset="0"/>
              </a:rPr>
              <a:t>sao</a:t>
            </a:r>
            <a:endParaRPr lang="en-US" sz="4000" dirty="0">
              <a:solidFill>
                <a:srgbClr val="0070C0"/>
              </a:solidFill>
              <a:latin typeface="Coiny" panose="0200090306050006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B3B155-669D-46F3-8DD5-8D090D303AED}"/>
              </a:ext>
            </a:extLst>
          </p:cNvPr>
          <p:cNvSpPr txBox="1"/>
          <p:nvPr/>
        </p:nvSpPr>
        <p:spPr>
          <a:xfrm>
            <a:off x="2120918" y="1781175"/>
            <a:ext cx="59658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lvl="0" algn="ctr"/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– 3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870218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1033A74-089E-4C8B-BA80-1394862F420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4" y="1269302"/>
            <a:ext cx="11623261" cy="33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A0D5236-1059-49C3-A197-84B0D287EEEB}"/>
              </a:ext>
            </a:extLst>
          </p:cNvPr>
          <p:cNvGrpSpPr/>
          <p:nvPr/>
        </p:nvGrpSpPr>
        <p:grpSpPr>
          <a:xfrm>
            <a:off x="56064" y="2106"/>
            <a:ext cx="12188238" cy="6627293"/>
            <a:chOff x="0" y="0"/>
            <a:chExt cx="9144000" cy="40899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5F61F5-E290-47C6-BB72-F122CADBEA0D}"/>
                </a:ext>
              </a:extLst>
            </p:cNvPr>
            <p:cNvGrpSpPr/>
            <p:nvPr/>
          </p:nvGrpSpPr>
          <p:grpSpPr>
            <a:xfrm>
              <a:off x="0" y="25406"/>
              <a:ext cx="9144000" cy="4064580"/>
              <a:chOff x="245011" y="1"/>
              <a:chExt cx="8711092" cy="406458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BD7EAFE9-B184-4D19-AE1F-67ED56157AC7}"/>
                  </a:ext>
                </a:extLst>
              </p:cNvPr>
              <p:cNvGrpSpPr/>
              <p:nvPr/>
            </p:nvGrpSpPr>
            <p:grpSpPr>
              <a:xfrm>
                <a:off x="245011" y="1"/>
                <a:ext cx="8711092" cy="4064580"/>
                <a:chOff x="253396" y="956237"/>
                <a:chExt cx="8711092" cy="4064580"/>
              </a:xfrm>
            </p:grpSpPr>
            <p:pic>
              <p:nvPicPr>
                <p:cNvPr id="10" name="Picture 2" descr="F:\1-原创素材\1_mm1102\PPT\PPT_014\materaials\pageimg_g16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045"/>
                <a:stretch/>
              </p:blipFill>
              <p:spPr bwMode="auto">
                <a:xfrm>
                  <a:off x="253396" y="956237"/>
                  <a:ext cx="8711092" cy="4064580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Freeform: Shape 1">
                  <a:extLst>
                    <a:ext uri="{FF2B5EF4-FFF2-40B4-BE49-F238E27FC236}">
                      <a16:creationId xmlns:a16="http://schemas.microsoft.com/office/drawing/2014/main" id="{E73A1F02-3C34-44A9-A192-BD7103CD23ED}"/>
                    </a:ext>
                  </a:extLst>
                </p:cNvPr>
                <p:cNvSpPr/>
                <p:nvPr/>
              </p:nvSpPr>
              <p:spPr>
                <a:xfrm>
                  <a:off x="6940079" y="3346173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DD43F8-3507-4830-BDFA-FFA8C71F90CD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4CBC9BE3-5F18-414C-88BE-3251D9F3BF8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6204" y="33930"/>
              <a:ext cx="3949878" cy="54414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5" y="0"/>
              <a:ext cx="1102698" cy="1022486"/>
            </a:xfrm>
            <a:prstGeom prst="rect">
              <a:avLst/>
            </a:prstGeom>
          </p:spPr>
        </p:pic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E0667934-0297-4FE3-A420-C82E846CDD9A}"/>
              </a:ext>
            </a:extLst>
          </p:cNvPr>
          <p:cNvSpPr/>
          <p:nvPr/>
        </p:nvSpPr>
        <p:spPr>
          <a:xfrm>
            <a:off x="1344120" y="1577841"/>
            <a:ext cx="430464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Sáng nay em đi học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Bình minh nắng xôn xao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Trong lành làn gió mát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Mơn man đôi má đào.</a:t>
            </a:r>
          </a:p>
          <a:p>
            <a:pPr lvl="0" algn="just">
              <a:defRPr/>
            </a:pPr>
            <a:endParaRPr lang="vi-VN" sz="3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Lật từng trang sách mới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Chao ôi là thơm tho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Này đây là nương lúa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Dập dờn những cánh cò.</a:t>
            </a:r>
            <a:endParaRPr lang="en-US" sz="3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C96DDA-8853-4C02-98D1-88007FB532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2256" y="608493"/>
            <a:ext cx="4676037" cy="96934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9A84159-8F3F-4CE0-AF79-46AC49198933}"/>
              </a:ext>
            </a:extLst>
          </p:cNvPr>
          <p:cNvSpPr/>
          <p:nvPr/>
        </p:nvSpPr>
        <p:spPr>
          <a:xfrm>
            <a:off x="6456770" y="2359015"/>
            <a:ext cx="43046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Bao nhiêu chuyện cổ tích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Cũng có trong sách hay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Cô dạy múa, dạy hát</a:t>
            </a:r>
          </a:p>
          <a:p>
            <a:pPr lvl="0" algn="just">
              <a:defRPr/>
            </a:pPr>
            <a:r>
              <a:rPr lang="vi-VN" sz="3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Làm đồ chơi khéo tay.</a:t>
            </a:r>
            <a:endParaRPr lang="en-US" sz="3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57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378291" y="404630"/>
            <a:ext cx="2396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Đi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học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vui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sao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ji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wắng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xŪ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là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 gió ját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33448" y="263534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MΩ jan đċ já đào.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933444" y="365908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Lật Ǉừng Ǉrang sá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 </a:t>
            </a: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jƞ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933446" y="42116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fr-F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Chao ċ là </a:t>
            </a:r>
            <a:r>
              <a:rPr lang="fr-FR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κΧ</a:t>
            </a:r>
            <a:r>
              <a:rPr lang="fr-F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fr-FR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κo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933446" y="474121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 đây là wư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lúa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Dập dŊ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ững cá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93711-40E5-4F59-9C3B-60ADBD6DE2B2}"/>
              </a:ext>
            </a:extLst>
          </p:cNvPr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ηΗ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łu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İn cổ Ǉí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 có Ǉr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sá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dạy júa, dạy hát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đồ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Ά≈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Ǉay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07FC7E-4537-4BFB-B580-BE08B9042345}"/>
              </a:ext>
            </a:extLst>
          </p:cNvPr>
          <p:cNvSpPr txBox="1"/>
          <p:nvPr/>
        </p:nvSpPr>
        <p:spPr>
          <a:xfrm>
            <a:off x="6862760" y="31551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05002A0D-A151-4E17-B12A-FF721FB89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768" y="1"/>
            <a:ext cx="12093611" cy="66923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317;p41"/>
          <p:cNvSpPr txBox="1">
            <a:spLocks/>
          </p:cNvSpPr>
          <p:nvPr/>
        </p:nvSpPr>
        <p:spPr>
          <a:xfrm>
            <a:off x="1200967" y="3296998"/>
            <a:ext cx="10211390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Gạch chân dưới tiếng/từ khó đọc, dễ viết sai.</a:t>
            </a:r>
          </a:p>
        </p:txBody>
      </p:sp>
      <p:sp>
        <p:nvSpPr>
          <p:cNvPr id="5" name="Google Shape;5317;p41"/>
          <p:cNvSpPr txBox="1">
            <a:spLocks/>
          </p:cNvSpPr>
          <p:nvPr/>
        </p:nvSpPr>
        <p:spPr>
          <a:xfrm>
            <a:off x="1223392" y="4292829"/>
            <a:ext cx="9586036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Em cần lưu ý điều gì khi trình bày bài viết.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23392" y="2272131"/>
            <a:ext cx="10067016" cy="783365"/>
            <a:chOff x="550985" y="288470"/>
            <a:chExt cx="10070123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550985" y="343910"/>
              <a:ext cx="10070123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thầm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văn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yêu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7" y="5103616"/>
            <a:ext cx="1870291" cy="1867302"/>
          </a:xfrm>
          <a:prstGeom prst="rect">
            <a:avLst/>
          </a:prstGeom>
        </p:spPr>
      </p:pic>
      <p:pic>
        <p:nvPicPr>
          <p:cNvPr id="14" name="图片 20">
            <a:extLst>
              <a:ext uri="{FF2B5EF4-FFF2-40B4-BE49-F238E27FC236}">
                <a16:creationId xmlns:a16="http://schemas.microsoft.com/office/drawing/2014/main" id="{8A5AF773-24BD-4451-A296-686EF8C38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</p:spPr>
      </p:pic>
      <p:pic>
        <p:nvPicPr>
          <p:cNvPr id="15" name="图片 21">
            <a:extLst>
              <a:ext uri="{FF2B5EF4-FFF2-40B4-BE49-F238E27FC236}">
                <a16:creationId xmlns:a16="http://schemas.microsoft.com/office/drawing/2014/main" id="{762CC9C6-6509-4705-964B-0FDAA5B86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00" y="805752"/>
            <a:ext cx="6064191" cy="8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7EE5EE-2CC5-4AB7-B86A-47CBECB6B6A6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5A91455-10AD-406C-94A3-27C136C46474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7A5EA3F-BBD0-41E3-A6B2-108DBA2980D3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000423E9-F33C-47D1-9726-9A38F29512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72116DF7-1A49-4407-90C1-92B73C9A1921}"/>
                    </a:ext>
                  </a:extLst>
                </p:cNvPr>
                <p:cNvSpPr/>
                <p:nvPr/>
              </p:nvSpPr>
              <p:spPr>
                <a:xfrm>
                  <a:off x="6720345" y="3377704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71B0F41-DD37-4AE0-98B7-D2DD392CC86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869CB49-B784-4FF1-81E6-4F969EBCF7B6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6" name="图片 11">
              <a:extLst>
                <a:ext uri="{FF2B5EF4-FFF2-40B4-BE49-F238E27FC236}">
                  <a16:creationId xmlns:a16="http://schemas.microsoft.com/office/drawing/2014/main" id="{364551C8-CD33-4F88-BDF3-942A57CB3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98498" y="3716943"/>
            <a:ext cx="3795014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xôn</a:t>
            </a:r>
            <a:r>
              <a:rPr lang="en-US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xao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6" name="Rounded Rectangle 5"/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xôn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xao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5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CC76E89-777A-430B-B0D7-79A72728E935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2486890-1CDF-417E-9B27-5321DA06BB0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5949194-DEE5-4F04-9C00-1AF3B4553A5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66744E6-AE4A-4AAE-960E-CDCE72E1A0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5C7F612-089C-4CFD-B960-38ACD60DFCD9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D5DC403-58B6-4821-B9B8-AADB2FB7817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37111D5-1CA5-4D91-BEF3-35792E07C5B9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42DAE768-D037-4C1A-8573-795B00119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60398" y="3867283"/>
            <a:ext cx="4105611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dập</a:t>
            </a:r>
            <a:r>
              <a:rPr lang="en-US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dờn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06793" y="2563836"/>
            <a:ext cx="2079683" cy="810258"/>
            <a:chOff x="1245361" y="1756845"/>
            <a:chExt cx="2080325" cy="1012727"/>
          </a:xfrm>
        </p:grpSpPr>
        <p:sp>
          <p:nvSpPr>
            <p:cNvPr id="6" name="Rounded Rectangle 5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xôn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xao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452117" y="2560925"/>
            <a:ext cx="2009509" cy="803662"/>
            <a:chOff x="1318626" y="1765089"/>
            <a:chExt cx="2010129" cy="1004483"/>
          </a:xfrm>
        </p:grpSpPr>
        <p:sp>
          <p:nvSpPr>
            <p:cNvPr id="17" name="Rounded Rectangle 16"/>
            <p:cNvSpPr/>
            <p:nvPr/>
          </p:nvSpPr>
          <p:spPr>
            <a:xfrm>
              <a:off x="1318626" y="1765089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dập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dờn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344B833-1FB5-4750-81BE-2A090CBBDE02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8DA6073-C73A-43AC-BD13-4946869D831A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D760EDE-FFA1-4303-90EE-7E5276CA550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A699B6E0-7469-41CA-8AF2-E0980D05A7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7D26B434-445E-402D-A757-FA68440C32CC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1661B42-1482-4C43-8DD4-4CFF3648D80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8D583C3-332C-48A9-B264-E9619203CD6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CC9F38FF-415B-41F9-BE71-7338ED55A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pic>
        <p:nvPicPr>
          <p:cNvPr id="2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5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40074" y="25862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410320" y="2458040"/>
            <a:ext cx="133300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2410321" y="1960727"/>
            <a:ext cx="2050369" cy="502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03"/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ô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3035979" y="5406731"/>
            <a:ext cx="6269945" cy="6988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  <a:defRPr/>
            </a:pP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ý: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endParaRPr lang="vi-VN" sz="3199" kern="0" dirty="0">
              <a:solidFill>
                <a:srgbClr val="FD590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8E4E74-F0FB-4A0D-A35F-7BFDFAC679CC}"/>
              </a:ext>
            </a:extLst>
          </p:cNvPr>
          <p:cNvSpPr txBox="1"/>
          <p:nvPr/>
        </p:nvSpPr>
        <p:spPr>
          <a:xfrm>
            <a:off x="3246058" y="2906939"/>
            <a:ext cx="4333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way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8" grpId="0" animBg="1"/>
      <p:bldP spid="41" grpId="0" animBg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30169D9-3C27-4961-92CA-0AAABB9D3E9F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0AF1F5-94FA-4294-8203-0532FED332B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6F5B6DF-163B-448F-B804-6CA8B959403F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1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46244FA3-6BC0-450D-A122-7C2D5F0103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09F12B8-3244-4AAF-9FF3-94D9718B5B6B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2CB1BBE-B7EA-412D-8AC5-6A907E2F11F6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45B3BE8-7090-4F9E-8437-D02E7134FDD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id="{6A62770A-A789-406B-B99E-D7137B381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80993" y="269758"/>
            <a:ext cx="6230016" cy="783365"/>
            <a:chOff x="1775939" y="288470"/>
            <a:chExt cx="6231939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thế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ngồi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540432" y="2300730"/>
            <a:ext cx="9307159" cy="3683843"/>
            <a:chOff x="1335115" y="2009400"/>
            <a:chExt cx="9310032" cy="3684980"/>
          </a:xfrm>
        </p:grpSpPr>
        <p:sp>
          <p:nvSpPr>
            <p:cNvPr id="29" name="TextBox 28"/>
            <p:cNvSpPr txBox="1"/>
            <p:nvPr/>
          </p:nvSpPr>
          <p:spPr>
            <a:xfrm>
              <a:off x="1356338" y="2009400"/>
              <a:ext cx="4682597" cy="1191900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15" y="3263381"/>
              <a:ext cx="4703820" cy="1191900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081">
                <a:defRPr/>
              </a:pP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  <p:pic>
          <p:nvPicPr>
            <p:cNvPr id="3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442736" y="3585705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Giữ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trái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1514" y="3128316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phải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7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773</Words>
  <Application>Microsoft Office PowerPoint</Application>
  <PresentationFormat>Widescreen</PresentationFormat>
  <Paragraphs>111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41" baseType="lpstr">
      <vt:lpstr>微软雅黑</vt:lpstr>
      <vt:lpstr>宋体</vt:lpstr>
      <vt:lpstr>Arial</vt:lpstr>
      <vt:lpstr>Arial-Rounded</vt:lpstr>
      <vt:lpstr>Calibri</vt:lpstr>
      <vt:lpstr>Cambria</vt:lpstr>
      <vt:lpstr>Coiny</vt:lpstr>
      <vt:lpstr>等线</vt:lpstr>
      <vt:lpstr>等线</vt:lpstr>
      <vt:lpstr>Gloria Hallelujah</vt:lpstr>
      <vt:lpstr>HP001 4 hàng</vt:lpstr>
      <vt:lpstr>OpenSans</vt:lpstr>
      <vt:lpstr>SVN-Hole Hearted</vt:lpstr>
      <vt:lpstr>Times New Roman</vt:lpstr>
      <vt:lpstr>字魂70号-灵悦黑体</vt:lpstr>
      <vt:lpstr>思源黑体 CN Regular</vt:lpstr>
      <vt:lpstr>方正卡通简体</vt:lpstr>
      <vt:lpstr>第一PPT，www.1ppt.com</vt:lpstr>
      <vt:lpstr>千图网海量PPT模板www.58pic.com​​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Techsi.vn</cp:lastModifiedBy>
  <cp:revision>18</cp:revision>
  <dcterms:created xsi:type="dcterms:W3CDTF">2022-06-20T10:35:41Z</dcterms:created>
  <dcterms:modified xsi:type="dcterms:W3CDTF">2023-10-03T00:54:50Z</dcterms:modified>
</cp:coreProperties>
</file>