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25" r:id="rId3"/>
    <p:sldId id="258" r:id="rId4"/>
    <p:sldId id="308" r:id="rId5"/>
    <p:sldId id="321" r:id="rId6"/>
    <p:sldId id="320" r:id="rId7"/>
    <p:sldId id="261" r:id="rId8"/>
    <p:sldId id="303" r:id="rId9"/>
    <p:sldId id="322" r:id="rId10"/>
    <p:sldId id="298" r:id="rId11"/>
    <p:sldId id="316" r:id="rId12"/>
    <p:sldId id="313" r:id="rId13"/>
    <p:sldId id="317" r:id="rId14"/>
    <p:sldId id="323" r:id="rId15"/>
    <p:sldId id="318" r:id="rId16"/>
    <p:sldId id="305" r:id="rId17"/>
    <p:sldId id="268" r:id="rId18"/>
    <p:sldId id="319" r:id="rId19"/>
    <p:sldId id="324"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1E9"/>
    <a:srgbClr val="FFFFCC"/>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p:scale>
          <a:sx n="50" d="100"/>
          <a:sy n="50" d="100"/>
        </p:scale>
        <p:origin x="-854" y="-1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pPr/>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pPr/>
              <a:t>‹#›</a:t>
            </a:fld>
            <a:endParaRPr lang="en-US"/>
          </a:p>
        </p:txBody>
      </p:sp>
    </p:spTree>
    <p:extLst>
      <p:ext uri="{BB962C8B-B14F-4D97-AF65-F5344CB8AC3E}">
        <p14:creationId xmlns:p14="http://schemas.microsoft.com/office/powerpoint/2010/main" xmlns=""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pPr/>
              <a:t>11</a:t>
            </a:fld>
            <a:endParaRPr lang="en-US"/>
          </a:p>
        </p:txBody>
      </p:sp>
    </p:spTree>
    <p:extLst>
      <p:ext uri="{BB962C8B-B14F-4D97-AF65-F5344CB8AC3E}">
        <p14:creationId xmlns:p14="http://schemas.microsoft.com/office/powerpoint/2010/main" xmlns="" val="151065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pPr/>
              <a:t>17</a:t>
            </a:fld>
            <a:endParaRPr lang="zh-CN" altLang="en-US"/>
          </a:p>
        </p:txBody>
      </p:sp>
    </p:spTree>
    <p:extLst>
      <p:ext uri="{BB962C8B-B14F-4D97-AF65-F5344CB8AC3E}">
        <p14:creationId xmlns:p14="http://schemas.microsoft.com/office/powerpoint/2010/main" xmlns="" val="381520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128781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815816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298277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xmlns="" val="27363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19295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6588083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478467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4544175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7449652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1260427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001348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2664193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602425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pPr/>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latin typeface="Times New Roman" pitchFamily="18" charset="0"/>
              <a:cs typeface="Times New Roman" pitchFamily="18" charset="0"/>
            </a:endParaRPr>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latin typeface="Times New Roman" pitchFamily="18" charset="0"/>
              <a:cs typeface="Times New Roman" pitchFamily="18" charset="0"/>
            </a:endParaRPr>
          </a:p>
        </p:txBody>
      </p:sp>
      <p:grpSp>
        <p:nvGrpSpPr>
          <p:cNvPr id="2" name="Group 1"/>
          <p:cNvGrpSpPr/>
          <p:nvPr/>
        </p:nvGrpSpPr>
        <p:grpSpPr>
          <a:xfrm>
            <a:off x="2677967" y="2853734"/>
            <a:ext cx="8473873"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grpSp>
      <p:grpSp>
        <p:nvGrpSpPr>
          <p:cNvPr id="10" name="Group 9"/>
          <p:cNvGrpSpPr/>
          <p:nvPr/>
        </p:nvGrpSpPr>
        <p:grpSpPr>
          <a:xfrm>
            <a:off x="1561119" y="2765025"/>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itchFamily="18" charset="0"/>
                <a:ea typeface="Arial-Rounded" panose="020B0500000000000000" pitchFamily="34" charset="0"/>
                <a:cs typeface="Times New Roman" pitchFamily="18" charset="0"/>
              </a:rPr>
              <a:t>Tuần</a:t>
            </a:r>
            <a:r>
              <a:rPr lang="en-US" sz="4000" b="1" dirty="0">
                <a:solidFill>
                  <a:srgbClr val="00B0F0"/>
                </a:solidFill>
                <a:latin typeface="Times New Roman" pitchFamily="18" charset="0"/>
                <a:ea typeface="Arial-Rounded" panose="020B0500000000000000" pitchFamily="34" charset="0"/>
                <a:cs typeface="Times New Roman" pitchFamily="18" charset="0"/>
              </a:rPr>
              <a:t> </a:t>
            </a:r>
            <a:r>
              <a:rPr lang="en-US" sz="4000" b="1" dirty="0" smtClean="0">
                <a:solidFill>
                  <a:srgbClr val="00B0F0"/>
                </a:solidFill>
                <a:latin typeface="Times New Roman" pitchFamily="18" charset="0"/>
                <a:ea typeface="Arial-Rounded" panose="020B0500000000000000" pitchFamily="34" charset="0"/>
                <a:cs typeface="Times New Roman" pitchFamily="18" charset="0"/>
              </a:rPr>
              <a:t>16</a:t>
            </a:r>
            <a:endParaRPr lang="en-US" sz="4000" b="1" dirty="0">
              <a:solidFill>
                <a:srgbClr val="00B0F0"/>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smtClean="0">
                <a:ln w="3175">
                  <a:solidFill>
                    <a:schemeClr val="bg1"/>
                  </a:solidFill>
                </a:ln>
                <a:solidFill>
                  <a:schemeClr val="bg1"/>
                </a:solidFill>
                <a:latin typeface="Times New Roman" pitchFamily="18" charset="0"/>
                <a:ea typeface="Arial-Rounded" pitchFamily="34" charset="0"/>
                <a:cs typeface="Times New Roman" pitchFamily="18" charset="0"/>
              </a:rPr>
              <a:t>MÁI ẤM GIA ĐÌNH</a:t>
            </a:r>
            <a:endParaRPr lang="en-US" sz="8000" b="1" dirty="0">
              <a:ln w="3175">
                <a:solidFill>
                  <a:schemeClr val="bg1"/>
                </a:solidFill>
              </a:ln>
              <a:solidFill>
                <a:schemeClr val="bg1"/>
              </a:solidFill>
              <a:latin typeface="Times New Roman" pitchFamily="18" charset="0"/>
              <a:ea typeface="Arial-Rounded" pitchFamily="34" charset="0"/>
              <a:cs typeface="Times New Roman" pitchFamily="18" charset="0"/>
            </a:endParaRPr>
          </a:p>
        </p:txBody>
      </p:sp>
      <p:sp>
        <p:nvSpPr>
          <p:cNvPr id="33" name="TextBox 32"/>
          <p:cNvSpPr txBox="1"/>
          <p:nvPr/>
        </p:nvSpPr>
        <p:spPr>
          <a:xfrm>
            <a:off x="1520673" y="2768123"/>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Times New Roman" pitchFamily="18" charset="0"/>
                <a:ea typeface="Arial-Rounded" pitchFamily="34" charset="0"/>
                <a:cs typeface="Times New Roman" pitchFamily="18" charset="0"/>
              </a:rPr>
              <a:t>Bài</a:t>
            </a:r>
            <a:endParaRPr lang="en-US" sz="3200" b="1" dirty="0">
              <a:solidFill>
                <a:schemeClr val="bg1"/>
              </a:solidFill>
              <a:latin typeface="Times New Roman" pitchFamily="18" charset="0"/>
              <a:ea typeface="Arial-Rounded" pitchFamily="34" charset="0"/>
              <a:cs typeface="Times New Roman" pitchFamily="18" charset="0"/>
            </a:endParaRPr>
          </a:p>
          <a:p>
            <a:pPr algn="ctr"/>
            <a:r>
              <a:rPr lang="en-US" sz="4267" b="1" dirty="0" smtClean="0">
                <a:solidFill>
                  <a:schemeClr val="bg1"/>
                </a:solidFill>
                <a:latin typeface="Times New Roman" pitchFamily="18" charset="0"/>
                <a:ea typeface="Arial-Rounded" pitchFamily="34" charset="0"/>
                <a:cs typeface="Times New Roman" pitchFamily="18" charset="0"/>
              </a:rPr>
              <a:t>29</a:t>
            </a:r>
            <a:endParaRPr lang="en-US" sz="4267" b="1" dirty="0">
              <a:solidFill>
                <a:schemeClr val="bg1"/>
              </a:solidFill>
              <a:latin typeface="Times New Roman" pitchFamily="18" charset="0"/>
              <a:ea typeface="Arial-Rounded" pitchFamily="34" charset="0"/>
              <a:cs typeface="Times New Roman" pitchFamily="18" charset="0"/>
            </a:endParaRPr>
          </a:p>
        </p:txBody>
      </p:sp>
      <p:sp>
        <p:nvSpPr>
          <p:cNvPr id="24" name="TextBox 23"/>
          <p:cNvSpPr txBox="1"/>
          <p:nvPr/>
        </p:nvSpPr>
        <p:spPr>
          <a:xfrm>
            <a:off x="2692247" y="3067168"/>
            <a:ext cx="7456890"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Times New Roman" pitchFamily="18" charset="0"/>
                <a:ea typeface="Arial-Rounded" pitchFamily="34" charset="0"/>
                <a:cs typeface="Times New Roman" pitchFamily="18" charset="0"/>
              </a:rPr>
              <a:t>CÁNH CỬA NHỚ BÀ</a:t>
            </a:r>
            <a:endParaRPr lang="en-US" sz="4400" b="1" dirty="0">
              <a:solidFill>
                <a:srgbClr val="0070C0"/>
              </a:solidFill>
              <a:latin typeface="Times New Roman" pitchFamily="18" charset="0"/>
              <a:ea typeface="Arial-Rounded" pitchFamily="34" charset="0"/>
              <a:cs typeface="Times New Roman" pitchFamily="18" charset="0"/>
            </a:endParaRPr>
          </a:p>
        </p:txBody>
      </p:sp>
      <p:pic>
        <p:nvPicPr>
          <p:cNvPr id="23"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4360079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7"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3203914" y="2624434"/>
            <a:ext cx="6418608" cy="923330"/>
          </a:xfrm>
          <a:prstGeom prst="rect">
            <a:avLst/>
          </a:prstGeom>
          <a:noFill/>
          <a:ln>
            <a:noFill/>
          </a:ln>
        </p:spPr>
        <p:txBody>
          <a:bodyPr wrap="square">
            <a:spAutoFit/>
          </a:bodyPr>
          <a:lstStyle/>
          <a:p>
            <a:pPr algn="ctr" defTabSz="1219140">
              <a:defRPr/>
            </a:pPr>
            <a:r>
              <a:rPr lang="en-US" altLang="zh-CN" sz="5400" b="1" spc="800" dirty="0" err="1">
                <a:solidFill>
                  <a:srgbClr val="FF0000"/>
                </a:solidFill>
                <a:latin typeface="Times New Roman" pitchFamily="18" charset="0"/>
                <a:ea typeface="Arial-Rounded" panose="020B0500000000000000" pitchFamily="34" charset="0"/>
                <a:cs typeface="Times New Roman" pitchFamily="18" charset="0"/>
              </a:rPr>
              <a:t>Tìm</a:t>
            </a:r>
            <a:r>
              <a:rPr lang="en-US" altLang="zh-CN" sz="5400" b="1" spc="800" dirty="0">
                <a:solidFill>
                  <a:srgbClr val="FF0000"/>
                </a:solidFill>
                <a:latin typeface="Times New Roman" pitchFamily="18" charset="0"/>
                <a:ea typeface="Arial-Rounded" panose="020B0500000000000000" pitchFamily="34" charset="0"/>
                <a:cs typeface="Times New Roman" pitchFamily="18" charset="0"/>
              </a:rPr>
              <a:t> </a:t>
            </a:r>
            <a:r>
              <a:rPr lang="en-US" altLang="zh-CN" sz="5400" b="1" spc="800" dirty="0" err="1">
                <a:solidFill>
                  <a:srgbClr val="FF0000"/>
                </a:solidFill>
                <a:latin typeface="Times New Roman" pitchFamily="18" charset="0"/>
                <a:ea typeface="Arial-Rounded" panose="020B0500000000000000" pitchFamily="34" charset="0"/>
                <a:cs typeface="Times New Roman" pitchFamily="18" charset="0"/>
              </a:rPr>
              <a:t>hiểu</a:t>
            </a:r>
            <a:r>
              <a:rPr lang="en-US" altLang="zh-CN" sz="5400" b="1" spc="800" dirty="0">
                <a:solidFill>
                  <a:srgbClr val="FF0000"/>
                </a:solidFill>
                <a:latin typeface="Times New Roman" pitchFamily="18" charset="0"/>
                <a:ea typeface="Arial-Rounded" panose="020B0500000000000000" pitchFamily="34" charset="0"/>
                <a:cs typeface="Times New Roman" pitchFamily="18" charset="0"/>
              </a:rPr>
              <a:t> </a:t>
            </a:r>
            <a:r>
              <a:rPr lang="en-US" altLang="zh-CN" sz="5400" b="1" spc="800" dirty="0" err="1">
                <a:solidFill>
                  <a:srgbClr val="FF0000"/>
                </a:solidFill>
                <a:latin typeface="Times New Roman" pitchFamily="18" charset="0"/>
                <a:ea typeface="Arial-Rounded" panose="020B0500000000000000" pitchFamily="34" charset="0"/>
                <a:cs typeface="Times New Roman" pitchFamily="18" charset="0"/>
              </a:rPr>
              <a:t>bài</a:t>
            </a:r>
            <a:endParaRPr lang="zh-CN" altLang="en-US" sz="5400" b="1" spc="800" dirty="0">
              <a:solidFill>
                <a:srgbClr val="FF0000"/>
              </a:solidFill>
              <a:latin typeface="Times New Roman" pitchFamily="18" charset="0"/>
              <a:ea typeface="Arial-Rounded" panose="020B0500000000000000" pitchFamily="34" charset="0"/>
              <a:cs typeface="Times New Roman" pitchFamily="18" charset="0"/>
            </a:endParaRPr>
          </a:p>
        </p:txBody>
      </p:sp>
      <p:sp>
        <p:nvSpPr>
          <p:cNvPr id="9" name="Text Box 1"/>
          <p:cNvSpPr txBox="1"/>
          <p:nvPr/>
        </p:nvSpPr>
        <p:spPr>
          <a:xfrm>
            <a:off x="2045368" y="6467578"/>
            <a:ext cx="10586696" cy="464614"/>
          </a:xfrm>
          <a:prstGeom prst="rect">
            <a:avLst/>
          </a:prstGeom>
          <a:noFill/>
        </p:spPr>
        <p:txBody>
          <a:bodyPr wrap="square" rtlCol="0">
            <a:spAutoFit/>
          </a:bodyPr>
          <a:lstStyle/>
          <a:p>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675236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344400" cy="69437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53812" y="3640445"/>
            <a:ext cx="3638188" cy="3645493"/>
          </a:xfrm>
          <a:prstGeom prst="rect">
            <a:avLst/>
          </a:prstGeom>
        </p:spPr>
      </p:pic>
      <p:sp>
        <p:nvSpPr>
          <p:cNvPr id="17" name="Rounded Rectangle 16"/>
          <p:cNvSpPr/>
          <p:nvPr/>
        </p:nvSpPr>
        <p:spPr>
          <a:xfrm>
            <a:off x="1704428" y="1286950"/>
            <a:ext cx="10220872" cy="13537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Times New Roman" pitchFamily="18" charset="0"/>
                <a:ea typeface="Arial-Rounded" panose="020B0500000000000000" pitchFamily="34" charset="0"/>
                <a:cs typeface="Times New Roman" pitchFamily="18" charset="0"/>
              </a:rPr>
              <a:t>1.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Ngày</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cháu</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còn</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nhỏ</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ai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là</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người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then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trên</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cửa</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endParaRPr lang="en-US" sz="40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8" name="TextBox 17"/>
          <p:cNvSpPr txBox="1"/>
          <p:nvPr/>
        </p:nvSpPr>
        <p:spPr>
          <a:xfrm>
            <a:off x="1453572" y="2748587"/>
            <a:ext cx="9734537" cy="1323439"/>
          </a:xfrm>
          <a:prstGeom prst="rect">
            <a:avLst/>
          </a:prstGeom>
          <a:noFill/>
        </p:spPr>
        <p:txBody>
          <a:bodyPr wrap="square" rtlCol="0">
            <a:spAutoFit/>
          </a:bodyPr>
          <a:lstStyle/>
          <a:p>
            <a:pPr algn="just"/>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Ngày</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cháu</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còn</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nhỏ</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bà</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thường</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cài</a:t>
            </a:r>
            <a:r>
              <a:rPr lang="en-US" sz="4000" dirty="0" smtClean="0">
                <a:solidFill>
                  <a:srgbClr val="C00000"/>
                </a:solidFill>
                <a:latin typeface="Times New Roman" pitchFamily="18" charset="0"/>
                <a:ea typeface="Arial-Rounded" panose="020B0500000000000000" pitchFamily="34" charset="0"/>
                <a:cs typeface="Times New Roman" pitchFamily="18" charset="0"/>
              </a:rPr>
              <a:t> then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trên</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của</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cửa</a:t>
            </a:r>
            <a:r>
              <a:rPr lang="en-US" sz="4000" dirty="0" smtClean="0">
                <a:solidFill>
                  <a:srgbClr val="C00000"/>
                </a:solidFill>
                <a:latin typeface="Times New Roman" pitchFamily="18" charset="0"/>
                <a:ea typeface="Arial-Rounded" panose="020B0500000000000000" pitchFamily="34" charset="0"/>
                <a:cs typeface="Times New Roman" pitchFamily="18" charset="0"/>
              </a:rPr>
              <a:t>.</a:t>
            </a:r>
            <a:endParaRPr lang="en-US" sz="4000" dirty="0">
              <a:solidFill>
                <a:srgbClr val="C0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15047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344400" cy="6943724"/>
          </a:xfrm>
          <a:prstGeom prst="rect">
            <a:avLst/>
          </a:prstGeom>
        </p:spPr>
      </p:pic>
      <p:sp>
        <p:nvSpPr>
          <p:cNvPr id="10" name="Rounded Rectangle 9"/>
          <p:cNvSpPr/>
          <p:nvPr/>
        </p:nvSpPr>
        <p:spPr>
          <a:xfrm>
            <a:off x="1581150" y="1501173"/>
            <a:ext cx="10477500"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a:solidFill>
                  <a:srgbClr val="002060"/>
                </a:solidFill>
                <a:latin typeface="Times New Roman" pitchFamily="18" charset="0"/>
                <a:ea typeface="Arial-Rounded" panose="020B0500000000000000" pitchFamily="34" charset="0"/>
                <a:cs typeface="Times New Roman" pitchFamily="18" charset="0"/>
              </a:rPr>
              <a:t>2.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Vì</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sao</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khi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cháu</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lớn</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bà</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lại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là</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người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then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dưới</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4000" b="1" dirty="0" smtClean="0">
                <a:solidFill>
                  <a:srgbClr val="00206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2060"/>
                </a:solidFill>
                <a:latin typeface="Times New Roman" pitchFamily="18" charset="0"/>
                <a:ea typeface="Arial-Rounded" panose="020B0500000000000000" pitchFamily="34" charset="0"/>
                <a:cs typeface="Times New Roman" pitchFamily="18" charset="0"/>
              </a:rPr>
              <a:t>cửa</a:t>
            </a:r>
            <a:endParaRPr lang="en-US" sz="40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1952631" y="2753974"/>
            <a:ext cx="9734537" cy="1323439"/>
          </a:xfrm>
          <a:prstGeom prst="rect">
            <a:avLst/>
          </a:prstGeom>
          <a:noFill/>
        </p:spPr>
        <p:txBody>
          <a:bodyPr wrap="square" rtlCol="0">
            <a:spAutoFit/>
          </a:bodyPr>
          <a:lstStyle/>
          <a:p>
            <a:pPr algn="just"/>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Vì</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lưng</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bà</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đã</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còng</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bà</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chỉ</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với</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tới</a:t>
            </a:r>
            <a:r>
              <a:rPr lang="en-US" sz="4000" dirty="0" smtClean="0">
                <a:solidFill>
                  <a:srgbClr val="C00000"/>
                </a:solidFill>
                <a:latin typeface="Times New Roman" pitchFamily="18" charset="0"/>
                <a:ea typeface="Arial-Rounded" panose="020B0500000000000000" pitchFamily="34" charset="0"/>
                <a:cs typeface="Times New Roman" pitchFamily="18" charset="0"/>
              </a:rPr>
              <a:t> then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dưới</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của</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cửa</a:t>
            </a:r>
            <a:r>
              <a:rPr lang="en-US" sz="4000" dirty="0" smtClean="0">
                <a:solidFill>
                  <a:srgbClr val="C00000"/>
                </a:solidFill>
                <a:latin typeface="Times New Roman" pitchFamily="18" charset="0"/>
                <a:ea typeface="Arial-Rounded" panose="020B0500000000000000" pitchFamily="34" charset="0"/>
                <a:cs typeface="Times New Roman" pitchFamily="18" charset="0"/>
              </a:rPr>
              <a:t>.</a:t>
            </a:r>
            <a:endParaRPr lang="en-US" sz="4000" dirty="0">
              <a:solidFill>
                <a:srgbClr val="C00000"/>
              </a:solidFill>
              <a:latin typeface="Times New Roman" pitchFamily="18" charset="0"/>
              <a:ea typeface="Arial-Rounded" panose="020B0500000000000000" pitchFamily="34" charset="0"/>
              <a:cs typeface="Times New Roman" pitchFamily="18"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812" y="3640445"/>
            <a:ext cx="3638188" cy="3645493"/>
          </a:xfrm>
          <a:prstGeom prst="rect">
            <a:avLst/>
          </a:prstGeom>
        </p:spPr>
      </p:pic>
    </p:spTree>
    <p:extLst>
      <p:ext uri="{BB962C8B-B14F-4D97-AF65-F5344CB8AC3E}">
        <p14:creationId xmlns:p14="http://schemas.microsoft.com/office/powerpoint/2010/main" xmlns="" val="41760941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9298" y="63018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rgbClr val="002060"/>
                </a:solidFill>
                <a:latin typeface="Times New Roman" pitchFamily="18" charset="0"/>
                <a:ea typeface="Arial-Rounded" panose="020B0500000000000000" pitchFamily="34" charset="0"/>
                <a:cs typeface="Times New Roman" pitchFamily="18" charset="0"/>
              </a:rPr>
              <a:t>3.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Sắp</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xếp</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các</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bức</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tranh</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sau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theo</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thứ</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tự</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3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khổ</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thơ</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trong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bài</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5739" y="1392017"/>
            <a:ext cx="8752479" cy="4532533"/>
          </a:xfrm>
          <a:prstGeom prst="rect">
            <a:avLst/>
          </a:prstGeom>
        </p:spPr>
      </p:pic>
      <p:pic>
        <p:nvPicPr>
          <p:cNvPr id="11"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2" name="Group 11">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3"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7"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6155790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9298" y="63018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rgbClr val="002060"/>
                </a:solidFill>
                <a:latin typeface="Times New Roman" pitchFamily="18" charset="0"/>
                <a:ea typeface="Arial-Rounded" panose="020B0500000000000000" pitchFamily="34" charset="0"/>
                <a:cs typeface="Times New Roman" pitchFamily="18" charset="0"/>
              </a:rPr>
              <a:t>3.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Sắp</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xếp</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các</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bức</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tranh</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sau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theo</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thứ</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tự</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3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khổ</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thơ</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trong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bài</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r="66594"/>
          <a:stretch/>
        </p:blipFill>
        <p:spPr>
          <a:xfrm>
            <a:off x="4798718" y="1392016"/>
            <a:ext cx="2923861" cy="4532533"/>
          </a:xfrm>
          <a:prstGeom prst="rect">
            <a:avLst/>
          </a:prstGeom>
        </p:spPr>
      </p:pic>
      <p:pic>
        <p:nvPicPr>
          <p:cNvPr id="11"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2" name="Group 11">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3"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7"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33297" t="2102" r="33297" b="-2102"/>
          <a:stretch/>
        </p:blipFill>
        <p:spPr>
          <a:xfrm>
            <a:off x="8329769" y="1499966"/>
            <a:ext cx="2923861" cy="4532533"/>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l="67328" t="1961" r="-734" b="-1961"/>
          <a:stretch/>
        </p:blipFill>
        <p:spPr>
          <a:xfrm>
            <a:off x="1567019" y="1392016"/>
            <a:ext cx="2923861" cy="4532533"/>
          </a:xfrm>
          <a:prstGeom prst="rect">
            <a:avLst/>
          </a:prstGeom>
        </p:spPr>
      </p:pic>
    </p:spTree>
    <p:extLst>
      <p:ext uri="{BB962C8B-B14F-4D97-AF65-F5344CB8AC3E}">
        <p14:creationId xmlns:p14="http://schemas.microsoft.com/office/powerpoint/2010/main" xmlns="" val="40438684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344400" cy="6943724"/>
          </a:xfrm>
          <a:prstGeom prst="rect">
            <a:avLst/>
          </a:prstGeom>
        </p:spPr>
      </p:pic>
      <p:sp>
        <p:nvSpPr>
          <p:cNvPr id="10" name="Rounded Rectangle 9"/>
          <p:cNvSpPr/>
          <p:nvPr/>
        </p:nvSpPr>
        <p:spPr>
          <a:xfrm>
            <a:off x="1758048" y="1355885"/>
            <a:ext cx="1009105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Times New Roman" pitchFamily="18" charset="0"/>
                <a:ea typeface="Arial-Rounded" panose="020B0500000000000000" pitchFamily="34" charset="0"/>
                <a:cs typeface="Times New Roman" pitchFamily="18" charset="0"/>
              </a:rPr>
              <a:t>4.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Câu</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thơ</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nào</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trong</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bài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nói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tình</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cháu</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đối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với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bà</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khi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nhà</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mới</a:t>
            </a:r>
            <a:r>
              <a:rPr lang="en-US" sz="36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7" name="Rectangle 6"/>
          <p:cNvSpPr/>
          <p:nvPr/>
        </p:nvSpPr>
        <p:spPr>
          <a:xfrm>
            <a:off x="3048000" y="2810142"/>
            <a:ext cx="6096000" cy="1323439"/>
          </a:xfrm>
          <a:prstGeom prst="rect">
            <a:avLst/>
          </a:prstGeom>
        </p:spPr>
        <p:txBody>
          <a:bodyPr>
            <a:spAutoFit/>
          </a:bodyPr>
          <a:lstStyle/>
          <a:p>
            <a:pPr indent="463550"/>
            <a:r>
              <a:rPr lang="en-US" sz="4000" dirty="0" err="1">
                <a:solidFill>
                  <a:srgbClr val="C00000"/>
                </a:solidFill>
                <a:latin typeface="Times New Roman" pitchFamily="18" charset="0"/>
                <a:ea typeface="Arial-Rounded" panose="020B0500000000000000" pitchFamily="34" charset="0"/>
                <a:cs typeface="Times New Roman" pitchFamily="18" charset="0"/>
              </a:rPr>
              <a:t>Mỗi</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lần</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tay</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vi-VN" sz="4000" dirty="0">
                <a:solidFill>
                  <a:srgbClr val="C00000"/>
                </a:solidFill>
                <a:latin typeface="Times New Roman" pitchFamily="18" charset="0"/>
                <a:ea typeface="Arial-Rounded" panose="020B0500000000000000" pitchFamily="34" charset="0"/>
                <a:cs typeface="Times New Roman" pitchFamily="18" charset="0"/>
              </a:rPr>
              <a:t>đẩy</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cửa</a:t>
            </a:r>
            <a:endParaRPr lang="en-US" sz="4000" dirty="0">
              <a:solidFill>
                <a:srgbClr val="C00000"/>
              </a:solidFill>
              <a:latin typeface="Times New Roman" pitchFamily="18" charset="0"/>
              <a:ea typeface="Arial-Rounded" panose="020B0500000000000000" pitchFamily="34" charset="0"/>
              <a:cs typeface="Times New Roman" pitchFamily="18" charset="0"/>
            </a:endParaRPr>
          </a:p>
          <a:p>
            <a:pPr indent="463550"/>
            <a:r>
              <a:rPr lang="en-US" sz="4000" dirty="0" err="1">
                <a:solidFill>
                  <a:srgbClr val="C00000"/>
                </a:solidFill>
                <a:latin typeface="Times New Roman" pitchFamily="18" charset="0"/>
                <a:ea typeface="Arial-Rounded" panose="020B0500000000000000" pitchFamily="34" charset="0"/>
                <a:cs typeface="Times New Roman" pitchFamily="18" charset="0"/>
              </a:rPr>
              <a:t>Lại</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nhớ</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bà</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khôn</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nguôi</a:t>
            </a:r>
            <a:r>
              <a:rPr lang="en-US" sz="4000" dirty="0" smtClean="0">
                <a:solidFill>
                  <a:srgbClr val="C00000"/>
                </a:solidFill>
                <a:latin typeface="Times New Roman" pitchFamily="18" charset="0"/>
                <a:ea typeface="Arial-Rounded" panose="020B0500000000000000" pitchFamily="34" charset="0"/>
                <a:cs typeface="Times New Roman" pitchFamily="18" charset="0"/>
              </a:rPr>
              <a:t>.</a:t>
            </a:r>
            <a:endParaRPr lang="en-US" sz="4000" dirty="0">
              <a:solidFill>
                <a:srgbClr val="C00000"/>
              </a:solidFill>
              <a:latin typeface="Times New Roman" pitchFamily="18" charset="0"/>
              <a:cs typeface="Times New Roman" pitchFamily="18"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812" y="3640445"/>
            <a:ext cx="3638188" cy="3645493"/>
          </a:xfrm>
          <a:prstGeom prst="rect">
            <a:avLst/>
          </a:prstGeom>
        </p:spPr>
      </p:pic>
    </p:spTree>
    <p:extLst>
      <p:ext uri="{BB962C8B-B14F-4D97-AF65-F5344CB8AC3E}">
        <p14:creationId xmlns:p14="http://schemas.microsoft.com/office/powerpoint/2010/main" xmlns="" val="31064573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7"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3203914" y="2624434"/>
            <a:ext cx="6418608" cy="923330"/>
          </a:xfrm>
          <a:prstGeom prst="rect">
            <a:avLst/>
          </a:prstGeom>
          <a:noFill/>
          <a:ln>
            <a:noFill/>
          </a:ln>
        </p:spPr>
        <p:txBody>
          <a:bodyPr wrap="square">
            <a:spAutoFit/>
          </a:bodyPr>
          <a:lstStyle/>
          <a:p>
            <a:pPr algn="ctr" defTabSz="1219140">
              <a:defRPr/>
            </a:pPr>
            <a:r>
              <a:rPr lang="en-US" altLang="zh-CN" sz="5400" b="1" spc="800" dirty="0" err="1" smtClean="0">
                <a:solidFill>
                  <a:srgbClr val="FF0000"/>
                </a:solidFill>
                <a:latin typeface="Times New Roman" pitchFamily="18" charset="0"/>
                <a:ea typeface="Arial-Rounded" panose="020B0500000000000000" pitchFamily="34" charset="0"/>
                <a:cs typeface="Times New Roman" pitchFamily="18" charset="0"/>
              </a:rPr>
              <a:t>Luyện</a:t>
            </a:r>
            <a:r>
              <a:rPr lang="en-US" altLang="zh-CN" sz="5400" b="1" spc="800" dirty="0" smtClean="0">
                <a:solidFill>
                  <a:srgbClr val="FF0000"/>
                </a:solidFill>
                <a:latin typeface="Times New Roman" pitchFamily="18" charset="0"/>
                <a:ea typeface="Arial-Rounded" panose="020B0500000000000000" pitchFamily="34" charset="0"/>
                <a:cs typeface="Times New Roman" pitchFamily="18" charset="0"/>
              </a:rPr>
              <a:t> </a:t>
            </a:r>
            <a:r>
              <a:rPr lang="en-US" altLang="zh-CN" sz="5400" b="1" spc="800" dirty="0" err="1" smtClean="0">
                <a:solidFill>
                  <a:srgbClr val="FF0000"/>
                </a:solidFill>
                <a:latin typeface="Times New Roman" pitchFamily="18" charset="0"/>
                <a:ea typeface="Arial-Rounded" panose="020B0500000000000000" pitchFamily="34" charset="0"/>
                <a:cs typeface="Times New Roman" pitchFamily="18" charset="0"/>
              </a:rPr>
              <a:t>đọc</a:t>
            </a:r>
            <a:r>
              <a:rPr lang="en-US" altLang="zh-CN" sz="5400" b="1" spc="800" dirty="0" smtClean="0">
                <a:solidFill>
                  <a:srgbClr val="FF0000"/>
                </a:solidFill>
                <a:latin typeface="Times New Roman" pitchFamily="18" charset="0"/>
                <a:ea typeface="Arial-Rounded" panose="020B0500000000000000" pitchFamily="34" charset="0"/>
                <a:cs typeface="Times New Roman" pitchFamily="18" charset="0"/>
              </a:rPr>
              <a:t> </a:t>
            </a:r>
            <a:r>
              <a:rPr lang="en-US" altLang="zh-CN" sz="5400" b="1" spc="800" dirty="0" err="1" smtClean="0">
                <a:solidFill>
                  <a:srgbClr val="FF0000"/>
                </a:solidFill>
                <a:latin typeface="Times New Roman" pitchFamily="18" charset="0"/>
                <a:ea typeface="Arial-Rounded" panose="020B0500000000000000" pitchFamily="34" charset="0"/>
                <a:cs typeface="Times New Roman" pitchFamily="18" charset="0"/>
              </a:rPr>
              <a:t>lại</a:t>
            </a:r>
            <a:endParaRPr lang="zh-CN" altLang="en-US" sz="5400" b="1" spc="800" dirty="0">
              <a:solidFill>
                <a:srgbClr val="FF0000"/>
              </a:solidFill>
              <a:latin typeface="Times New Roman" pitchFamily="18" charset="0"/>
              <a:ea typeface="Arial-Rounded" panose="020B0500000000000000" pitchFamily="34" charset="0"/>
              <a:cs typeface="Times New Roman" pitchFamily="18" charset="0"/>
            </a:endParaRPr>
          </a:p>
        </p:txBody>
      </p:sp>
      <p:sp>
        <p:nvSpPr>
          <p:cNvPr id="9" name="Text Box 1"/>
          <p:cNvSpPr txBox="1"/>
          <p:nvPr/>
        </p:nvSpPr>
        <p:spPr>
          <a:xfrm>
            <a:off x="2045368" y="6467578"/>
            <a:ext cx="10586696" cy="464614"/>
          </a:xfrm>
          <a:prstGeom prst="rect">
            <a:avLst/>
          </a:prstGeom>
          <a:noFill/>
        </p:spPr>
        <p:txBody>
          <a:bodyPr wrap="square" rtlCol="0">
            <a:spAutoFit/>
          </a:bodyPr>
          <a:lstStyle/>
          <a:p>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chemeClr val="accent1">
                    <a:lumMod val="75000"/>
                  </a:schemeClr>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38837737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01651" y="1382233"/>
            <a:ext cx="10668592" cy="3657321"/>
          </a:xfrm>
          <a:prstGeom prst="rect">
            <a:avLst/>
          </a:prstGeom>
        </p:spPr>
      </p:pic>
      <p:sp>
        <p:nvSpPr>
          <p:cNvPr id="5" name="Rectangle 33"/>
          <p:cNvSpPr/>
          <p:nvPr/>
        </p:nvSpPr>
        <p:spPr>
          <a:xfrm>
            <a:off x="3926766" y="1599327"/>
            <a:ext cx="6271269" cy="707886"/>
          </a:xfrm>
          <a:prstGeom prst="rect">
            <a:avLst/>
          </a:prstGeom>
        </p:spPr>
        <p:txBody>
          <a:bodyPr wrap="none">
            <a:spAutoFit/>
          </a:bodyPr>
          <a:lstStyle/>
          <a:p>
            <a:r>
              <a:rPr lang="en-US" altLang="zh-CN" sz="4000" b="1" dirty="0" err="1" smtClean="0">
                <a:solidFill>
                  <a:srgbClr val="FF0000"/>
                </a:solidFill>
                <a:latin typeface="Times New Roman" pitchFamily="18" charset="0"/>
                <a:cs typeface="Times New Roman" pitchFamily="18" charset="0"/>
                <a:sym typeface="+mn-lt"/>
              </a:rPr>
              <a:t>Luyện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tập</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theo</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văn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bản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đọc</a:t>
            </a:r>
            <a:endParaRPr lang="en-US" sz="4000" b="1" dirty="0">
              <a:solidFill>
                <a:srgbClr val="FF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xmlns="" val="16989167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7016315" y="3666728"/>
            <a:ext cx="3111088" cy="1466361"/>
            <a:chOff x="10416387" y="2276833"/>
            <a:chExt cx="4172718" cy="1630450"/>
          </a:xfrm>
        </p:grpSpPr>
        <p:pic>
          <p:nvPicPr>
            <p:cNvPr id="85"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10416387" y="2276833"/>
              <a:ext cx="2793021" cy="1630450"/>
            </a:xfrm>
            <a:prstGeom prst="rect">
              <a:avLst/>
            </a:prstGeom>
            <a:effectLst>
              <a:reflection blurRad="6350" stA="52000" endA="300" endPos="35000" dir="5400000" sy="-100000" algn="bl" rotWithShape="0"/>
            </a:effectLst>
          </p:spPr>
        </p:pic>
        <p:sp>
          <p:nvSpPr>
            <p:cNvPr id="86" name="TextBox 85"/>
            <p:cNvSpPr txBox="1"/>
            <p:nvPr/>
          </p:nvSpPr>
          <p:spPr>
            <a:xfrm>
              <a:off x="11208457" y="2670473"/>
              <a:ext cx="3380648" cy="795923"/>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a:latin typeface="Times New Roman" pitchFamily="18" charset="0"/>
                  <a:cs typeface="Times New Roman" pitchFamily="18" charset="0"/>
                </a:rPr>
                <a:t>v</a:t>
              </a:r>
              <a:r>
                <a:rPr lang="en-US" dirty="0" err="1" smtClean="0">
                  <a:latin typeface="Times New Roman" pitchFamily="18" charset="0"/>
                  <a:cs typeface="Times New Roman" pitchFamily="18" charset="0"/>
                </a:rPr>
                <a:t>ề</a:t>
              </a:r>
              <a:endParaRPr lang="en-US" dirty="0">
                <a:latin typeface="Times New Roman" pitchFamily="18" charset="0"/>
                <a:cs typeface="Times New Roman" pitchFamily="18" charset="0"/>
              </a:endParaRPr>
            </a:p>
          </p:txBody>
        </p:sp>
      </p:grpSp>
      <p:grpSp>
        <p:nvGrpSpPr>
          <p:cNvPr id="81" name="Group 80"/>
          <p:cNvGrpSpPr/>
          <p:nvPr/>
        </p:nvGrpSpPr>
        <p:grpSpPr>
          <a:xfrm>
            <a:off x="1048989" y="3635086"/>
            <a:ext cx="2881239" cy="1466361"/>
            <a:chOff x="630726" y="1461607"/>
            <a:chExt cx="3864435" cy="1630450"/>
          </a:xfrm>
        </p:grpSpPr>
        <p:pic>
          <p:nvPicPr>
            <p:cNvPr id="82"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630726" y="1461607"/>
              <a:ext cx="2793021" cy="1630450"/>
            </a:xfrm>
            <a:prstGeom prst="rect">
              <a:avLst/>
            </a:prstGeom>
            <a:effectLst>
              <a:reflection blurRad="6350" stA="52000" endA="300" endPos="35000" dir="5400000" sy="-100000" algn="bl" rotWithShape="0"/>
            </a:effectLst>
          </p:spPr>
        </p:pic>
        <p:sp>
          <p:nvSpPr>
            <p:cNvPr id="83" name="TextBox 82"/>
            <p:cNvSpPr txBox="1"/>
            <p:nvPr/>
          </p:nvSpPr>
          <p:spPr>
            <a:xfrm>
              <a:off x="1450062" y="1828461"/>
              <a:ext cx="3045099" cy="727480"/>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đẩy</a:t>
              </a:r>
              <a:endParaRPr lang="en-US" sz="3200" dirty="0">
                <a:latin typeface="Times New Roman" pitchFamily="18" charset="0"/>
                <a:cs typeface="Times New Roman" pitchFamily="18" charset="0"/>
              </a:endParaRPr>
            </a:p>
          </p:txBody>
        </p:sp>
      </p:grpSp>
      <p:sp>
        <p:nvSpPr>
          <p:cNvPr id="39" name="TextBox 38"/>
          <p:cNvSpPr txBox="1"/>
          <p:nvPr/>
        </p:nvSpPr>
        <p:spPr>
          <a:xfrm>
            <a:off x="787736" y="608710"/>
            <a:ext cx="10496660" cy="646330"/>
          </a:xfrm>
          <a:prstGeom prst="rect">
            <a:avLst/>
          </a:prstGeom>
          <a:noFill/>
        </p:spPr>
        <p:txBody>
          <a:bodyPr wrap="square" rtlCol="0">
            <a:spAutoFit/>
          </a:bodyPr>
          <a:lstStyle/>
          <a:p>
            <a:pPr algn="just"/>
            <a:r>
              <a:rPr lang="en-US" sz="3600" b="1" dirty="0">
                <a:solidFill>
                  <a:srgbClr val="002060"/>
                </a:solidFill>
                <a:latin typeface="Times New Roman" pitchFamily="18" charset="0"/>
                <a:ea typeface="Arial-Rounded" panose="020B0500000000000000" pitchFamily="34" charset="0"/>
                <a:cs typeface="Times New Roman" pitchFamily="18" charset="0"/>
              </a:rPr>
              <a:t>1</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Những</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từ</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ngữ</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nào</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dưới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đây</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chỉ</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hoạt</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động</a:t>
            </a:r>
            <a:r>
              <a:rPr lang="en-US" sz="36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grpSp>
        <p:nvGrpSpPr>
          <p:cNvPr id="37" name="Group 36"/>
          <p:cNvGrpSpPr/>
          <p:nvPr/>
        </p:nvGrpSpPr>
        <p:grpSpPr>
          <a:xfrm>
            <a:off x="4708901" y="1693190"/>
            <a:ext cx="2881774" cy="1466361"/>
            <a:chOff x="5913437" y="2276833"/>
            <a:chExt cx="3865152" cy="1630450"/>
          </a:xfrm>
        </p:grpSpPr>
        <p:pic>
          <p:nvPicPr>
            <p:cNvPr id="40"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5913437" y="2276833"/>
              <a:ext cx="2793021" cy="1630450"/>
            </a:xfrm>
            <a:prstGeom prst="rect">
              <a:avLst/>
            </a:prstGeom>
            <a:effectLst>
              <a:reflection blurRad="6350" stA="52000" endA="300" endPos="35000" dir="5400000" sy="-100000" algn="bl" rotWithShape="0"/>
            </a:effectLst>
          </p:spPr>
        </p:pic>
        <p:sp>
          <p:nvSpPr>
            <p:cNvPr id="41" name="TextBox 40"/>
            <p:cNvSpPr txBox="1"/>
            <p:nvPr/>
          </p:nvSpPr>
          <p:spPr>
            <a:xfrm>
              <a:off x="6679956" y="2617292"/>
              <a:ext cx="3098633" cy="795923"/>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smtClean="0">
                  <a:latin typeface="Times New Roman" pitchFamily="18" charset="0"/>
                  <a:cs typeface="Times New Roman" pitchFamily="18" charset="0"/>
                </a:rPr>
                <a:t>cài</a:t>
              </a:r>
              <a:endParaRPr lang="en-US" dirty="0">
                <a:latin typeface="Times New Roman" pitchFamily="18" charset="0"/>
                <a:cs typeface="Times New Roman" pitchFamily="18" charset="0"/>
              </a:endParaRPr>
            </a:p>
          </p:txBody>
        </p:sp>
      </p:grpSp>
      <p:sp>
        <p:nvSpPr>
          <p:cNvPr id="48" name="任意多边形: 形状 48">
            <a:extLst>
              <a:ext uri="{FF2B5EF4-FFF2-40B4-BE49-F238E27FC236}">
                <a16:creationId xmlns:a16="http://schemas.microsoft.com/office/drawing/2014/main" xmlns="" id="{493706BF-4021-406A-A8C8-528A96799A7F}"/>
              </a:ext>
            </a:extLst>
          </p:cNvPr>
          <p:cNvSpPr/>
          <p:nvPr/>
        </p:nvSpPr>
        <p:spPr>
          <a:xfrm>
            <a:off x="8992692" y="3655853"/>
            <a:ext cx="174894" cy="166875"/>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solidFill>
                <a:prstClr val="white"/>
              </a:solidFill>
              <a:latin typeface="Times New Roman" pitchFamily="18" charset="0"/>
              <a:cs typeface="Times New Roman" pitchFamily="18" charset="0"/>
            </a:endParaRPr>
          </a:p>
        </p:txBody>
      </p:sp>
      <p:sp>
        <p:nvSpPr>
          <p:cNvPr id="49" name="任意多边形: 形状 48">
            <a:extLst>
              <a:ext uri="{FF2B5EF4-FFF2-40B4-BE49-F238E27FC236}">
                <a16:creationId xmlns:a16="http://schemas.microsoft.com/office/drawing/2014/main" xmlns="" id="{493706BF-4021-406A-A8C8-528A96799A7F}"/>
              </a:ext>
            </a:extLst>
          </p:cNvPr>
          <p:cNvSpPr/>
          <p:nvPr/>
        </p:nvSpPr>
        <p:spPr>
          <a:xfrm>
            <a:off x="5011758" y="3718924"/>
            <a:ext cx="174894" cy="166875"/>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solidFill>
                <a:prstClr val="white"/>
              </a:solidFill>
              <a:latin typeface="Times New Roman" pitchFamily="18" charset="0"/>
              <a:cs typeface="Times New Roman" pitchFamily="18" charset="0"/>
            </a:endParaRPr>
          </a:p>
        </p:txBody>
      </p:sp>
      <p:sp>
        <p:nvSpPr>
          <p:cNvPr id="50" name="任意多边形: 形状 48">
            <a:extLst>
              <a:ext uri="{FF2B5EF4-FFF2-40B4-BE49-F238E27FC236}">
                <a16:creationId xmlns:a16="http://schemas.microsoft.com/office/drawing/2014/main" xmlns="" id="{493706BF-4021-406A-A8C8-528A96799A7F}"/>
              </a:ext>
            </a:extLst>
          </p:cNvPr>
          <p:cNvSpPr/>
          <p:nvPr/>
        </p:nvSpPr>
        <p:spPr>
          <a:xfrm>
            <a:off x="7876845" y="5578815"/>
            <a:ext cx="174894" cy="166875"/>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solidFill>
                <a:prstClr val="white"/>
              </a:solidFill>
              <a:latin typeface="Times New Roman" pitchFamily="18" charset="0"/>
              <a:cs typeface="Times New Roman" pitchFamily="18" charset="0"/>
            </a:endParaRPr>
          </a:p>
        </p:txBody>
      </p:sp>
      <p:sp>
        <p:nvSpPr>
          <p:cNvPr id="51" name="任意多边形: 形状 48">
            <a:extLst>
              <a:ext uri="{FF2B5EF4-FFF2-40B4-BE49-F238E27FC236}">
                <a16:creationId xmlns:a16="http://schemas.microsoft.com/office/drawing/2014/main" xmlns="" id="{493706BF-4021-406A-A8C8-528A96799A7F}"/>
              </a:ext>
            </a:extLst>
          </p:cNvPr>
          <p:cNvSpPr/>
          <p:nvPr/>
        </p:nvSpPr>
        <p:spPr>
          <a:xfrm>
            <a:off x="639232" y="3485992"/>
            <a:ext cx="174894" cy="166875"/>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solidFill>
                <a:prstClr val="white"/>
              </a:solidFill>
              <a:latin typeface="Times New Roman" pitchFamily="18" charset="0"/>
              <a:cs typeface="Times New Roman" pitchFamily="18" charset="0"/>
            </a:endParaRPr>
          </a:p>
        </p:txBody>
      </p:sp>
      <p:grpSp>
        <p:nvGrpSpPr>
          <p:cNvPr id="52" name="Group 51"/>
          <p:cNvGrpSpPr/>
          <p:nvPr/>
        </p:nvGrpSpPr>
        <p:grpSpPr>
          <a:xfrm>
            <a:off x="1978364" y="1686881"/>
            <a:ext cx="2328789" cy="1466361"/>
            <a:chOff x="630726" y="1461607"/>
            <a:chExt cx="3123466" cy="1630450"/>
          </a:xfrm>
        </p:grpSpPr>
        <p:pic>
          <p:nvPicPr>
            <p:cNvPr id="53"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630726" y="1461607"/>
              <a:ext cx="2793021" cy="1630450"/>
            </a:xfrm>
            <a:prstGeom prst="rect">
              <a:avLst/>
            </a:prstGeom>
            <a:effectLst>
              <a:reflection blurRad="6350" stA="52000" endA="300" endPos="35000" dir="5400000" sy="-100000" algn="bl" rotWithShape="0"/>
            </a:effectLst>
          </p:spPr>
        </p:pic>
        <p:sp>
          <p:nvSpPr>
            <p:cNvPr id="54" name="TextBox 53"/>
            <p:cNvSpPr txBox="1"/>
            <p:nvPr/>
          </p:nvSpPr>
          <p:spPr>
            <a:xfrm>
              <a:off x="709093" y="1828461"/>
              <a:ext cx="3045099" cy="727480"/>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latin typeface="Times New Roman" pitchFamily="18" charset="0"/>
                  <a:cs typeface="Times New Roman" pitchFamily="18" charset="0"/>
                </a:rPr>
                <a:t>c</a:t>
              </a:r>
              <a:r>
                <a:rPr lang="en-US" sz="3200" dirty="0" err="1" smtClean="0">
                  <a:latin typeface="Times New Roman" pitchFamily="18" charset="0"/>
                  <a:cs typeface="Times New Roman" pitchFamily="18" charset="0"/>
                </a:rPr>
                <a:t>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cửa</a:t>
              </a:r>
              <a:endParaRPr lang="en-US" sz="3200" dirty="0">
                <a:latin typeface="Times New Roman" pitchFamily="18" charset="0"/>
                <a:cs typeface="Times New Roman" pitchFamily="18" charset="0"/>
              </a:endParaRPr>
            </a:p>
          </p:txBody>
        </p:sp>
      </p:grpSp>
      <p:grpSp>
        <p:nvGrpSpPr>
          <p:cNvPr id="55" name="Group 54"/>
          <p:cNvGrpSpPr/>
          <p:nvPr/>
        </p:nvGrpSpPr>
        <p:grpSpPr>
          <a:xfrm>
            <a:off x="7939916" y="1710971"/>
            <a:ext cx="2920588" cy="1466361"/>
            <a:chOff x="10416387" y="2276833"/>
            <a:chExt cx="3917211" cy="1630450"/>
          </a:xfrm>
        </p:grpSpPr>
        <p:pic>
          <p:nvPicPr>
            <p:cNvPr id="56"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10416387" y="2276833"/>
              <a:ext cx="2793021" cy="1630450"/>
            </a:xfrm>
            <a:prstGeom prst="rect">
              <a:avLst/>
            </a:prstGeom>
            <a:effectLst>
              <a:reflection blurRad="6350" stA="52000" endA="300" endPos="35000" dir="5400000" sy="-100000" algn="bl" rotWithShape="0"/>
            </a:effectLst>
          </p:spPr>
        </p:pic>
        <p:sp>
          <p:nvSpPr>
            <p:cNvPr id="57" name="TextBox 56"/>
            <p:cNvSpPr txBox="1"/>
            <p:nvPr/>
          </p:nvSpPr>
          <p:spPr>
            <a:xfrm>
              <a:off x="10952950" y="2670473"/>
              <a:ext cx="3380648" cy="795923"/>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smtClean="0">
                  <a:latin typeface="Times New Roman" pitchFamily="18" charset="0"/>
                  <a:cs typeface="Times New Roman" pitchFamily="18" charset="0"/>
                </a:rPr>
                <a:t>then</a:t>
              </a:r>
              <a:endParaRPr lang="en-US" dirty="0">
                <a:latin typeface="Times New Roman" pitchFamily="18" charset="0"/>
                <a:cs typeface="Times New Roman" pitchFamily="18" charset="0"/>
              </a:endParaRPr>
            </a:p>
          </p:txBody>
        </p:sp>
      </p:grpSp>
      <p:pic>
        <p:nvPicPr>
          <p:cNvPr id="64"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65" name="Group 64">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66"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7"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68"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https://www.facebook.com/nhat.linh.3557440</a:t>
            </a:r>
          </a:p>
        </p:txBody>
      </p:sp>
      <p:grpSp>
        <p:nvGrpSpPr>
          <p:cNvPr id="69" name="Group 68"/>
          <p:cNvGrpSpPr/>
          <p:nvPr/>
        </p:nvGrpSpPr>
        <p:grpSpPr>
          <a:xfrm>
            <a:off x="3795778" y="3635086"/>
            <a:ext cx="2767474" cy="1466361"/>
            <a:chOff x="5913437" y="2276833"/>
            <a:chExt cx="3711848" cy="1630450"/>
          </a:xfrm>
        </p:grpSpPr>
        <p:pic>
          <p:nvPicPr>
            <p:cNvPr id="70"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5913437" y="2276833"/>
              <a:ext cx="2793021" cy="1630450"/>
            </a:xfrm>
            <a:prstGeom prst="rect">
              <a:avLst/>
            </a:prstGeom>
            <a:effectLst>
              <a:reflection blurRad="6350" stA="52000" endA="300" endPos="35000" dir="5400000" sy="-100000" algn="bl" rotWithShape="0"/>
            </a:effectLst>
          </p:spPr>
        </p:pic>
        <p:sp>
          <p:nvSpPr>
            <p:cNvPr id="71" name="TextBox 70"/>
            <p:cNvSpPr txBox="1"/>
            <p:nvPr/>
          </p:nvSpPr>
          <p:spPr>
            <a:xfrm>
              <a:off x="6526652" y="2617292"/>
              <a:ext cx="3098633" cy="795923"/>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smtClean="0">
                  <a:latin typeface="Times New Roman" pitchFamily="18" charset="0"/>
                  <a:cs typeface="Times New Roman" pitchFamily="18" charset="0"/>
                </a:rPr>
                <a:t>lưng</a:t>
              </a:r>
              <a:endParaRPr lang="en-US" dirty="0">
                <a:latin typeface="Times New Roman" pitchFamily="18" charset="0"/>
                <a:cs typeface="Times New Roman" pitchFamily="18" charset="0"/>
              </a:endParaRPr>
            </a:p>
          </p:txBody>
        </p:sp>
      </p:grpSp>
      <p:grpSp>
        <p:nvGrpSpPr>
          <p:cNvPr id="72" name="Group 71"/>
          <p:cNvGrpSpPr/>
          <p:nvPr/>
        </p:nvGrpSpPr>
        <p:grpSpPr>
          <a:xfrm>
            <a:off x="1065243" y="3647827"/>
            <a:ext cx="2881239" cy="1466361"/>
            <a:chOff x="630726" y="1461607"/>
            <a:chExt cx="3864435" cy="1630450"/>
          </a:xfrm>
        </p:grpSpPr>
        <p:pic>
          <p:nvPicPr>
            <p:cNvPr id="73"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630726" y="1461607"/>
              <a:ext cx="2793021" cy="1630450"/>
            </a:xfrm>
            <a:prstGeom prst="rect">
              <a:avLst/>
            </a:prstGeom>
            <a:effectLst>
              <a:reflection blurRad="6350" stA="52000" endA="300" endPos="35000" dir="5400000" sy="-100000" algn="bl" rotWithShape="0"/>
            </a:effectLst>
          </p:spPr>
        </p:pic>
        <p:sp>
          <p:nvSpPr>
            <p:cNvPr id="74" name="TextBox 73"/>
            <p:cNvSpPr txBox="1"/>
            <p:nvPr/>
          </p:nvSpPr>
          <p:spPr>
            <a:xfrm>
              <a:off x="1450062" y="1828461"/>
              <a:ext cx="3045099" cy="727480"/>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solidFill>
                    <a:srgbClr val="FF0000"/>
                  </a:solidFill>
                  <a:latin typeface="Times New Roman" pitchFamily="18" charset="0"/>
                  <a:cs typeface="Times New Roman" pitchFamily="18" charset="0"/>
                </a:rPr>
                <a:t>đẩy</a:t>
              </a:r>
              <a:endParaRPr lang="en-US" sz="3200" dirty="0">
                <a:solidFill>
                  <a:srgbClr val="FF0000"/>
                </a:solidFill>
                <a:latin typeface="Times New Roman" pitchFamily="18" charset="0"/>
                <a:cs typeface="Times New Roman" pitchFamily="18" charset="0"/>
              </a:endParaRPr>
            </a:p>
          </p:txBody>
        </p:sp>
      </p:grpSp>
      <p:grpSp>
        <p:nvGrpSpPr>
          <p:cNvPr id="75" name="Group 74"/>
          <p:cNvGrpSpPr/>
          <p:nvPr/>
        </p:nvGrpSpPr>
        <p:grpSpPr>
          <a:xfrm>
            <a:off x="7026791" y="3671917"/>
            <a:ext cx="3111088" cy="1466361"/>
            <a:chOff x="10416387" y="2276833"/>
            <a:chExt cx="4172718" cy="1630450"/>
          </a:xfrm>
        </p:grpSpPr>
        <p:pic>
          <p:nvPicPr>
            <p:cNvPr id="76"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10416387" y="2276833"/>
              <a:ext cx="2793021" cy="1630450"/>
            </a:xfrm>
            <a:prstGeom prst="rect">
              <a:avLst/>
            </a:prstGeom>
            <a:effectLst>
              <a:reflection blurRad="6350" stA="52000" endA="300" endPos="35000" dir="5400000" sy="-100000" algn="bl" rotWithShape="0"/>
            </a:effectLst>
          </p:spPr>
        </p:pic>
        <p:sp>
          <p:nvSpPr>
            <p:cNvPr id="77" name="TextBox 76"/>
            <p:cNvSpPr txBox="1"/>
            <p:nvPr/>
          </p:nvSpPr>
          <p:spPr>
            <a:xfrm>
              <a:off x="11208457" y="2670473"/>
              <a:ext cx="3380648" cy="795923"/>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a:solidFill>
                    <a:srgbClr val="FF0000"/>
                  </a:solidFill>
                  <a:latin typeface="Times New Roman" pitchFamily="18" charset="0"/>
                  <a:cs typeface="Times New Roman" pitchFamily="18" charset="0"/>
                </a:rPr>
                <a:t>v</a:t>
              </a:r>
              <a:r>
                <a:rPr lang="en-US" dirty="0" err="1" smtClean="0">
                  <a:solidFill>
                    <a:srgbClr val="FF0000"/>
                  </a:solidFill>
                  <a:latin typeface="Times New Roman" pitchFamily="18" charset="0"/>
                  <a:cs typeface="Times New Roman" pitchFamily="18" charset="0"/>
                </a:rPr>
                <a:t>ề</a:t>
              </a:r>
              <a:endParaRPr lang="en-US" dirty="0">
                <a:solidFill>
                  <a:srgbClr val="FF0000"/>
                </a:solidFill>
                <a:latin typeface="Times New Roman" pitchFamily="18" charset="0"/>
                <a:cs typeface="Times New Roman" pitchFamily="18" charset="0"/>
              </a:endParaRPr>
            </a:p>
          </p:txBody>
        </p:sp>
      </p:grpSp>
      <p:grpSp>
        <p:nvGrpSpPr>
          <p:cNvPr id="78" name="Group 77"/>
          <p:cNvGrpSpPr/>
          <p:nvPr/>
        </p:nvGrpSpPr>
        <p:grpSpPr>
          <a:xfrm>
            <a:off x="9520976" y="3619768"/>
            <a:ext cx="3111088" cy="1466361"/>
            <a:chOff x="10416387" y="2276833"/>
            <a:chExt cx="4172718" cy="1630450"/>
          </a:xfrm>
        </p:grpSpPr>
        <p:pic>
          <p:nvPicPr>
            <p:cNvPr id="79"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10416387" y="2276833"/>
              <a:ext cx="2793021" cy="1630450"/>
            </a:xfrm>
            <a:prstGeom prst="rect">
              <a:avLst/>
            </a:prstGeom>
            <a:effectLst>
              <a:reflection blurRad="6350" stA="52000" endA="300" endPos="35000" dir="5400000" sy="-100000" algn="bl" rotWithShape="0"/>
            </a:effectLst>
          </p:spPr>
        </p:pic>
        <p:sp>
          <p:nvSpPr>
            <p:cNvPr id="80" name="TextBox 79"/>
            <p:cNvSpPr txBox="1"/>
            <p:nvPr/>
          </p:nvSpPr>
          <p:spPr>
            <a:xfrm>
              <a:off x="11208457" y="2670473"/>
              <a:ext cx="3380648" cy="795923"/>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smtClean="0">
                  <a:latin typeface="Times New Roman" pitchFamily="18" charset="0"/>
                  <a:cs typeface="Times New Roman" pitchFamily="18" charset="0"/>
                </a:rPr>
                <a:t>nhà</a:t>
              </a:r>
              <a:endParaRPr lang="en-US" dirty="0">
                <a:latin typeface="Times New Roman" pitchFamily="18" charset="0"/>
                <a:cs typeface="Times New Roman" pitchFamily="18" charset="0"/>
              </a:endParaRPr>
            </a:p>
          </p:txBody>
        </p:sp>
      </p:grpSp>
      <p:grpSp>
        <p:nvGrpSpPr>
          <p:cNvPr id="87" name="Group 86"/>
          <p:cNvGrpSpPr/>
          <p:nvPr/>
        </p:nvGrpSpPr>
        <p:grpSpPr>
          <a:xfrm>
            <a:off x="4708901" y="1693189"/>
            <a:ext cx="2881774" cy="1466361"/>
            <a:chOff x="5913437" y="2276833"/>
            <a:chExt cx="3865152" cy="1630450"/>
          </a:xfrm>
        </p:grpSpPr>
        <p:pic>
          <p:nvPicPr>
            <p:cNvPr id="88" name="图片 33">
              <a:extLst>
                <a:ext uri="{FF2B5EF4-FFF2-40B4-BE49-F238E27FC236}">
                  <a16:creationId xmlns:a16="http://schemas.microsoft.com/office/drawing/2014/main" xmlns="" id="{20479EB0-FD3C-43FE-B304-2F8024C548F6}"/>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5913437" y="2276833"/>
              <a:ext cx="2793021" cy="1630450"/>
            </a:xfrm>
            <a:prstGeom prst="rect">
              <a:avLst/>
            </a:prstGeom>
            <a:effectLst>
              <a:reflection blurRad="6350" stA="52000" endA="300" endPos="35000" dir="5400000" sy="-100000" algn="bl" rotWithShape="0"/>
            </a:effectLst>
          </p:spPr>
        </p:pic>
        <p:sp>
          <p:nvSpPr>
            <p:cNvPr id="89" name="TextBox 88"/>
            <p:cNvSpPr txBox="1"/>
            <p:nvPr/>
          </p:nvSpPr>
          <p:spPr>
            <a:xfrm>
              <a:off x="6679956" y="2617292"/>
              <a:ext cx="3098633" cy="795923"/>
            </a:xfrm>
            <a:prstGeom prst="rect">
              <a:avLst/>
            </a:prstGeom>
            <a:noFill/>
          </p:spPr>
          <p:txBody>
            <a:bodyPr wrap="square" lIns="160254" tIns="80129" rIns="160254" bIns="80129" rtlCol="0">
              <a:spAutoFit/>
            </a:bodyPr>
            <a:lstStyle>
              <a:defPPr>
                <a:defRPr lang="en-US"/>
              </a:defPPr>
              <a:lvl1pPr algn="just">
                <a:defRPr sz="36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smtClean="0">
                  <a:solidFill>
                    <a:srgbClr val="FF0000"/>
                  </a:solidFill>
                  <a:latin typeface="Times New Roman" pitchFamily="18" charset="0"/>
                  <a:cs typeface="Times New Roman" pitchFamily="18" charset="0"/>
                </a:rPr>
                <a:t>cài</a:t>
              </a:r>
              <a:endParaRPr lang="en-US"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84209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1+#ppt_w/2"/>
                                          </p:val>
                                        </p:tav>
                                        <p:tav tm="100000">
                                          <p:val>
                                            <p:strVal val="#ppt_x"/>
                                          </p:val>
                                        </p:tav>
                                      </p:tavLst>
                                    </p:anim>
                                    <p:anim calcmode="lin" valueType="num">
                                      <p:cBhvr additive="base">
                                        <p:cTn id="11" dur="500" fill="hold"/>
                                        <p:tgtEl>
                                          <p:spTgt spid="4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1+#ppt_w/2"/>
                                          </p:val>
                                        </p:tav>
                                        <p:tav tm="100000">
                                          <p:val>
                                            <p:strVal val="#ppt_x"/>
                                          </p:val>
                                        </p:tav>
                                      </p:tavLst>
                                    </p:anim>
                                    <p:anim calcmode="lin" valueType="num">
                                      <p:cBhvr additive="base">
                                        <p:cTn id="15" dur="500" fill="hold"/>
                                        <p:tgtEl>
                                          <p:spTgt spid="4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1+#ppt_w/2"/>
                                          </p:val>
                                        </p:tav>
                                        <p:tav tm="100000">
                                          <p:val>
                                            <p:strVal val="#ppt_x"/>
                                          </p:val>
                                        </p:tav>
                                      </p:tavLst>
                                    </p:anim>
                                    <p:anim calcmode="lin" valueType="num">
                                      <p:cBhvr additive="base">
                                        <p:cTn id="19" dur="5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1+#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500"/>
                                        <p:tgtEl>
                                          <p:spTgt spid="78"/>
                                        </p:tgtEl>
                                      </p:cBhvr>
                                    </p:animEffect>
                                  </p:childTnLst>
                                </p:cTn>
                              </p:par>
                              <p:par>
                                <p:cTn id="33" presetID="10"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barn(inVertical)">
                                      <p:cBhvr>
                                        <p:cTn id="43" dur="500"/>
                                        <p:tgtEl>
                                          <p:spTgt spid="72"/>
                                        </p:tgtEl>
                                      </p:cBhvr>
                                    </p:animEffect>
                                  </p:childTnLst>
                                </p:cTn>
                              </p:par>
                              <p:par>
                                <p:cTn id="44" presetID="16" presetClass="entr" presetSubtype="21"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barn(inVertical)">
                                      <p:cBhvr>
                                        <p:cTn id="46" dur="500"/>
                                        <p:tgtEl>
                                          <p:spTgt spid="75"/>
                                        </p:tgtEl>
                                      </p:cBhvr>
                                    </p:animEffect>
                                  </p:childTnLst>
                                </p:cTn>
                              </p:par>
                              <p:par>
                                <p:cTn id="47" presetID="16" presetClass="entr" presetSubtype="21"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barn(inVertical)">
                                      <p:cBhvr>
                                        <p:cTn id="4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49" grpId="0" animBg="1"/>
      <p:bldP spid="50" grpId="0" animBg="1"/>
      <p:bldP spid="51" grpId="0" animBg="1"/>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787736" y="608710"/>
            <a:ext cx="10496660" cy="1200329"/>
          </a:xfrm>
          <a:prstGeom prst="rect">
            <a:avLst/>
          </a:prstGeom>
          <a:noFill/>
        </p:spPr>
        <p:txBody>
          <a:bodyPr wrap="square" rtlCol="0">
            <a:spAutoFit/>
          </a:bodyPr>
          <a:lstStyle/>
          <a:p>
            <a:pPr algn="just"/>
            <a:r>
              <a:rPr lang="en-US" sz="3600" b="1" dirty="0">
                <a:solidFill>
                  <a:srgbClr val="002060"/>
                </a:solidFill>
                <a:latin typeface="Times New Roman" pitchFamily="18" charset="0"/>
                <a:ea typeface="Arial-Rounded" panose="020B0500000000000000" pitchFamily="34" charset="0"/>
                <a:cs typeface="Times New Roman" pitchFamily="18" charset="0"/>
              </a:rPr>
              <a:t>2</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Tìm</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những</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từ</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ngữ</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chỉ</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hoạt</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động</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có</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thể</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kết</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hợp</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với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từ</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cửa</a:t>
            </a:r>
            <a:r>
              <a:rPr lang="en-US" sz="36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pic>
        <p:nvPicPr>
          <p:cNvPr id="64"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65" name="Group 64">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66"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7"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68"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2" name="TextBox 1"/>
          <p:cNvSpPr txBox="1"/>
          <p:nvPr/>
        </p:nvSpPr>
        <p:spPr>
          <a:xfrm>
            <a:off x="1714500" y="2057400"/>
            <a:ext cx="2186817" cy="584775"/>
          </a:xfrm>
          <a:prstGeom prst="rect">
            <a:avLst/>
          </a:prstGeom>
          <a:noFill/>
        </p:spPr>
        <p:txBody>
          <a:bodyPr wrap="none"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M: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đẩy</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cửa</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grpSp>
        <p:nvGrpSpPr>
          <p:cNvPr id="4" name="Group 3"/>
          <p:cNvGrpSpPr/>
          <p:nvPr/>
        </p:nvGrpSpPr>
        <p:grpSpPr>
          <a:xfrm>
            <a:off x="3467100" y="3105150"/>
            <a:ext cx="5276850" cy="1638300"/>
            <a:chOff x="3467100" y="3105150"/>
            <a:chExt cx="5276850" cy="1638300"/>
          </a:xfrm>
        </p:grpSpPr>
        <p:sp>
          <p:nvSpPr>
            <p:cNvPr id="43" name="TextBox 42"/>
            <p:cNvSpPr txBox="1"/>
            <p:nvPr/>
          </p:nvSpPr>
          <p:spPr>
            <a:xfrm>
              <a:off x="4035296" y="3377624"/>
              <a:ext cx="4003804" cy="1077218"/>
            </a:xfrm>
            <a:prstGeom prst="rect">
              <a:avLst/>
            </a:prstGeom>
            <a:noFill/>
          </p:spPr>
          <p:txBody>
            <a:bodyPr wrap="square" rtlCol="0">
              <a:spAutoFit/>
            </a:bodyPr>
            <a:lstStyle/>
            <a:p>
              <a:r>
                <a:rPr lang="en-US" sz="3200" b="1" dirty="0" err="1" smtClean="0">
                  <a:solidFill>
                    <a:srgbClr val="FF0000"/>
                  </a:solidFill>
                  <a:latin typeface="Times New Roman" pitchFamily="18" charset="0"/>
                  <a:ea typeface="Arial-Rounded" panose="020B0500000000000000" pitchFamily="34" charset="0"/>
                  <a:cs typeface="Times New Roman" pitchFamily="18" charset="0"/>
                </a:rPr>
                <a:t>đóng</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cửa</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cài</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cửa</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mở</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cửa</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khóa</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cửa</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3" name="Rounded Rectangle 2"/>
            <p:cNvSpPr/>
            <p:nvPr/>
          </p:nvSpPr>
          <p:spPr>
            <a:xfrm>
              <a:off x="3467100" y="3105150"/>
              <a:ext cx="5276850" cy="1638300"/>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Tree>
    <p:extLst>
      <p:ext uri="{BB962C8B-B14F-4D97-AF65-F5344CB8AC3E}">
        <p14:creationId xmlns:p14="http://schemas.microsoft.com/office/powerpoint/2010/main" xmlns="" val="1057098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6760"/>
            <a:ext cx="10515600" cy="5430203"/>
          </a:xfrm>
        </p:spPr>
        <p:txBody>
          <a:bodyPr>
            <a:normAutofit fontScale="92500" lnSpcReduction="10000"/>
          </a:bodyPr>
          <a:lstStyle/>
          <a:p>
            <a:pPr algn="ctr">
              <a:buNone/>
            </a:pPr>
            <a:r>
              <a:rPr lang="pt-BR" b="1" dirty="0" smtClean="0">
                <a:latin typeface="Times New Roman" pitchFamily="18" charset="0"/>
                <a:cs typeface="Times New Roman" pitchFamily="18" charset="0"/>
              </a:rPr>
              <a:t>YÊU CẦU CẦN ĐẠT: </a:t>
            </a:r>
            <a:endParaRPr lang="vi-VN" dirty="0" smtClean="0">
              <a:latin typeface="Times New Roman" pitchFamily="18" charset="0"/>
              <a:cs typeface="Times New Roman" pitchFamily="18" charset="0"/>
            </a:endParaRPr>
          </a:p>
          <a:p>
            <a:pPr>
              <a:buNone/>
            </a:pPr>
            <a:r>
              <a:rPr lang="vi-VN" dirty="0" smtClean="0">
                <a:latin typeface="Times New Roman" pitchFamily="18" charset="0"/>
                <a:cs typeface="Times New Roman" pitchFamily="18" charset="0"/>
              </a:rPr>
              <a:t>- Đọc đúng các từ khó, biết ngắt nghỉ, nhấn giọng phù hợp; hiểu nội dung bài thơ Cánh cửa nhớ bà.</a:t>
            </a:r>
          </a:p>
          <a:p>
            <a:pPr>
              <a:buNone/>
            </a:pPr>
            <a:r>
              <a:rPr lang="vi-VN" dirty="0" smtClean="0">
                <a:latin typeface="Times New Roman" pitchFamily="18" charset="0"/>
                <a:cs typeface="Times New Roman" pitchFamily="18" charset="0"/>
              </a:rPr>
              <a:t>- Quan sát, nhận biết được các chi tiết trong tranh và suy luận từ tranh quan sát được (từ tranh có thể nhận diện được nội dung của các khổ thơ).</a:t>
            </a:r>
          </a:p>
          <a:p>
            <a:pPr>
              <a:buNone/>
            </a:pPr>
            <a:r>
              <a:rPr lang="vi-VN" dirty="0" smtClean="0">
                <a:latin typeface="Times New Roman" pitchFamily="18" charset="0"/>
                <a:cs typeface="Times New Roman" pitchFamily="18" charset="0"/>
              </a:rPr>
              <a:t>- Đọc đúng, rõ ràng toàn bài, biết nghỉ hơi sau các dấu chấm, dấu phẩy giữa các cụm từ.</a:t>
            </a:r>
          </a:p>
          <a:p>
            <a:pPr>
              <a:buNone/>
            </a:pPr>
            <a:r>
              <a:rPr lang="vi-VN" dirty="0" smtClean="0">
                <a:latin typeface="Times New Roman" pitchFamily="18" charset="0"/>
                <a:cs typeface="Times New Roman" pitchFamily="18" charset="0"/>
              </a:rPr>
              <a:t>- Có tình cảm yêu thương đối với ông bà và những người thân trong gia đình.</a:t>
            </a:r>
          </a:p>
          <a:p>
            <a:pPr>
              <a:buNone/>
            </a:pPr>
            <a:r>
              <a:rPr lang="vi-VN" dirty="0" smtClean="0">
                <a:latin typeface="Times New Roman" pitchFamily="18" charset="0"/>
                <a:cs typeface="Times New Roman" pitchFamily="18" charset="0"/>
              </a:rPr>
              <a:t>- Hình thành các NL chung, phát triển NL ngôn ngữ, NL văn học </a:t>
            </a:r>
          </a:p>
          <a:p>
            <a:pPr>
              <a:buNone/>
            </a:pPr>
            <a:r>
              <a:rPr lang="vi-VN" dirty="0" smtClean="0">
                <a:latin typeface="Times New Roman" pitchFamily="18" charset="0"/>
                <a:cs typeface="Times New Roman" pitchFamily="18" charset="0"/>
              </a:rPr>
              <a:t>- Giúp hình thành và phát triển năng lực văn học: nhận biết các nhân vật, diễn biến các sự vật trong bài thơ.</a:t>
            </a:r>
          </a:p>
          <a:p>
            <a:pPr>
              <a:buNone/>
            </a:pPr>
            <a:r>
              <a:rPr lang="vi-VN" dirty="0" smtClean="0">
                <a:latin typeface="Times New Roman" pitchFamily="18" charset="0"/>
                <a:cs typeface="Times New Roman" pitchFamily="18" charset="0"/>
              </a:rPr>
              <a:t>- Rèn kĩ năng hợp tác làm việc nhóm.</a:t>
            </a:r>
          </a:p>
          <a:p>
            <a:pPr>
              <a:buNone/>
            </a:pPr>
            <a:r>
              <a:rPr lang="vi-VN" dirty="0" smtClean="0">
                <a:latin typeface="Times New Roman" pitchFamily="18" charset="0"/>
                <a:cs typeface="Times New Roman" pitchFamily="18" charset="0"/>
              </a:rPr>
              <a:t>- Yêu nước, chăm chỉ, trách nhiệm, nhân ái.  </a:t>
            </a:r>
          </a:p>
          <a:p>
            <a:endParaRPr lang="vi-VN"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7" name="图片 39">
            <a:extLst>
              <a:ext uri="{FF2B5EF4-FFF2-40B4-BE49-F238E27FC236}">
                <a16:creationId xmlns="" xmlns:a16="http://schemas.microsoft.com/office/drawing/2014/main" id="{B6A43CE9-BBC5-4E98-BF98-A297DCD6796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 xmlns:a16="http://schemas.microsoft.com/office/drawing/2014/main" id="{3C722568-5BEC-4CC9-9200-292359A25631}"/>
              </a:ext>
            </a:extLst>
          </p:cNvPr>
          <p:cNvSpPr txBox="1"/>
          <p:nvPr/>
        </p:nvSpPr>
        <p:spPr>
          <a:xfrm>
            <a:off x="2376742" y="27279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pic>
        <p:nvPicPr>
          <p:cNvPr id="12" name="图片 14340" descr="28"/>
          <p:cNvPicPr>
            <a:picLocks noChangeAspect="1"/>
          </p:cNvPicPr>
          <p:nvPr/>
        </p:nvPicPr>
        <p:blipFill>
          <a:blip r:embed="rId6" cstate="print"/>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cstate="print">
            <a:extLst>
              <a:ext uri="{28A0092B-C50C-407E-A947-70E740481C1C}">
                <a14:useLocalDpi xmlns:a14="http://schemas.microsoft.com/office/drawing/2010/main" xmlns=""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5246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48525" y="1832044"/>
            <a:ext cx="6382251" cy="4903934"/>
          </a:xfrm>
          <a:prstGeom prst="rect">
            <a:avLst/>
          </a:prstGeom>
        </p:spPr>
      </p:pic>
      <p:pic>
        <p:nvPicPr>
          <p:cNvPr id="13"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5" name="TextBox 4"/>
          <p:cNvSpPr txBox="1"/>
          <p:nvPr/>
        </p:nvSpPr>
        <p:spPr>
          <a:xfrm>
            <a:off x="2665972" y="1431632"/>
            <a:ext cx="9966092" cy="584711"/>
          </a:xfrm>
          <a:prstGeom prst="rect">
            <a:avLst/>
          </a:prstGeom>
          <a:noFill/>
        </p:spPr>
        <p:txBody>
          <a:bodyPr wrap="square" lIns="121855" tIns="60928" rIns="121855" bIns="60928" rtlCol="0">
            <a:spAutoFit/>
          </a:bodyPr>
          <a:lstStyle/>
          <a:p>
            <a:pPr algn="just"/>
            <a:r>
              <a:rPr lang="en-US" sz="3000" b="1" dirty="0" err="1" smtClean="0">
                <a:latin typeface="Times New Roman" pitchFamily="18" charset="0"/>
                <a:ea typeface="Arial-Rounded" panose="020B0500000000000000" pitchFamily="34" charset="0"/>
                <a:cs typeface="Times New Roman" pitchFamily="18" charset="0"/>
              </a:rPr>
              <a:t>Nói</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về</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tình</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cảm</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của</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em</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đối</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với</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ông</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bà</a:t>
            </a:r>
            <a:r>
              <a:rPr lang="en-US" sz="3000" b="1" dirty="0" smtClean="0">
                <a:latin typeface="Times New Roman" pitchFamily="18" charset="0"/>
                <a:ea typeface="Arial-Rounded" panose="020B0500000000000000" pitchFamily="34" charset="0"/>
                <a:cs typeface="Times New Roman" pitchFamily="18" charset="0"/>
              </a:rPr>
              <a:t>.</a:t>
            </a:r>
            <a:endParaRPr lang="en-US" sz="3000" b="1" dirty="0">
              <a:latin typeface="Times New Roman" pitchFamily="18" charset="0"/>
              <a:ea typeface="Arial-Rounded" panose="020B0500000000000000" pitchFamily="34" charset="0"/>
              <a:cs typeface="Times New Roman" pitchFamily="18" charset="0"/>
            </a:endParaRP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itchFamily="18" charset="0"/>
                <a:cs typeface="Times New Roman"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itchFamily="18" charset="0"/>
                <a:cs typeface="Times New Roman"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Times New Roman" pitchFamily="18" charset="0"/>
                  <a:cs typeface="Times New Roman" pitchFamily="18" charset="0"/>
                </a:rPr>
                <a:t>ĐỌC</a:t>
              </a:r>
            </a:p>
          </p:txBody>
        </p:sp>
      </p:grpSp>
      <p:pic>
        <p:nvPicPr>
          <p:cNvPr id="10" name="Picture 9"/>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50253" b="57367" l="20008" r="26232"/>
                    </a14:imgEffect>
                  </a14:imgLayer>
                </a14:imgProps>
              </a:ext>
            </a:extLst>
          </a:blip>
          <a:srcRect l="19230" t="49364" r="72990" b="41744"/>
          <a:stretch/>
        </p:blipFill>
        <p:spPr>
          <a:xfrm>
            <a:off x="1349628" y="1265280"/>
            <a:ext cx="1391479" cy="894521"/>
          </a:xfrm>
          <a:prstGeom prst="rect">
            <a:avLst/>
          </a:prstGeom>
        </p:spPr>
      </p:pic>
      <p:sp>
        <p:nvSpPr>
          <p:cNvPr id="14"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rgbClr val="002060"/>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17843928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5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1181101" y="0"/>
            <a:ext cx="11029948" cy="7124700"/>
            <a:chOff x="1828797" y="0"/>
            <a:chExt cx="10401301" cy="712470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xmlns="" val="0"/>
                </a:ext>
              </a:extLst>
            </a:blip>
            <a:srcRect l="-23766" t="92177" r="61883" b="-227"/>
            <a:stretch/>
          </p:blipFill>
          <p:spPr>
            <a:xfrm>
              <a:off x="1828797" y="6324600"/>
              <a:ext cx="5219701" cy="552450"/>
            </a:xfrm>
            <a:prstGeom prst="rect">
              <a:avLst/>
            </a:prstGeom>
          </p:spPr>
        </p:pic>
        <p:grpSp>
          <p:nvGrpSpPr>
            <p:cNvPr id="3" name="Group 2"/>
            <p:cNvGrpSpPr/>
            <p:nvPr/>
          </p:nvGrpSpPr>
          <p:grpSpPr>
            <a:xfrm>
              <a:off x="7010397" y="0"/>
              <a:ext cx="5219701" cy="7124700"/>
              <a:chOff x="6991348" y="0"/>
              <a:chExt cx="5219701" cy="712470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38117" b="70"/>
              <a:stretch/>
            </p:blipFill>
            <p:spPr>
              <a:xfrm>
                <a:off x="6991348" y="0"/>
                <a:ext cx="5219701" cy="6858000"/>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27727" t="96471" r="54707" b="-2428"/>
              <a:stretch/>
            </p:blipFill>
            <p:spPr>
              <a:xfrm>
                <a:off x="10691326" y="6343650"/>
                <a:ext cx="1481623" cy="781050"/>
              </a:xfrm>
              <a:prstGeom prst="ellipse">
                <a:avLst/>
              </a:prstGeom>
            </p:spPr>
          </p:pic>
        </p:grpSp>
      </p:grpSp>
      <p:grpSp>
        <p:nvGrpSpPr>
          <p:cNvPr id="26" name="Group 25"/>
          <p:cNvGrpSpPr/>
          <p:nvPr/>
        </p:nvGrpSpPr>
        <p:grpSpPr>
          <a:xfrm>
            <a:off x="963742" y="-19050"/>
            <a:ext cx="7942997" cy="6838950"/>
            <a:chOff x="982792" y="-514350"/>
            <a:chExt cx="7942997" cy="6838950"/>
          </a:xfrm>
        </p:grpSpPr>
        <p:sp>
          <p:nvSpPr>
            <p:cNvPr id="5" name="Rounded Rectangle 4"/>
            <p:cNvSpPr/>
            <p:nvPr/>
          </p:nvSpPr>
          <p:spPr>
            <a:xfrm>
              <a:off x="3025963" y="-514350"/>
              <a:ext cx="4127006" cy="6838950"/>
            </a:xfrm>
            <a:prstGeom prst="roundRect">
              <a:avLst>
                <a:gd name="adj" fmla="val 10691"/>
              </a:avLst>
            </a:prstGeom>
            <a:solidFill>
              <a:srgbClr val="FDF1E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TextBox 8"/>
            <p:cNvSpPr txBox="1"/>
            <p:nvPr/>
          </p:nvSpPr>
          <p:spPr>
            <a:xfrm>
              <a:off x="982792" y="-513031"/>
              <a:ext cx="7942997" cy="615489"/>
            </a:xfrm>
            <a:prstGeom prst="rect">
              <a:avLst/>
            </a:prstGeom>
            <a:noFill/>
          </p:spPr>
          <p:txBody>
            <a:bodyPr wrap="square" lIns="121855" tIns="60928" rIns="121855" bIns="60928" rtlCol="0">
              <a:spAutoFit/>
            </a:bodyPr>
            <a:lstStyle/>
            <a:p>
              <a:pPr algn="ctr"/>
              <a:r>
                <a:rPr lang="en-US" sz="3200" b="1" dirty="0" smtClean="0">
                  <a:solidFill>
                    <a:srgbClr val="FF6600"/>
                  </a:solidFill>
                  <a:latin typeface="Times New Roman" pitchFamily="18" charset="0"/>
                  <a:ea typeface="Arial-Rounded" panose="020B0500000000000000" pitchFamily="34" charset="0"/>
                  <a:cs typeface="Times New Roman" pitchFamily="18" charset="0"/>
                </a:rPr>
                <a:t> </a:t>
              </a:r>
              <a:r>
                <a:rPr lang="en-US" sz="3200" b="1" dirty="0">
                  <a:solidFill>
                    <a:srgbClr val="FF6600"/>
                  </a:solidFill>
                  <a:latin typeface="Times New Roman" pitchFamily="18" charset="0"/>
                  <a:ea typeface="Arial-Rounded" panose="020B0500000000000000" pitchFamily="34" charset="0"/>
                  <a:cs typeface="Times New Roman" pitchFamily="18" charset="0"/>
                </a:rPr>
                <a:t>CÁNH CỬA NHỚ BÀ</a:t>
              </a:r>
            </a:p>
          </p:txBody>
        </p:sp>
        <p:sp>
          <p:nvSpPr>
            <p:cNvPr id="14" name="TextBox 13"/>
            <p:cNvSpPr txBox="1"/>
            <p:nvPr/>
          </p:nvSpPr>
          <p:spPr>
            <a:xfrm>
              <a:off x="2729921" y="385263"/>
              <a:ext cx="4327797" cy="5909245"/>
            </a:xfrm>
            <a:prstGeom prst="rect">
              <a:avLst/>
            </a:prstGeom>
            <a:noFill/>
            <a:effectLst>
              <a:glow rad="12700">
                <a:schemeClr val="accent1">
                  <a:alpha val="40000"/>
                </a:schemeClr>
              </a:glow>
              <a:outerShdw dir="2100000" sx="1000" sy="1000" algn="ctr" rotWithShape="0">
                <a:srgbClr val="000000"/>
              </a:outerShdw>
              <a:softEdge rad="12700"/>
            </a:effectLst>
          </p:spPr>
          <p:txBody>
            <a:bodyPr wrap="square" lIns="121855" tIns="60928" rIns="121855" bIns="60928" rtlCol="0">
              <a:spAutoFit/>
            </a:bodyPr>
            <a:lstStyle/>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Ngày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cháu</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còn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thấp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bé</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cửa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có</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hai</a:t>
              </a:r>
              <a:r>
                <a:rPr lang="en-US" sz="2800" dirty="0" smtClean="0">
                  <a:solidFill>
                    <a:srgbClr val="002060"/>
                  </a:solidFill>
                  <a:latin typeface="Times New Roman" pitchFamily="18" charset="0"/>
                  <a:ea typeface="Arial-Rounded" panose="020B0500000000000000" pitchFamily="34" charset="0"/>
                  <a:cs typeface="Times New Roman" pitchFamily="18" charset="0"/>
                </a:rPr>
                <a:t> then</a:t>
              </a: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chỉ</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2800" dirty="0" smtClean="0">
                  <a:solidFill>
                    <a:srgbClr val="002060"/>
                  </a:solidFill>
                  <a:latin typeface="Times New Roman" pitchFamily="18" charset="0"/>
                  <a:ea typeface="Arial-Rounded" panose="020B0500000000000000" pitchFamily="34" charset="0"/>
                  <a:cs typeface="Times New Roman" pitchFamily="18" charset="0"/>
                </a:rPr>
                <a:t> then d</a:t>
              </a:r>
              <a:r>
                <a:rPr lang="vi-VN" sz="2800" dirty="0" smtClean="0">
                  <a:solidFill>
                    <a:srgbClr val="002060"/>
                  </a:solidFill>
                  <a:latin typeface="Times New Roman" pitchFamily="18" charset="0"/>
                  <a:ea typeface="Arial-Rounded" panose="020B0500000000000000" pitchFamily="34" charset="0"/>
                  <a:cs typeface="Times New Roman" pitchFamily="18" charset="0"/>
                </a:rPr>
                <a:t>ưới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Nhờ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cài</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trên</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spcBef>
                  <a:spcPts val="2400"/>
                </a:spcBef>
              </a:pPr>
              <a:r>
                <a:rPr lang="en-US" sz="2800" dirty="0" err="1" smtClean="0">
                  <a:solidFill>
                    <a:srgbClr val="002060"/>
                  </a:solidFill>
                  <a:latin typeface="Times New Roman" pitchFamily="18" charset="0"/>
                  <a:ea typeface="Arial-Rounded" panose="020B0500000000000000" pitchFamily="34" charset="0"/>
                  <a:cs typeface="Times New Roman" pitchFamily="18" charset="0"/>
                </a:rPr>
                <a:t>Mỗi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năm</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lớn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smtClean="0">
                  <a:solidFill>
                    <a:srgbClr val="002060"/>
                  </a:solidFill>
                  <a:latin typeface="Times New Roman" pitchFamily="18" charset="0"/>
                  <a:ea typeface="Arial-Rounded" panose="020B0500000000000000" pitchFamily="34" charset="0"/>
                  <a:cs typeface="Times New Roman" pitchFamily="18" charset="0"/>
                </a:rPr>
                <a:t>Bà</a:t>
              </a:r>
              <a:r>
                <a:rPr lang="en-US" sz="2800" dirty="0" smtClean="0">
                  <a:solidFill>
                    <a:srgbClr val="002060"/>
                  </a:solidFill>
                  <a:latin typeface="Times New Roman" pitchFamily="18" charset="0"/>
                  <a:ea typeface="Arial-Rounded" panose="020B0500000000000000" pitchFamily="34" charset="0"/>
                  <a:cs typeface="Times New Roman" pitchFamily="18" charset="0"/>
                </a:rPr>
                <a:t> l</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a:solidFill>
                    <a:srgbClr val="002060"/>
                  </a:solidFill>
                  <a:latin typeface="Times New Roman" pitchFamily="18" charset="0"/>
                  <a:ea typeface="Arial-Rounded" panose="020B0500000000000000" pitchFamily="34" charset="0"/>
                  <a:cs typeface="Times New Roman" pitchFamily="18" charset="0"/>
                </a:rPr>
                <a:t>ng </a:t>
              </a:r>
              <a:r>
                <a:rPr lang="en-US" sz="2800" dirty="0" err="1">
                  <a:solidFill>
                    <a:srgbClr val="002060"/>
                  </a:solidFill>
                  <a:latin typeface="Times New Roman" pitchFamily="18" charset="0"/>
                  <a:ea typeface="Arial-Rounded" panose="020B0500000000000000" pitchFamily="34" charset="0"/>
                  <a:cs typeface="Times New Roman" pitchFamily="18" charset="0"/>
                </a:rPr>
                <a:t>còng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cắm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cúi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được</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chỉ</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cài</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smtClean="0">
                  <a:solidFill>
                    <a:srgbClr val="002060"/>
                  </a:solidFill>
                  <a:latin typeface="Times New Roman" pitchFamily="18" charset="0"/>
                  <a:ea typeface="Arial-Rounded" panose="020B0500000000000000" pitchFamily="34" charset="0"/>
                  <a:cs typeface="Times New Roman" pitchFamily="18" charset="0"/>
                </a:rPr>
                <a:t>d</a:t>
              </a:r>
              <a:r>
                <a:rPr lang="vi-VN" sz="2800" dirty="0" smtClean="0">
                  <a:solidFill>
                    <a:srgbClr val="002060"/>
                  </a:solidFill>
                  <a:latin typeface="Times New Roman" pitchFamily="18" charset="0"/>
                  <a:ea typeface="Arial-Rounded" panose="020B0500000000000000" pitchFamily="34" charset="0"/>
                  <a:cs typeface="Times New Roman" pitchFamily="18" charset="0"/>
                </a:rPr>
                <a:t>ưới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spcBef>
                  <a:spcPts val="2400"/>
                </a:spcBef>
              </a:pPr>
              <a:r>
                <a:rPr lang="en-US" sz="2800" dirty="0" smtClean="0">
                  <a:solidFill>
                    <a:srgbClr val="002060"/>
                  </a:solidFill>
                  <a:latin typeface="Times New Roman" pitchFamily="18" charset="0"/>
                  <a:ea typeface="Arial-Rounded" panose="020B0500000000000000" pitchFamily="34" charset="0"/>
                  <a:cs typeface="Times New Roman" pitchFamily="18" charset="0"/>
                </a:rPr>
                <a:t>Nay </a:t>
              </a:r>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về</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mới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cửa</a:t>
              </a:r>
              <a:r>
                <a:rPr lang="en-US" sz="2800" dirty="0">
                  <a:solidFill>
                    <a:srgbClr val="002060"/>
                  </a:solidFill>
                  <a:latin typeface="Times New Roman" pitchFamily="18" charset="0"/>
                  <a:ea typeface="Arial-Rounded" panose="020B0500000000000000" pitchFamily="34" charset="0"/>
                  <a:cs typeface="Times New Roman" pitchFamily="18" charset="0"/>
                </a:rPr>
                <a:t> – ô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trời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Mỗi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lần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tay</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đẩy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cửa</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nhớ</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nguôi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6" name="TextBox 5"/>
            <p:cNvSpPr txBox="1"/>
            <p:nvPr/>
          </p:nvSpPr>
          <p:spPr>
            <a:xfrm>
              <a:off x="4892803" y="15931"/>
              <a:ext cx="2469587" cy="369332"/>
            </a:xfrm>
            <a:prstGeom prst="rect">
              <a:avLst/>
            </a:prstGeom>
            <a:noFill/>
          </p:spPr>
          <p:txBody>
            <a:bodyPr wrap="none" rtlCol="0">
              <a:spAutoFit/>
            </a:bodyPr>
            <a:lstStyle/>
            <a:p>
              <a:r>
                <a:rPr lang="en-US" b="1" dirty="0" smtClean="0">
                  <a:solidFill>
                    <a:srgbClr val="002060"/>
                  </a:solidFill>
                  <a:latin typeface="Times New Roman" pitchFamily="18" charset="0"/>
                  <a:ea typeface="Arial-Rounded" panose="020B0500000000000000" pitchFamily="34" charset="0"/>
                  <a:cs typeface="Times New Roman" pitchFamily="18" charset="0"/>
                </a:rPr>
                <a:t>(</a:t>
              </a:r>
              <a:r>
                <a:rPr lang="en-US" b="1" dirty="0" err="1" smtClean="0">
                  <a:solidFill>
                    <a:srgbClr val="002060"/>
                  </a:solidFill>
                  <a:latin typeface="Times New Roman" pitchFamily="18" charset="0"/>
                  <a:ea typeface="Arial-Rounded" panose="020B0500000000000000" pitchFamily="34" charset="0"/>
                  <a:cs typeface="Times New Roman" pitchFamily="18" charset="0"/>
                </a:rPr>
                <a:t>Đoàn</a:t>
              </a:r>
              <a:r>
                <a:rPr lang="en-US" b="1" dirty="0" smtClean="0">
                  <a:solidFill>
                    <a:srgbClr val="002060"/>
                  </a:solidFill>
                  <a:latin typeface="Times New Roman" pitchFamily="18" charset="0"/>
                  <a:ea typeface="Arial-Rounded" panose="020B0500000000000000" pitchFamily="34" charset="0"/>
                  <a:cs typeface="Times New Roman" pitchFamily="18" charset="0"/>
                </a:rPr>
                <a:t> </a:t>
              </a:r>
              <a:r>
                <a:rPr lang="en-US" b="1" dirty="0" err="1" smtClean="0">
                  <a:solidFill>
                    <a:srgbClr val="002060"/>
                  </a:solidFill>
                  <a:latin typeface="Times New Roman" pitchFamily="18" charset="0"/>
                  <a:ea typeface="Arial-Rounded" panose="020B0500000000000000" pitchFamily="34" charset="0"/>
                  <a:cs typeface="Times New Roman" pitchFamily="18" charset="0"/>
                </a:rPr>
                <a:t>Thị</a:t>
              </a:r>
              <a:r>
                <a:rPr lang="en-US" b="1" dirty="0" smtClean="0">
                  <a:solidFill>
                    <a:srgbClr val="002060"/>
                  </a:solidFill>
                  <a:latin typeface="Times New Roman" pitchFamily="18" charset="0"/>
                  <a:ea typeface="Arial-Rounded" panose="020B0500000000000000" pitchFamily="34" charset="0"/>
                  <a:cs typeface="Times New Roman" pitchFamily="18" charset="0"/>
                </a:rPr>
                <a:t> Lam </a:t>
              </a:r>
              <a:r>
                <a:rPr lang="en-US" b="1" dirty="0" err="1" smtClean="0">
                  <a:solidFill>
                    <a:srgbClr val="002060"/>
                  </a:solidFill>
                  <a:latin typeface="Times New Roman" pitchFamily="18" charset="0"/>
                  <a:ea typeface="Arial-Rounded" panose="020B0500000000000000" pitchFamily="34" charset="0"/>
                  <a:cs typeface="Times New Roman" pitchFamily="18" charset="0"/>
                </a:rPr>
                <a:t>Luyến</a:t>
              </a:r>
              <a:r>
                <a:rPr lang="en-US" b="1" dirty="0">
                  <a:solidFill>
                    <a:srgbClr val="002060"/>
                  </a:solidFill>
                  <a:latin typeface="Times New Roman" pitchFamily="18" charset="0"/>
                  <a:ea typeface="Arial-Rounded" panose="020B0500000000000000" pitchFamily="34" charset="0"/>
                  <a:cs typeface="Times New Roman" pitchFamily="18" charset="0"/>
                </a:rPr>
                <a:t>)</a:t>
              </a:r>
            </a:p>
          </p:txBody>
        </p:sp>
      </p:grpSp>
      <p:pic>
        <p:nvPicPr>
          <p:cNvPr id="25" name="Picture 24"/>
          <p:cNvPicPr>
            <a:picLocks noChangeAspect="1"/>
          </p:cNvPicPr>
          <p:nvPr/>
        </p:nvPicPr>
        <p:blipFill>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220577" y="0"/>
            <a:ext cx="1955511" cy="1222194"/>
          </a:xfrm>
          <a:prstGeom prst="rect">
            <a:avLst/>
          </a:prstGeom>
          <a:noFill/>
          <a:ln>
            <a:noFill/>
          </a:ln>
        </p:spPr>
      </p:pic>
      <p:pic>
        <p:nvPicPr>
          <p:cNvPr id="28" name="Picture 27"/>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96572" l="0" r="92791">
                        <a14:foregroundMark x1="34419" y1="30999" x2="34884" y2="38450"/>
                        <a14:foregroundMark x1="41860" y1="33681" x2="43488" y2="42921"/>
                      </a14:backgroundRemoval>
                    </a14:imgEffect>
                  </a14:imgLayer>
                </a14:imgProps>
              </a:ext>
              <a:ext uri="{28A0092B-C50C-407E-A947-70E740481C1C}">
                <a14:useLocalDpi xmlns:a14="http://schemas.microsoft.com/office/drawing/2010/main" xmlns="" val="0"/>
              </a:ext>
            </a:extLst>
          </a:blip>
          <a:stretch>
            <a:fillRect/>
          </a:stretch>
        </p:blipFill>
        <p:spPr>
          <a:xfrm flipH="1">
            <a:off x="0" y="4567411"/>
            <a:ext cx="2960194" cy="2309639"/>
          </a:xfrm>
          <a:prstGeom prst="rect">
            <a:avLst/>
          </a:prstGeom>
        </p:spPr>
      </p:pic>
    </p:spTree>
    <p:extLst>
      <p:ext uri="{BB962C8B-B14F-4D97-AF65-F5344CB8AC3E}">
        <p14:creationId xmlns:p14="http://schemas.microsoft.com/office/powerpoint/2010/main" xmlns="" val="52164419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 xmlns:a16="http://schemas.microsoft.com/office/drawing/2014/main" id="{76DE78DD-ADEF-4012-809E-66E68885B81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1" y="-286573"/>
            <a:ext cx="10097970" cy="7144573"/>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000" y="823986"/>
            <a:ext cx="4123385" cy="6034015"/>
          </a:xfrm>
          <a:prstGeom prst="rect">
            <a:avLst/>
          </a:prstGeom>
        </p:spPr>
      </p:pic>
      <p:sp>
        <p:nvSpPr>
          <p:cNvPr id="7" name="Rounded Rectangle 6"/>
          <p:cNvSpPr/>
          <p:nvPr/>
        </p:nvSpPr>
        <p:spPr>
          <a:xfrm>
            <a:off x="3702786" y="1358071"/>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ea typeface="Arial-Rounded" panose="020B0500000000000000" pitchFamily="34" charset="0"/>
                <a:cs typeface="Times New Roman" pitchFamily="18" charset="0"/>
              </a:rPr>
              <a:t>Luyện</a:t>
            </a:r>
            <a:r>
              <a:rPr lang="en-US" sz="3600" b="1" dirty="0">
                <a:solidFill>
                  <a:srgbClr val="FF0000"/>
                </a:solidFill>
                <a:latin typeface="Times New Roman" pitchFamily="18" charset="0"/>
                <a:ea typeface="Arial-Rounded" panose="020B0500000000000000" pitchFamily="34" charset="0"/>
                <a:cs typeface="Times New Roman" pitchFamily="18" charset="0"/>
              </a:rPr>
              <a:t> </a:t>
            </a:r>
            <a:r>
              <a:rPr lang="en-US" sz="3600" b="1" dirty="0" err="1">
                <a:solidFill>
                  <a:srgbClr val="FF0000"/>
                </a:solidFill>
                <a:latin typeface="Times New Roman" pitchFamily="18" charset="0"/>
                <a:ea typeface="Arial-Rounded" panose="020B0500000000000000" pitchFamily="34" charset="0"/>
                <a:cs typeface="Times New Roman" pitchFamily="18" charset="0"/>
              </a:rPr>
              <a:t>đọc</a:t>
            </a:r>
            <a:r>
              <a:rPr lang="en-US" sz="3600" b="1" dirty="0">
                <a:solidFill>
                  <a:srgbClr val="FF0000"/>
                </a:solidFill>
                <a:latin typeface="Times New Roman" pitchFamily="18" charset="0"/>
                <a:ea typeface="Arial-Rounded" panose="020B0500000000000000" pitchFamily="34" charset="0"/>
                <a:cs typeface="Times New Roman" pitchFamily="18" charset="0"/>
              </a:rPr>
              <a:t> </a:t>
            </a:r>
            <a:r>
              <a:rPr lang="en-US" sz="3600" b="1" dirty="0" err="1">
                <a:solidFill>
                  <a:srgbClr val="FF0000"/>
                </a:solidFill>
                <a:latin typeface="Times New Roman" pitchFamily="18" charset="0"/>
                <a:ea typeface="Arial-Rounded" panose="020B0500000000000000" pitchFamily="34" charset="0"/>
                <a:cs typeface="Times New Roman" pitchFamily="18" charset="0"/>
              </a:rPr>
              <a:t>từ</a:t>
            </a:r>
            <a:r>
              <a:rPr lang="en-US" sz="3600" b="1" dirty="0">
                <a:solidFill>
                  <a:srgbClr val="FF0000"/>
                </a:solidFill>
                <a:latin typeface="Times New Roman" pitchFamily="18" charset="0"/>
                <a:ea typeface="Arial-Rounded" panose="020B0500000000000000" pitchFamily="34" charset="0"/>
                <a:cs typeface="Times New Roman" pitchFamily="18" charset="0"/>
              </a:rPr>
              <a:t> </a:t>
            </a:r>
            <a:r>
              <a:rPr lang="en-US" sz="3600" b="1" dirty="0" err="1">
                <a:solidFill>
                  <a:srgbClr val="FF0000"/>
                </a:solidFill>
                <a:latin typeface="Times New Roman" pitchFamily="18" charset="0"/>
                <a:ea typeface="Arial-Rounded" panose="020B0500000000000000" pitchFamily="34" charset="0"/>
                <a:cs typeface="Times New Roman" pitchFamily="18" charset="0"/>
              </a:rPr>
              <a:t>khó</a:t>
            </a:r>
            <a:endParaRPr lang="en-US" sz="36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2"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3" name="TextBox 12"/>
          <p:cNvSpPr txBox="1"/>
          <p:nvPr/>
        </p:nvSpPr>
        <p:spPr>
          <a:xfrm>
            <a:off x="5115879" y="2591364"/>
            <a:ext cx="2228850" cy="707886"/>
          </a:xfrm>
          <a:prstGeom prst="rect">
            <a:avLst/>
          </a:prstGeom>
          <a:noFill/>
        </p:spPr>
        <p:txBody>
          <a:bodyPr wrap="square" rtlCol="0">
            <a:spAutoFit/>
          </a:bodyPr>
          <a:lstStyle/>
          <a:p>
            <a:r>
              <a:rPr lang="en-US" sz="4000" b="1" dirty="0" smtClean="0">
                <a:solidFill>
                  <a:srgbClr val="0070C0"/>
                </a:solidFill>
                <a:latin typeface="Times New Roman" pitchFamily="18" charset="0"/>
                <a:ea typeface="Arial-Rounded" panose="020B0500000000000000" pitchFamily="34" charset="0"/>
                <a:cs typeface="Times New Roman" pitchFamily="18" charset="0"/>
              </a:rPr>
              <a:t>then</a:t>
            </a:r>
            <a:endParaRPr lang="en-US" sz="40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4558112" y="3526230"/>
            <a:ext cx="3507337" cy="707886"/>
          </a:xfrm>
          <a:prstGeom prst="rect">
            <a:avLst/>
          </a:prstGeom>
          <a:noFill/>
        </p:spPr>
        <p:txBody>
          <a:bodyPr wrap="square" rtlCol="0">
            <a:spAutoFit/>
          </a:bodyPr>
          <a:lstStyle/>
          <a:p>
            <a:r>
              <a:rPr lang="en-US" sz="4000" b="1" dirty="0" err="1">
                <a:solidFill>
                  <a:srgbClr val="0070C0"/>
                </a:solidFill>
                <a:latin typeface="Times New Roman" pitchFamily="18" charset="0"/>
                <a:ea typeface="Arial-Rounded" panose="020B0500000000000000" pitchFamily="34" charset="0"/>
                <a:cs typeface="Times New Roman" pitchFamily="18" charset="0"/>
              </a:rPr>
              <a:t>k</a:t>
            </a:r>
            <a:r>
              <a:rPr lang="en-US" sz="4000" b="1" dirty="0" err="1" smtClean="0">
                <a:solidFill>
                  <a:srgbClr val="0070C0"/>
                </a:solidFill>
                <a:latin typeface="Times New Roman" pitchFamily="18" charset="0"/>
                <a:ea typeface="Arial-Rounded" panose="020B0500000000000000" pitchFamily="34" charset="0"/>
                <a:cs typeface="Times New Roman" pitchFamily="18" charset="0"/>
              </a:rPr>
              <a:t>hôn</a:t>
            </a:r>
            <a:r>
              <a:rPr lang="en-US" sz="4000" b="1" dirty="0" smtClean="0">
                <a:solidFill>
                  <a:srgbClr val="0070C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70C0"/>
                </a:solidFill>
                <a:latin typeface="Times New Roman" pitchFamily="18" charset="0"/>
                <a:ea typeface="Arial-Rounded" panose="020B0500000000000000" pitchFamily="34" charset="0"/>
                <a:cs typeface="Times New Roman" pitchFamily="18" charset="0"/>
              </a:rPr>
              <a:t>nguôi</a:t>
            </a:r>
            <a:endParaRPr lang="en-US" sz="4000" b="1" dirty="0">
              <a:solidFill>
                <a:srgbClr val="0070C0"/>
              </a:solidFill>
              <a:latin typeface="Times New Roman" pitchFamily="18" charset="0"/>
              <a:ea typeface="Arial-Rounded" panose="020B0500000000000000" pitchFamily="34" charset="0"/>
              <a:cs typeface="Times New Roman" pitchFamily="18" charset="0"/>
            </a:endParaRPr>
          </a:p>
        </p:txBody>
      </p:sp>
      <p:pic>
        <p:nvPicPr>
          <p:cNvPr id="11" name="Picture 10"/>
          <p:cNvPicPr>
            <a:picLocks noChangeAspect="1"/>
          </p:cNvPicPr>
          <p:nvPr/>
        </p:nvPicPr>
        <p:blipFill>
          <a:blip r:embed="rId4" cstate="print">
            <a:extLst>
              <a:ext uri="{BEBA8EAE-BF5A-486C-A8C5-ECC9F3942E4B}">
                <a14:imgProps xmlns:a14="http://schemas.microsoft.com/office/drawing/2010/main" xmlns="">
                  <a14:imgLayer r:embed="rId5">
                    <a14:imgEffect>
                      <a14:backgroundRemoval t="0" b="96572" l="0" r="92791">
                        <a14:foregroundMark x1="34419" y1="30999" x2="34884" y2="38450"/>
                        <a14:foregroundMark x1="41860" y1="33681" x2="43488" y2="42921"/>
                      </a14:backgroundRemoval>
                    </a14:imgEffect>
                  </a14:imgLayer>
                </a14:imgProps>
              </a:ext>
              <a:ext uri="{28A0092B-C50C-407E-A947-70E740481C1C}">
                <a14:useLocalDpi xmlns:a14="http://schemas.microsoft.com/office/drawing/2010/main" xmlns="" val="0"/>
              </a:ext>
            </a:extLst>
          </a:blip>
          <a:stretch>
            <a:fillRect/>
          </a:stretch>
        </p:blipFill>
        <p:spPr>
          <a:xfrm flipH="1">
            <a:off x="-285750" y="4344461"/>
            <a:ext cx="3245944" cy="2532590"/>
          </a:xfrm>
          <a:prstGeom prst="rect">
            <a:avLst/>
          </a:prstGeom>
        </p:spPr>
      </p:pic>
    </p:spTree>
    <p:extLst>
      <p:ext uri="{BB962C8B-B14F-4D97-AF65-F5344CB8AC3E}">
        <p14:creationId xmlns:p14="http://schemas.microsoft.com/office/powerpoint/2010/main" xmlns="" val="3572391394"/>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3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1181101" y="0"/>
            <a:ext cx="11029948" cy="7124700"/>
            <a:chOff x="1828797" y="0"/>
            <a:chExt cx="10401301" cy="712470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xmlns="" val="0"/>
                </a:ext>
              </a:extLst>
            </a:blip>
            <a:srcRect l="-23766" t="92177" r="61883" b="-227"/>
            <a:stretch/>
          </p:blipFill>
          <p:spPr>
            <a:xfrm>
              <a:off x="1828797" y="6324600"/>
              <a:ext cx="5219701" cy="552450"/>
            </a:xfrm>
            <a:prstGeom prst="rect">
              <a:avLst/>
            </a:prstGeom>
          </p:spPr>
        </p:pic>
        <p:grpSp>
          <p:nvGrpSpPr>
            <p:cNvPr id="3" name="Group 2"/>
            <p:cNvGrpSpPr/>
            <p:nvPr/>
          </p:nvGrpSpPr>
          <p:grpSpPr>
            <a:xfrm>
              <a:off x="7010397" y="0"/>
              <a:ext cx="5219701" cy="7124700"/>
              <a:chOff x="6991348" y="0"/>
              <a:chExt cx="5219701" cy="712470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38117" b="70"/>
              <a:stretch/>
            </p:blipFill>
            <p:spPr>
              <a:xfrm>
                <a:off x="6991348" y="0"/>
                <a:ext cx="5219701" cy="6858000"/>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27727" t="96471" r="54707" b="-2428"/>
              <a:stretch/>
            </p:blipFill>
            <p:spPr>
              <a:xfrm>
                <a:off x="10691326" y="6343650"/>
                <a:ext cx="1481623" cy="781050"/>
              </a:xfrm>
              <a:prstGeom prst="ellipse">
                <a:avLst/>
              </a:prstGeom>
            </p:spPr>
          </p:pic>
        </p:grpSp>
      </p:grpSp>
      <p:grpSp>
        <p:nvGrpSpPr>
          <p:cNvPr id="26" name="Group 25"/>
          <p:cNvGrpSpPr/>
          <p:nvPr/>
        </p:nvGrpSpPr>
        <p:grpSpPr>
          <a:xfrm>
            <a:off x="963742" y="-19050"/>
            <a:ext cx="7942997" cy="6838950"/>
            <a:chOff x="982792" y="-514350"/>
            <a:chExt cx="7942997" cy="6838950"/>
          </a:xfrm>
        </p:grpSpPr>
        <p:sp>
          <p:nvSpPr>
            <p:cNvPr id="5" name="Rounded Rectangle 4"/>
            <p:cNvSpPr/>
            <p:nvPr/>
          </p:nvSpPr>
          <p:spPr>
            <a:xfrm>
              <a:off x="3025963" y="-514350"/>
              <a:ext cx="4127006" cy="6838950"/>
            </a:xfrm>
            <a:prstGeom prst="roundRect">
              <a:avLst>
                <a:gd name="adj" fmla="val 10691"/>
              </a:avLst>
            </a:prstGeom>
            <a:solidFill>
              <a:srgbClr val="FDF1E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TextBox 8"/>
            <p:cNvSpPr txBox="1"/>
            <p:nvPr/>
          </p:nvSpPr>
          <p:spPr>
            <a:xfrm>
              <a:off x="982792" y="-513031"/>
              <a:ext cx="7942997" cy="615489"/>
            </a:xfrm>
            <a:prstGeom prst="rect">
              <a:avLst/>
            </a:prstGeom>
            <a:noFill/>
          </p:spPr>
          <p:txBody>
            <a:bodyPr wrap="square" lIns="121855" tIns="60928" rIns="121855" bIns="60928" rtlCol="0">
              <a:spAutoFit/>
            </a:bodyPr>
            <a:lstStyle/>
            <a:p>
              <a:pPr algn="ctr"/>
              <a:r>
                <a:rPr lang="en-US" sz="3200" b="1" dirty="0" smtClean="0">
                  <a:solidFill>
                    <a:srgbClr val="FF6600"/>
                  </a:solidFill>
                  <a:latin typeface="Times New Roman" pitchFamily="18" charset="0"/>
                  <a:ea typeface="Arial-Rounded" panose="020B0500000000000000" pitchFamily="34" charset="0"/>
                  <a:cs typeface="Times New Roman" pitchFamily="18" charset="0"/>
                </a:rPr>
                <a:t> </a:t>
              </a:r>
              <a:r>
                <a:rPr lang="en-US" sz="3200" b="1" dirty="0">
                  <a:solidFill>
                    <a:srgbClr val="FF6600"/>
                  </a:solidFill>
                  <a:latin typeface="Times New Roman" pitchFamily="18" charset="0"/>
                  <a:ea typeface="Arial-Rounded" panose="020B0500000000000000" pitchFamily="34" charset="0"/>
                  <a:cs typeface="Times New Roman" pitchFamily="18" charset="0"/>
                </a:rPr>
                <a:t>CÁNH CỬA NHỚ BÀ</a:t>
              </a:r>
            </a:p>
          </p:txBody>
        </p:sp>
        <p:sp>
          <p:nvSpPr>
            <p:cNvPr id="14" name="TextBox 13"/>
            <p:cNvSpPr txBox="1"/>
            <p:nvPr/>
          </p:nvSpPr>
          <p:spPr>
            <a:xfrm>
              <a:off x="2729921" y="385263"/>
              <a:ext cx="4327797" cy="5909245"/>
            </a:xfrm>
            <a:prstGeom prst="rect">
              <a:avLst/>
            </a:prstGeom>
            <a:noFill/>
            <a:effectLst>
              <a:glow rad="12700">
                <a:schemeClr val="accent1">
                  <a:alpha val="40000"/>
                </a:schemeClr>
              </a:glow>
              <a:outerShdw dir="2100000" sx="1000" sy="1000" algn="ctr" rotWithShape="0">
                <a:srgbClr val="000000"/>
              </a:outerShdw>
              <a:softEdge rad="12700"/>
            </a:effectLst>
          </p:spPr>
          <p:txBody>
            <a:bodyPr wrap="square" lIns="121855" tIns="60928" rIns="121855" bIns="60928" rtlCol="0">
              <a:spAutoFit/>
            </a:bodyPr>
            <a:lstStyle/>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Ngày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cháu</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còn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thấp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bé</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cửa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có</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hai</a:t>
              </a:r>
              <a:r>
                <a:rPr lang="en-US" sz="2800" dirty="0" smtClean="0">
                  <a:solidFill>
                    <a:srgbClr val="002060"/>
                  </a:solidFill>
                  <a:latin typeface="Times New Roman" pitchFamily="18" charset="0"/>
                  <a:ea typeface="Arial-Rounded" panose="020B0500000000000000" pitchFamily="34" charset="0"/>
                  <a:cs typeface="Times New Roman" pitchFamily="18" charset="0"/>
                </a:rPr>
                <a:t> then</a:t>
              </a: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chỉ</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2800" dirty="0" smtClean="0">
                  <a:solidFill>
                    <a:srgbClr val="002060"/>
                  </a:solidFill>
                  <a:latin typeface="Times New Roman" pitchFamily="18" charset="0"/>
                  <a:ea typeface="Arial-Rounded" panose="020B0500000000000000" pitchFamily="34" charset="0"/>
                  <a:cs typeface="Times New Roman" pitchFamily="18" charset="0"/>
                </a:rPr>
                <a:t> then d</a:t>
              </a:r>
              <a:r>
                <a:rPr lang="vi-VN" sz="2800" dirty="0" smtClean="0">
                  <a:solidFill>
                    <a:srgbClr val="002060"/>
                  </a:solidFill>
                  <a:latin typeface="Times New Roman" pitchFamily="18" charset="0"/>
                  <a:ea typeface="Arial-Rounded" panose="020B0500000000000000" pitchFamily="34" charset="0"/>
                  <a:cs typeface="Times New Roman" pitchFamily="18" charset="0"/>
                </a:rPr>
                <a:t>ưới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Nhờ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cài</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spcBef>
                  <a:spcPts val="2400"/>
                </a:spcBef>
              </a:pPr>
              <a:r>
                <a:rPr lang="en-US" sz="2800" dirty="0" err="1" smtClean="0">
                  <a:solidFill>
                    <a:srgbClr val="002060"/>
                  </a:solidFill>
                  <a:latin typeface="Times New Roman" pitchFamily="18" charset="0"/>
                  <a:ea typeface="Arial-Rounded" panose="020B0500000000000000" pitchFamily="34" charset="0"/>
                  <a:cs typeface="Times New Roman" pitchFamily="18" charset="0"/>
                </a:rPr>
                <a:t>Mỗi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năm</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lớn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smtClean="0">
                  <a:solidFill>
                    <a:srgbClr val="002060"/>
                  </a:solidFill>
                  <a:latin typeface="Times New Roman" pitchFamily="18" charset="0"/>
                  <a:ea typeface="Arial-Rounded" panose="020B0500000000000000" pitchFamily="34" charset="0"/>
                  <a:cs typeface="Times New Roman" pitchFamily="18" charset="0"/>
                </a:rPr>
                <a:t>Bà</a:t>
              </a:r>
              <a:r>
                <a:rPr lang="en-US" sz="2800" dirty="0" smtClean="0">
                  <a:solidFill>
                    <a:srgbClr val="002060"/>
                  </a:solidFill>
                  <a:latin typeface="Times New Roman" pitchFamily="18" charset="0"/>
                  <a:ea typeface="Arial-Rounded" panose="020B0500000000000000" pitchFamily="34" charset="0"/>
                  <a:cs typeface="Times New Roman" pitchFamily="18" charset="0"/>
                </a:rPr>
                <a:t> l</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a:solidFill>
                    <a:srgbClr val="002060"/>
                  </a:solidFill>
                  <a:latin typeface="Times New Roman" pitchFamily="18" charset="0"/>
                  <a:ea typeface="Arial-Rounded" panose="020B0500000000000000" pitchFamily="34" charset="0"/>
                  <a:cs typeface="Times New Roman" pitchFamily="18" charset="0"/>
                </a:rPr>
                <a:t>ng </a:t>
              </a:r>
              <a:r>
                <a:rPr lang="en-US" sz="2800" dirty="0" err="1">
                  <a:solidFill>
                    <a:srgbClr val="002060"/>
                  </a:solidFill>
                  <a:latin typeface="Times New Roman" pitchFamily="18" charset="0"/>
                  <a:ea typeface="Arial-Rounded" panose="020B0500000000000000" pitchFamily="34" charset="0"/>
                  <a:cs typeface="Times New Roman" pitchFamily="18" charset="0"/>
                </a:rPr>
                <a:t>còng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cắm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cúi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được</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chỉ</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cài</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smtClean="0">
                  <a:solidFill>
                    <a:srgbClr val="002060"/>
                  </a:solidFill>
                  <a:latin typeface="Times New Roman" pitchFamily="18" charset="0"/>
                  <a:ea typeface="Arial-Rounded" panose="020B0500000000000000" pitchFamily="34" charset="0"/>
                  <a:cs typeface="Times New Roman" pitchFamily="18" charset="0"/>
                </a:rPr>
                <a:t>d</a:t>
              </a:r>
              <a:r>
                <a:rPr lang="vi-VN" sz="2800" dirty="0" smtClean="0">
                  <a:solidFill>
                    <a:srgbClr val="002060"/>
                  </a:solidFill>
                  <a:latin typeface="Times New Roman" pitchFamily="18" charset="0"/>
                  <a:ea typeface="Arial-Rounded" panose="020B0500000000000000" pitchFamily="34" charset="0"/>
                  <a:cs typeface="Times New Roman" pitchFamily="18" charset="0"/>
                </a:rPr>
                <a:t>ưới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spcBef>
                  <a:spcPts val="2400"/>
                </a:spcBef>
              </a:pPr>
              <a:r>
                <a:rPr lang="en-US" sz="2800" dirty="0" smtClean="0">
                  <a:solidFill>
                    <a:srgbClr val="002060"/>
                  </a:solidFill>
                  <a:latin typeface="Times New Roman" pitchFamily="18" charset="0"/>
                  <a:ea typeface="Arial-Rounded" panose="020B0500000000000000" pitchFamily="34" charset="0"/>
                  <a:cs typeface="Times New Roman" pitchFamily="18" charset="0"/>
                </a:rPr>
                <a:t>Nay </a:t>
              </a:r>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về</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mới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cửa</a:t>
              </a:r>
              <a:r>
                <a:rPr lang="en-US" sz="2800" dirty="0">
                  <a:solidFill>
                    <a:srgbClr val="002060"/>
                  </a:solidFill>
                  <a:latin typeface="Times New Roman" pitchFamily="18" charset="0"/>
                  <a:ea typeface="Arial-Rounded" panose="020B0500000000000000" pitchFamily="34" charset="0"/>
                  <a:cs typeface="Times New Roman" pitchFamily="18" charset="0"/>
                </a:rPr>
                <a:t> – ô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trời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Mỗi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lần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tay</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đẩy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cửa</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nhớ</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nguôi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6" name="TextBox 5"/>
            <p:cNvSpPr txBox="1"/>
            <p:nvPr/>
          </p:nvSpPr>
          <p:spPr>
            <a:xfrm>
              <a:off x="4892803" y="15931"/>
              <a:ext cx="2469587" cy="369332"/>
            </a:xfrm>
            <a:prstGeom prst="rect">
              <a:avLst/>
            </a:prstGeom>
            <a:noFill/>
          </p:spPr>
          <p:txBody>
            <a:bodyPr wrap="none" rtlCol="0">
              <a:spAutoFit/>
            </a:bodyPr>
            <a:lstStyle/>
            <a:p>
              <a:r>
                <a:rPr lang="en-US" b="1" dirty="0" smtClean="0">
                  <a:solidFill>
                    <a:srgbClr val="002060"/>
                  </a:solidFill>
                  <a:latin typeface="Times New Roman" pitchFamily="18" charset="0"/>
                  <a:ea typeface="Arial-Rounded" panose="020B0500000000000000" pitchFamily="34" charset="0"/>
                  <a:cs typeface="Times New Roman" pitchFamily="18" charset="0"/>
                </a:rPr>
                <a:t>(</a:t>
              </a:r>
              <a:r>
                <a:rPr lang="en-US" b="1" dirty="0" err="1" smtClean="0">
                  <a:solidFill>
                    <a:srgbClr val="002060"/>
                  </a:solidFill>
                  <a:latin typeface="Times New Roman" pitchFamily="18" charset="0"/>
                  <a:ea typeface="Arial-Rounded" panose="020B0500000000000000" pitchFamily="34" charset="0"/>
                  <a:cs typeface="Times New Roman" pitchFamily="18" charset="0"/>
                </a:rPr>
                <a:t>Đoàn</a:t>
              </a:r>
              <a:r>
                <a:rPr lang="en-US" b="1" dirty="0" smtClean="0">
                  <a:solidFill>
                    <a:srgbClr val="002060"/>
                  </a:solidFill>
                  <a:latin typeface="Times New Roman" pitchFamily="18" charset="0"/>
                  <a:ea typeface="Arial-Rounded" panose="020B0500000000000000" pitchFamily="34" charset="0"/>
                  <a:cs typeface="Times New Roman" pitchFamily="18" charset="0"/>
                </a:rPr>
                <a:t> </a:t>
              </a:r>
              <a:r>
                <a:rPr lang="en-US" b="1" dirty="0" err="1" smtClean="0">
                  <a:solidFill>
                    <a:srgbClr val="002060"/>
                  </a:solidFill>
                  <a:latin typeface="Times New Roman" pitchFamily="18" charset="0"/>
                  <a:ea typeface="Arial-Rounded" panose="020B0500000000000000" pitchFamily="34" charset="0"/>
                  <a:cs typeface="Times New Roman" pitchFamily="18" charset="0"/>
                </a:rPr>
                <a:t>Thị</a:t>
              </a:r>
              <a:r>
                <a:rPr lang="en-US" b="1" dirty="0" smtClean="0">
                  <a:solidFill>
                    <a:srgbClr val="002060"/>
                  </a:solidFill>
                  <a:latin typeface="Times New Roman" pitchFamily="18" charset="0"/>
                  <a:ea typeface="Arial-Rounded" panose="020B0500000000000000" pitchFamily="34" charset="0"/>
                  <a:cs typeface="Times New Roman" pitchFamily="18" charset="0"/>
                </a:rPr>
                <a:t> Lam </a:t>
              </a:r>
              <a:r>
                <a:rPr lang="en-US" b="1" dirty="0" err="1" smtClean="0">
                  <a:solidFill>
                    <a:srgbClr val="002060"/>
                  </a:solidFill>
                  <a:latin typeface="Times New Roman" pitchFamily="18" charset="0"/>
                  <a:ea typeface="Arial-Rounded" panose="020B0500000000000000" pitchFamily="34" charset="0"/>
                  <a:cs typeface="Times New Roman" pitchFamily="18" charset="0"/>
                </a:rPr>
                <a:t>Luyến</a:t>
              </a:r>
              <a:r>
                <a:rPr lang="en-US" b="1" dirty="0">
                  <a:solidFill>
                    <a:srgbClr val="002060"/>
                  </a:solidFill>
                  <a:latin typeface="Times New Roman" pitchFamily="18" charset="0"/>
                  <a:ea typeface="Arial-Rounded" panose="020B0500000000000000" pitchFamily="34" charset="0"/>
                  <a:cs typeface="Times New Roman" pitchFamily="18" charset="0"/>
                </a:rPr>
                <a:t>)</a:t>
              </a:r>
            </a:p>
          </p:txBody>
        </p:sp>
      </p:grpSp>
      <p:pic>
        <p:nvPicPr>
          <p:cNvPr id="25" name="Picture 24"/>
          <p:cNvPicPr>
            <a:picLocks noChangeAspect="1"/>
          </p:cNvPicPr>
          <p:nvPr/>
        </p:nvPicPr>
        <p:blipFill>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502341" y="-19050"/>
            <a:ext cx="1955511" cy="1222194"/>
          </a:xfrm>
          <a:prstGeom prst="rect">
            <a:avLst/>
          </a:prstGeom>
          <a:noFill/>
          <a:ln>
            <a:noFill/>
          </a:ln>
        </p:spPr>
      </p:pic>
      <p:pic>
        <p:nvPicPr>
          <p:cNvPr id="28" name="Picture 27"/>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96572" l="0" r="92791">
                        <a14:foregroundMark x1="34419" y1="30999" x2="34884" y2="38450"/>
                        <a14:foregroundMark x1="41860" y1="33681" x2="43488" y2="42921"/>
                      </a14:backgroundRemoval>
                    </a14:imgEffect>
                  </a14:imgLayer>
                </a14:imgProps>
              </a:ext>
              <a:ext uri="{28A0092B-C50C-407E-A947-70E740481C1C}">
                <a14:useLocalDpi xmlns:a14="http://schemas.microsoft.com/office/drawing/2010/main" xmlns="" val="0"/>
              </a:ext>
            </a:extLst>
          </a:blip>
          <a:stretch>
            <a:fillRect/>
          </a:stretch>
        </p:blipFill>
        <p:spPr>
          <a:xfrm flipH="1">
            <a:off x="0" y="4567411"/>
            <a:ext cx="2960194" cy="2309639"/>
          </a:xfrm>
          <a:prstGeom prst="rect">
            <a:avLst/>
          </a:prstGeom>
        </p:spPr>
      </p:pic>
      <p:sp>
        <p:nvSpPr>
          <p:cNvPr id="16" name="TextBox 15"/>
          <p:cNvSpPr txBox="1"/>
          <p:nvPr/>
        </p:nvSpPr>
        <p:spPr>
          <a:xfrm>
            <a:off x="217842" y="1468286"/>
            <a:ext cx="2832942" cy="646331"/>
          </a:xfrm>
          <a:prstGeom prst="rect">
            <a:avLst/>
          </a:prstGeom>
          <a:noFill/>
        </p:spPr>
        <p:txBody>
          <a:bodyPr wrap="square" rtlCol="0">
            <a:prstTxWarp prst="textArchUp">
              <a:avLst>
                <a:gd name="adj" fmla="val 12948967"/>
              </a:avLst>
            </a:prstTxWarp>
            <a:spAutoFit/>
          </a:bodyPr>
          <a:lstStyle/>
          <a:p>
            <a:r>
              <a:rPr lang="en-US" sz="3600" b="1" dirty="0" err="1" smtClean="0">
                <a:solidFill>
                  <a:srgbClr val="002060"/>
                </a:solidFill>
                <a:latin typeface="Times New Roman" pitchFamily="18" charset="0"/>
                <a:ea typeface="Arial-Rounded" panose="020B0500000000000000" pitchFamily="34" charset="0"/>
                <a:cs typeface="Times New Roman" pitchFamily="18" charset="0"/>
              </a:rPr>
              <a:t>Đọc</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nối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tiếp</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cxnSp>
        <p:nvCxnSpPr>
          <p:cNvPr id="7" name="Straight Connector 6"/>
          <p:cNvCxnSpPr/>
          <p:nvPr/>
        </p:nvCxnSpPr>
        <p:spPr>
          <a:xfrm>
            <a:off x="5772150" y="1791451"/>
            <a:ext cx="666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3753" y="6734175"/>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0610611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48068" y="553103"/>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33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33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3" name="Group 12">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51031" y="5513167"/>
            <a:ext cx="11940969" cy="646331"/>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Then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cửa</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bằng</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tre</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gỗ</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hoặc</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sắt</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dùng</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cài</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latin typeface="Arial-Rounded" panose="020B0500000000000000" pitchFamily="34" charset="0"/>
                <a:ea typeface="Arial-Rounded" panose="020B0500000000000000" pitchFamily="34" charset="0"/>
                <a:cs typeface="Arial-Rounded" panose="020B0500000000000000" pitchFamily="34" charset="0"/>
              </a:rPr>
              <a:t>cửa</a:t>
            </a:r>
            <a:r>
              <a:rPr kumimoji="0" lang="en-US" altLang="vi-VN" sz="3200" b="1" i="0" u="none" strike="noStrike" kern="1200" cap="none" spc="0" normalizeH="0" noProof="0" dirty="0" smtClean="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vi-VN" sz="28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t="17251" b="14897"/>
          <a:stretch/>
        </p:blipFill>
        <p:spPr>
          <a:xfrm>
            <a:off x="1959292" y="1609321"/>
            <a:ext cx="3584257" cy="321736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r="21250"/>
          <a:stretch/>
        </p:blipFill>
        <p:spPr>
          <a:xfrm>
            <a:off x="6745612" y="1609321"/>
            <a:ext cx="3806456" cy="3217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0491585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3641558" y="2503964"/>
            <a:ext cx="5406189" cy="1754326"/>
          </a:xfrm>
          <a:prstGeom prst="rect">
            <a:avLst/>
          </a:prstGeom>
          <a:noFill/>
          <a:ln>
            <a:noFill/>
          </a:ln>
        </p:spPr>
        <p:txBody>
          <a:bodyPr wrap="square">
            <a:spAutoFit/>
          </a:bodyPr>
          <a:lstStyle/>
          <a:p>
            <a:pPr algn="ctr" defTabSz="1219140">
              <a:defRPr/>
            </a:pPr>
            <a:r>
              <a:rPr lang="en-US" altLang="zh-CN" sz="5400" b="1" spc="800" dirty="0" err="1" smtClean="0">
                <a:solidFill>
                  <a:srgbClr val="FF0000"/>
                </a:solidFill>
                <a:latin typeface="iCiel Nabila" pitchFamily="2" charset="0"/>
                <a:ea typeface="Arial-Rounded" panose="020B0500000000000000" pitchFamily="34" charset="0"/>
                <a:cs typeface="Arial-Rounded" panose="020B0500000000000000" pitchFamily="34" charset="0"/>
              </a:rPr>
              <a:t>Luyện</a:t>
            </a:r>
            <a:r>
              <a:rPr lang="en-US" altLang="zh-CN" sz="5400" b="1" spc="800" dirty="0" smtClean="0">
                <a:solidFill>
                  <a:srgbClr val="FF0000"/>
                </a:solidFill>
                <a:latin typeface="iCiel Nabila" pitchFamily="2" charset="0"/>
                <a:ea typeface="Arial-Rounded" panose="020B0500000000000000" pitchFamily="34" charset="0"/>
                <a:cs typeface="Arial-Rounded" panose="020B0500000000000000" pitchFamily="34" charset="0"/>
              </a:rPr>
              <a:t> </a:t>
            </a:r>
            <a:r>
              <a:rPr lang="en-US" altLang="zh-CN" sz="5400" b="1" spc="800" dirty="0" err="1" smtClean="0">
                <a:solidFill>
                  <a:srgbClr val="FF0000"/>
                </a:solidFill>
                <a:latin typeface="iCiel Nabila" pitchFamily="2" charset="0"/>
                <a:ea typeface="Arial-Rounded" panose="020B0500000000000000" pitchFamily="34" charset="0"/>
                <a:cs typeface="Arial-Rounded" panose="020B0500000000000000" pitchFamily="34" charset="0"/>
              </a:rPr>
              <a:t>đọc</a:t>
            </a:r>
            <a:r>
              <a:rPr lang="en-US" altLang="zh-CN" sz="5400" b="1" spc="800" dirty="0" smtClean="0">
                <a:solidFill>
                  <a:srgbClr val="FF0000"/>
                </a:solidFill>
                <a:latin typeface="iCiel Nabila" pitchFamily="2" charset="0"/>
                <a:ea typeface="Arial-Rounded" panose="020B0500000000000000" pitchFamily="34" charset="0"/>
                <a:cs typeface="Arial-Rounded" panose="020B0500000000000000" pitchFamily="34" charset="0"/>
              </a:rPr>
              <a:t> </a:t>
            </a:r>
            <a:r>
              <a:rPr lang="en-US" altLang="zh-CN" sz="5400" b="1" spc="800" dirty="0" err="1" smtClean="0">
                <a:solidFill>
                  <a:srgbClr val="FF0000"/>
                </a:solidFill>
                <a:latin typeface="iCiel Nabila" pitchFamily="2" charset="0"/>
                <a:ea typeface="Arial-Rounded" panose="020B0500000000000000" pitchFamily="34" charset="0"/>
                <a:cs typeface="Arial-Rounded" panose="020B0500000000000000" pitchFamily="34" charset="0"/>
              </a:rPr>
              <a:t>nhóm</a:t>
            </a:r>
            <a:endParaRPr lang="zh-CN" altLang="en-US" sz="5400" b="1" spc="800" dirty="0">
              <a:solidFill>
                <a:srgbClr val="FF0000"/>
              </a:solidFill>
              <a:latin typeface="iCiel Nabila" pitchFamily="2" charset="0"/>
              <a:ea typeface="Arial-Rounded" panose="020B0500000000000000" pitchFamily="34" charset="0"/>
              <a:cs typeface="Arial-Rounded" panose="020B0500000000000000" pitchFamily="34" charset="0"/>
            </a:endParaRPr>
          </a:p>
        </p:txBody>
      </p:sp>
      <p:sp>
        <p:nvSpPr>
          <p:cNvPr id="9" name="Text Box 1"/>
          <p:cNvSpPr txBox="1"/>
          <p:nvPr/>
        </p:nvSpPr>
        <p:spPr>
          <a:xfrm>
            <a:off x="2045368" y="6467578"/>
            <a:ext cx="10586696" cy="464614"/>
          </a:xfrm>
          <a:prstGeom prst="rect">
            <a:avLst/>
          </a:prstGeom>
          <a:noFill/>
        </p:spPr>
        <p:txBody>
          <a:bodyPr wrap="square" rtlCol="0">
            <a:spAutoFit/>
          </a:bodyPr>
          <a:lstStyle/>
          <a:p>
            <a:r>
              <a:rPr lang="en-US" sz="2419" dirty="0" err="1">
                <a:ln w="9525" cmpd="sng">
                  <a:noFill/>
                  <a:prstDash val="solid"/>
                </a:ln>
                <a:solidFill>
                  <a:schemeClr val="accent1">
                    <a:lumMod val="75000"/>
                  </a:schemeClr>
                </a:solidFill>
                <a:effectLst>
                  <a:glow rad="38100">
                    <a:schemeClr val="accent1">
                      <a:alpha val="40000"/>
                    </a:schemeClr>
                  </a:glow>
                </a:effectLst>
              </a:rPr>
              <a:t>Bản</a:t>
            </a:r>
            <a:r>
              <a:rPr lang="en-US" sz="2419" dirty="0">
                <a:ln w="9525" cmpd="sng">
                  <a:noFill/>
                  <a:prstDash val="solid"/>
                </a:ln>
                <a:solidFill>
                  <a:schemeClr val="accent1">
                    <a:lumMod val="75000"/>
                  </a:schemeClr>
                </a:solidFill>
                <a:effectLst>
                  <a:glow rad="38100">
                    <a:schemeClr val="accent1">
                      <a:alpha val="40000"/>
                    </a:schemeClr>
                  </a:glow>
                </a:effectLst>
              </a:rPr>
              <a:t> </a:t>
            </a:r>
            <a:r>
              <a:rPr lang="en-US" sz="2419" dirty="0" err="1">
                <a:ln w="9525" cmpd="sng">
                  <a:noFill/>
                  <a:prstDash val="solid"/>
                </a:ln>
                <a:solidFill>
                  <a:schemeClr val="accent1">
                    <a:lumMod val="75000"/>
                  </a:schemeClr>
                </a:solidFill>
                <a:effectLst>
                  <a:glow rad="38100">
                    <a:schemeClr val="accent1">
                      <a:alpha val="40000"/>
                    </a:schemeClr>
                  </a:glow>
                </a:effectLst>
              </a:rPr>
              <a:t>quyền</a:t>
            </a:r>
            <a:r>
              <a:rPr lang="en-US" sz="2419" dirty="0">
                <a:ln w="9525" cmpd="sng">
                  <a:noFill/>
                  <a:prstDash val="solid"/>
                </a:ln>
                <a:solidFill>
                  <a:schemeClr val="accent1">
                    <a:lumMod val="75000"/>
                  </a:schemeClr>
                </a:solidFill>
                <a:effectLst>
                  <a:glow rad="38100">
                    <a:schemeClr val="accent1">
                      <a:alpha val="40000"/>
                    </a:schemeClr>
                  </a:glow>
                </a:effectLst>
              </a:rPr>
              <a:t> : FB </a:t>
            </a:r>
            <a:r>
              <a:rPr lang="en-US" sz="2419" dirty="0" err="1">
                <a:ln w="9525" cmpd="sng">
                  <a:noFill/>
                  <a:prstDash val="solid"/>
                </a:ln>
                <a:solidFill>
                  <a:schemeClr val="accent1">
                    <a:lumMod val="75000"/>
                  </a:schemeClr>
                </a:solidFill>
                <a:effectLst>
                  <a:glow rad="38100">
                    <a:schemeClr val="accent1">
                      <a:alpha val="40000"/>
                    </a:schemeClr>
                  </a:glow>
                </a:effectLst>
              </a:rPr>
              <a:t>Đặng</a:t>
            </a:r>
            <a:r>
              <a:rPr lang="en-US" sz="2419" dirty="0">
                <a:ln w="9525" cmpd="sng">
                  <a:noFill/>
                  <a:prstDash val="solid"/>
                </a:ln>
                <a:solidFill>
                  <a:schemeClr val="accent1">
                    <a:lumMod val="75000"/>
                  </a:schemeClr>
                </a:solidFill>
                <a:effectLst>
                  <a:glow rad="38100">
                    <a:schemeClr val="accent1">
                      <a:alpha val="40000"/>
                    </a:schemeClr>
                  </a:glow>
                </a:effectLst>
              </a:rPr>
              <a:t> </a:t>
            </a:r>
            <a:r>
              <a:rPr lang="en-US" sz="2419" dirty="0" err="1">
                <a:ln w="9525" cmpd="sng">
                  <a:noFill/>
                  <a:prstDash val="solid"/>
                </a:ln>
                <a:solidFill>
                  <a:schemeClr val="accent1">
                    <a:lumMod val="75000"/>
                  </a:schemeClr>
                </a:solidFill>
                <a:effectLst>
                  <a:glow rad="38100">
                    <a:schemeClr val="accent1">
                      <a:alpha val="40000"/>
                    </a:schemeClr>
                  </a:glow>
                </a:effectLst>
              </a:rPr>
              <a:t>Nhật</a:t>
            </a:r>
            <a:r>
              <a:rPr lang="en-US" sz="2419" dirty="0">
                <a:ln w="9525" cmpd="sng">
                  <a:noFill/>
                  <a:prstDash val="solid"/>
                </a:ln>
                <a:solidFill>
                  <a:schemeClr val="accent1">
                    <a:lumMod val="75000"/>
                  </a:schemeClr>
                </a:solidFill>
                <a:effectLst>
                  <a:glow rad="38100">
                    <a:schemeClr val="accent1">
                      <a:alpha val="40000"/>
                    </a:schemeClr>
                  </a:glow>
                </a:effectLst>
              </a:rPr>
              <a:t> </a:t>
            </a:r>
            <a:r>
              <a:rPr lang="en-US" sz="2419" dirty="0" err="1">
                <a:ln w="9525" cmpd="sng">
                  <a:noFill/>
                  <a:prstDash val="solid"/>
                </a:ln>
                <a:solidFill>
                  <a:schemeClr val="accent1">
                    <a:lumMod val="75000"/>
                  </a:schemeClr>
                </a:solidFill>
                <a:effectLst>
                  <a:glow rad="38100">
                    <a:schemeClr val="accent1">
                      <a:alpha val="40000"/>
                    </a:schemeClr>
                  </a:glow>
                </a:effectLst>
              </a:rPr>
              <a:t>Linh</a:t>
            </a:r>
            <a:r>
              <a:rPr lang="en-US" sz="2419" dirty="0">
                <a:ln w="9525" cmpd="sng">
                  <a:noFill/>
                  <a:prstDash val="solid"/>
                </a:ln>
                <a:solidFill>
                  <a:schemeClr val="accent1">
                    <a:lumMod val="75000"/>
                  </a:schemeClr>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20671862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181101" y="0"/>
            <a:ext cx="11029948" cy="7124700"/>
            <a:chOff x="1828797" y="0"/>
            <a:chExt cx="10401301" cy="712470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xmlns="" val="0"/>
                </a:ext>
              </a:extLst>
            </a:blip>
            <a:srcRect l="-23766" t="92177" r="61883" b="-227"/>
            <a:stretch/>
          </p:blipFill>
          <p:spPr>
            <a:xfrm>
              <a:off x="1828797" y="6324600"/>
              <a:ext cx="5219701" cy="552450"/>
            </a:xfrm>
            <a:prstGeom prst="rect">
              <a:avLst/>
            </a:prstGeom>
          </p:spPr>
        </p:pic>
        <p:grpSp>
          <p:nvGrpSpPr>
            <p:cNvPr id="3" name="Group 2"/>
            <p:cNvGrpSpPr/>
            <p:nvPr/>
          </p:nvGrpSpPr>
          <p:grpSpPr>
            <a:xfrm>
              <a:off x="7010397" y="0"/>
              <a:ext cx="5219701" cy="7124700"/>
              <a:chOff x="6991348" y="0"/>
              <a:chExt cx="5219701" cy="712470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38117" b="70"/>
              <a:stretch/>
            </p:blipFill>
            <p:spPr>
              <a:xfrm>
                <a:off x="6991348" y="0"/>
                <a:ext cx="5219701" cy="6858000"/>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27727" t="96471" r="54707" b="-2428"/>
              <a:stretch/>
            </p:blipFill>
            <p:spPr>
              <a:xfrm>
                <a:off x="10691326" y="6343650"/>
                <a:ext cx="1481623" cy="781050"/>
              </a:xfrm>
              <a:prstGeom prst="ellipse">
                <a:avLst/>
              </a:prstGeom>
            </p:spPr>
          </p:pic>
        </p:grpSp>
      </p:grpSp>
      <p:grpSp>
        <p:nvGrpSpPr>
          <p:cNvPr id="26" name="Group 25"/>
          <p:cNvGrpSpPr/>
          <p:nvPr/>
        </p:nvGrpSpPr>
        <p:grpSpPr>
          <a:xfrm>
            <a:off x="963742" y="-19050"/>
            <a:ext cx="7942997" cy="6838950"/>
            <a:chOff x="982792" y="-514350"/>
            <a:chExt cx="7942997" cy="6838950"/>
          </a:xfrm>
        </p:grpSpPr>
        <p:sp>
          <p:nvSpPr>
            <p:cNvPr id="5" name="Rounded Rectangle 4"/>
            <p:cNvSpPr/>
            <p:nvPr/>
          </p:nvSpPr>
          <p:spPr>
            <a:xfrm>
              <a:off x="3025963" y="-514350"/>
              <a:ext cx="4127006" cy="6838950"/>
            </a:xfrm>
            <a:prstGeom prst="roundRect">
              <a:avLst>
                <a:gd name="adj" fmla="val 10691"/>
              </a:avLst>
            </a:prstGeom>
            <a:solidFill>
              <a:srgbClr val="FDF1E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TextBox 8"/>
            <p:cNvSpPr txBox="1"/>
            <p:nvPr/>
          </p:nvSpPr>
          <p:spPr>
            <a:xfrm>
              <a:off x="982792" y="-513031"/>
              <a:ext cx="7942997" cy="615489"/>
            </a:xfrm>
            <a:prstGeom prst="rect">
              <a:avLst/>
            </a:prstGeom>
            <a:noFill/>
          </p:spPr>
          <p:txBody>
            <a:bodyPr wrap="square" lIns="121855" tIns="60928" rIns="121855" bIns="60928" rtlCol="0">
              <a:spAutoFit/>
            </a:bodyPr>
            <a:lstStyle/>
            <a:p>
              <a:pPr algn="ctr"/>
              <a:r>
                <a:rPr lang="en-US" sz="3200" b="1" dirty="0" smtClean="0">
                  <a:solidFill>
                    <a:srgbClr val="FF6600"/>
                  </a:solidFill>
                  <a:latin typeface="Times New Roman" pitchFamily="18" charset="0"/>
                  <a:ea typeface="Arial-Rounded" panose="020B0500000000000000" pitchFamily="34" charset="0"/>
                  <a:cs typeface="Times New Roman" pitchFamily="18" charset="0"/>
                </a:rPr>
                <a:t> </a:t>
              </a:r>
              <a:r>
                <a:rPr lang="en-US" sz="3200" b="1" dirty="0">
                  <a:solidFill>
                    <a:srgbClr val="FF6600"/>
                  </a:solidFill>
                  <a:latin typeface="Times New Roman" pitchFamily="18" charset="0"/>
                  <a:ea typeface="Arial-Rounded" panose="020B0500000000000000" pitchFamily="34" charset="0"/>
                  <a:cs typeface="Times New Roman" pitchFamily="18" charset="0"/>
                </a:rPr>
                <a:t>CÁNH CỬA NHỚ BÀ</a:t>
              </a:r>
            </a:p>
          </p:txBody>
        </p:sp>
        <p:sp>
          <p:nvSpPr>
            <p:cNvPr id="14" name="TextBox 13"/>
            <p:cNvSpPr txBox="1"/>
            <p:nvPr/>
          </p:nvSpPr>
          <p:spPr>
            <a:xfrm>
              <a:off x="2729921" y="385263"/>
              <a:ext cx="4327797" cy="5909245"/>
            </a:xfrm>
            <a:prstGeom prst="rect">
              <a:avLst/>
            </a:prstGeom>
            <a:noFill/>
            <a:effectLst>
              <a:glow rad="12700">
                <a:schemeClr val="accent1">
                  <a:alpha val="40000"/>
                </a:schemeClr>
              </a:glow>
              <a:outerShdw dir="2100000" sx="1000" sy="1000" algn="ctr" rotWithShape="0">
                <a:srgbClr val="000000"/>
              </a:outerShdw>
              <a:softEdge rad="12700"/>
            </a:effectLst>
          </p:spPr>
          <p:txBody>
            <a:bodyPr wrap="square" lIns="121855" tIns="60928" rIns="121855" bIns="60928" rtlCol="0">
              <a:spAutoFit/>
            </a:bodyPr>
            <a:lstStyle/>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Ngày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cháu</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còn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thấp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bé</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cửa</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có</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hai</a:t>
              </a:r>
              <a:r>
                <a:rPr lang="en-US" sz="2800" dirty="0" smtClean="0">
                  <a:solidFill>
                    <a:srgbClr val="002060"/>
                  </a:solidFill>
                  <a:latin typeface="Times New Roman" pitchFamily="18" charset="0"/>
                  <a:ea typeface="Arial-Rounded" panose="020B0500000000000000" pitchFamily="34" charset="0"/>
                  <a:cs typeface="Times New Roman" pitchFamily="18" charset="0"/>
                </a:rPr>
                <a:t> then</a:t>
              </a: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chỉ</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2800" dirty="0" smtClean="0">
                  <a:solidFill>
                    <a:srgbClr val="002060"/>
                  </a:solidFill>
                  <a:latin typeface="Times New Roman" pitchFamily="18" charset="0"/>
                  <a:ea typeface="Arial-Rounded" panose="020B0500000000000000" pitchFamily="34" charset="0"/>
                  <a:cs typeface="Times New Roman" pitchFamily="18" charset="0"/>
                </a:rPr>
                <a:t> then d</a:t>
              </a:r>
              <a:r>
                <a:rPr lang="vi-VN" sz="2800" dirty="0" smtClean="0">
                  <a:solidFill>
                    <a:srgbClr val="002060"/>
                  </a:solidFill>
                  <a:latin typeface="Times New Roman" pitchFamily="18" charset="0"/>
                  <a:ea typeface="Arial-Rounded" panose="020B0500000000000000" pitchFamily="34" charset="0"/>
                  <a:cs typeface="Times New Roman" pitchFamily="18" charset="0"/>
                </a:rPr>
                <a:t>ưới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Nhờ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cài</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spcBef>
                  <a:spcPts val="2400"/>
                </a:spcBef>
              </a:pPr>
              <a:r>
                <a:rPr lang="en-US" sz="2800" dirty="0" err="1" smtClean="0">
                  <a:solidFill>
                    <a:srgbClr val="002060"/>
                  </a:solidFill>
                  <a:latin typeface="Times New Roman" pitchFamily="18" charset="0"/>
                  <a:ea typeface="Arial-Rounded" panose="020B0500000000000000" pitchFamily="34" charset="0"/>
                  <a:cs typeface="Times New Roman" pitchFamily="18" charset="0"/>
                </a:rPr>
                <a:t>Mỗi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năm</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lớn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smtClean="0">
                  <a:solidFill>
                    <a:srgbClr val="002060"/>
                  </a:solidFill>
                  <a:latin typeface="Times New Roman" pitchFamily="18" charset="0"/>
                  <a:ea typeface="Arial-Rounded" panose="020B0500000000000000" pitchFamily="34" charset="0"/>
                  <a:cs typeface="Times New Roman" pitchFamily="18" charset="0"/>
                </a:rPr>
                <a:t>Bà</a:t>
              </a:r>
              <a:r>
                <a:rPr lang="en-US" sz="2800" dirty="0" smtClean="0">
                  <a:solidFill>
                    <a:srgbClr val="002060"/>
                  </a:solidFill>
                  <a:latin typeface="Times New Roman" pitchFamily="18" charset="0"/>
                  <a:ea typeface="Arial-Rounded" panose="020B0500000000000000" pitchFamily="34" charset="0"/>
                  <a:cs typeface="Times New Roman" pitchFamily="18" charset="0"/>
                </a:rPr>
                <a:t> l</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a:solidFill>
                    <a:srgbClr val="002060"/>
                  </a:solidFill>
                  <a:latin typeface="Times New Roman" pitchFamily="18" charset="0"/>
                  <a:ea typeface="Arial-Rounded" panose="020B0500000000000000" pitchFamily="34" charset="0"/>
                  <a:cs typeface="Times New Roman" pitchFamily="18" charset="0"/>
                </a:rPr>
                <a:t>ng </a:t>
              </a:r>
              <a:r>
                <a:rPr lang="en-US" sz="2800" dirty="0" err="1">
                  <a:solidFill>
                    <a:srgbClr val="002060"/>
                  </a:solidFill>
                  <a:latin typeface="Times New Roman" pitchFamily="18" charset="0"/>
                  <a:ea typeface="Arial-Rounded" panose="020B0500000000000000" pitchFamily="34" charset="0"/>
                  <a:cs typeface="Times New Roman" pitchFamily="18" charset="0"/>
                </a:rPr>
                <a:t>còng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cắm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cúi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cài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được</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trên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chỉ</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cài</a:t>
              </a:r>
              <a:r>
                <a:rPr lang="en-US" sz="2800" dirty="0">
                  <a:solidFill>
                    <a:srgbClr val="002060"/>
                  </a:solidFill>
                  <a:latin typeface="Times New Roman" pitchFamily="18" charset="0"/>
                  <a:ea typeface="Arial-Rounded" panose="020B0500000000000000" pitchFamily="34" charset="0"/>
                  <a:cs typeface="Times New Roman" pitchFamily="18" charset="0"/>
                </a:rPr>
                <a:t> then </a:t>
              </a:r>
              <a:r>
                <a:rPr lang="en-US" sz="2800" dirty="0" smtClean="0">
                  <a:solidFill>
                    <a:srgbClr val="002060"/>
                  </a:solidFill>
                  <a:latin typeface="Times New Roman" pitchFamily="18" charset="0"/>
                  <a:ea typeface="Arial-Rounded" panose="020B0500000000000000" pitchFamily="34" charset="0"/>
                  <a:cs typeface="Times New Roman" pitchFamily="18" charset="0"/>
                </a:rPr>
                <a:t>d</a:t>
              </a:r>
              <a:r>
                <a:rPr lang="vi-VN" sz="2800" dirty="0" smtClean="0">
                  <a:solidFill>
                    <a:srgbClr val="002060"/>
                  </a:solidFill>
                  <a:latin typeface="Times New Roman" pitchFamily="18" charset="0"/>
                  <a:ea typeface="Arial-Rounded" panose="020B0500000000000000" pitchFamily="34" charset="0"/>
                  <a:cs typeface="Times New Roman" pitchFamily="18" charset="0"/>
                </a:rPr>
                <a:t>ưới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spcBef>
                  <a:spcPts val="2400"/>
                </a:spcBef>
              </a:pPr>
              <a:r>
                <a:rPr lang="en-US" sz="2800" dirty="0" smtClean="0">
                  <a:solidFill>
                    <a:srgbClr val="002060"/>
                  </a:solidFill>
                  <a:latin typeface="Times New Roman" pitchFamily="18" charset="0"/>
                  <a:ea typeface="Arial-Rounded" panose="020B0500000000000000" pitchFamily="34" charset="0"/>
                  <a:cs typeface="Times New Roman" pitchFamily="18" charset="0"/>
                </a:rPr>
                <a:t>Nay </a:t>
              </a:r>
              <a:r>
                <a:rPr lang="en-US" sz="2800" dirty="0" err="1">
                  <a:solidFill>
                    <a:srgbClr val="002060"/>
                  </a:solidFill>
                  <a:latin typeface="Times New Roman" pitchFamily="18" charset="0"/>
                  <a:ea typeface="Arial-Rounded" panose="020B0500000000000000" pitchFamily="34" charset="0"/>
                  <a:cs typeface="Times New Roman" pitchFamily="18" charset="0"/>
                </a:rPr>
                <a:t>cháu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về</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mới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cánh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cửa</a:t>
              </a:r>
              <a:r>
                <a:rPr lang="en-US" sz="2800" dirty="0">
                  <a:solidFill>
                    <a:srgbClr val="002060"/>
                  </a:solidFill>
                  <a:latin typeface="Times New Roman" pitchFamily="18" charset="0"/>
                  <a:ea typeface="Arial-Rounded" panose="020B0500000000000000" pitchFamily="34" charset="0"/>
                  <a:cs typeface="Times New Roman" pitchFamily="18" charset="0"/>
                </a:rPr>
                <a:t> – ô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trời</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Mỗi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lần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tay</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đẩy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cửa</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r>
                <a:rPr lang="en-US" sz="2800" dirty="0" err="1">
                  <a:solidFill>
                    <a:srgbClr val="002060"/>
                  </a:solidFill>
                  <a:latin typeface="Times New Roman" pitchFamily="18" charset="0"/>
                  <a:ea typeface="Arial-Rounded" panose="020B0500000000000000" pitchFamily="34" charset="0"/>
                  <a:cs typeface="Times New Roman" pitchFamily="18" charset="0"/>
                </a:rPr>
                <a:t>Lại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nhớ</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khôn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nguôi</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6" name="TextBox 5"/>
            <p:cNvSpPr txBox="1"/>
            <p:nvPr/>
          </p:nvSpPr>
          <p:spPr>
            <a:xfrm>
              <a:off x="4892803" y="15931"/>
              <a:ext cx="2469587" cy="369332"/>
            </a:xfrm>
            <a:prstGeom prst="rect">
              <a:avLst/>
            </a:prstGeom>
            <a:noFill/>
          </p:spPr>
          <p:txBody>
            <a:bodyPr wrap="none" rtlCol="0">
              <a:spAutoFit/>
            </a:bodyPr>
            <a:lstStyle/>
            <a:p>
              <a:r>
                <a:rPr lang="en-US" b="1" dirty="0" smtClean="0">
                  <a:solidFill>
                    <a:srgbClr val="002060"/>
                  </a:solidFill>
                  <a:latin typeface="Times New Roman" pitchFamily="18" charset="0"/>
                  <a:ea typeface="Arial-Rounded" panose="020B0500000000000000" pitchFamily="34" charset="0"/>
                  <a:cs typeface="Times New Roman" pitchFamily="18" charset="0"/>
                </a:rPr>
                <a:t>(</a:t>
              </a:r>
              <a:r>
                <a:rPr lang="en-US" b="1" dirty="0" err="1" smtClean="0">
                  <a:solidFill>
                    <a:srgbClr val="002060"/>
                  </a:solidFill>
                  <a:latin typeface="Times New Roman" pitchFamily="18" charset="0"/>
                  <a:ea typeface="Arial-Rounded" panose="020B0500000000000000" pitchFamily="34" charset="0"/>
                  <a:cs typeface="Times New Roman" pitchFamily="18" charset="0"/>
                </a:rPr>
                <a:t>Đoàn</a:t>
              </a:r>
              <a:r>
                <a:rPr lang="en-US" b="1" dirty="0" smtClean="0">
                  <a:solidFill>
                    <a:srgbClr val="002060"/>
                  </a:solidFill>
                  <a:latin typeface="Times New Roman" pitchFamily="18" charset="0"/>
                  <a:ea typeface="Arial-Rounded" panose="020B0500000000000000" pitchFamily="34" charset="0"/>
                  <a:cs typeface="Times New Roman" pitchFamily="18" charset="0"/>
                </a:rPr>
                <a:t> </a:t>
              </a:r>
              <a:r>
                <a:rPr lang="en-US" b="1" dirty="0" err="1" smtClean="0">
                  <a:solidFill>
                    <a:srgbClr val="002060"/>
                  </a:solidFill>
                  <a:latin typeface="Times New Roman" pitchFamily="18" charset="0"/>
                  <a:ea typeface="Arial-Rounded" panose="020B0500000000000000" pitchFamily="34" charset="0"/>
                  <a:cs typeface="Times New Roman" pitchFamily="18" charset="0"/>
                </a:rPr>
                <a:t>Thị</a:t>
              </a:r>
              <a:r>
                <a:rPr lang="en-US" b="1" dirty="0" smtClean="0">
                  <a:solidFill>
                    <a:srgbClr val="002060"/>
                  </a:solidFill>
                  <a:latin typeface="Times New Roman" pitchFamily="18" charset="0"/>
                  <a:ea typeface="Arial-Rounded" panose="020B0500000000000000" pitchFamily="34" charset="0"/>
                  <a:cs typeface="Times New Roman" pitchFamily="18" charset="0"/>
                </a:rPr>
                <a:t> Lam </a:t>
              </a:r>
              <a:r>
                <a:rPr lang="en-US" b="1" dirty="0" err="1" smtClean="0">
                  <a:solidFill>
                    <a:srgbClr val="002060"/>
                  </a:solidFill>
                  <a:latin typeface="Times New Roman" pitchFamily="18" charset="0"/>
                  <a:ea typeface="Arial-Rounded" panose="020B0500000000000000" pitchFamily="34" charset="0"/>
                  <a:cs typeface="Times New Roman" pitchFamily="18" charset="0"/>
                </a:rPr>
                <a:t>Luyến</a:t>
              </a:r>
              <a:r>
                <a:rPr lang="en-US" b="1" dirty="0">
                  <a:solidFill>
                    <a:srgbClr val="002060"/>
                  </a:solidFill>
                  <a:latin typeface="Times New Roman" pitchFamily="18" charset="0"/>
                  <a:ea typeface="Arial-Rounded" panose="020B0500000000000000" pitchFamily="34" charset="0"/>
                  <a:cs typeface="Times New Roman" pitchFamily="18" charset="0"/>
                </a:rPr>
                <a:t>)</a:t>
              </a:r>
            </a:p>
          </p:txBody>
        </p:sp>
      </p:grpSp>
      <p:pic>
        <p:nvPicPr>
          <p:cNvPr id="25" name="Picture 24"/>
          <p:cNvPicPr>
            <a:picLocks noChangeAspect="1"/>
          </p:cNvPicPr>
          <p:nvPr/>
        </p:nvPicPr>
        <p:blipFill>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502341" y="-19050"/>
            <a:ext cx="1955511" cy="1222194"/>
          </a:xfrm>
          <a:prstGeom prst="rect">
            <a:avLst/>
          </a:prstGeom>
          <a:noFill/>
          <a:ln>
            <a:noFill/>
          </a:ln>
        </p:spPr>
      </p:pic>
      <p:pic>
        <p:nvPicPr>
          <p:cNvPr id="28" name="Picture 27"/>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96572" l="0" r="92791">
                        <a14:foregroundMark x1="34419" y1="30999" x2="34884" y2="38450"/>
                        <a14:foregroundMark x1="41860" y1="33681" x2="43488" y2="42921"/>
                      </a14:backgroundRemoval>
                    </a14:imgEffect>
                  </a14:imgLayer>
                </a14:imgProps>
              </a:ext>
              <a:ext uri="{28A0092B-C50C-407E-A947-70E740481C1C}">
                <a14:useLocalDpi xmlns:a14="http://schemas.microsoft.com/office/drawing/2010/main" xmlns="" val="0"/>
              </a:ext>
            </a:extLst>
          </a:blip>
          <a:stretch>
            <a:fillRect/>
          </a:stretch>
        </p:blipFill>
        <p:spPr>
          <a:xfrm flipH="1">
            <a:off x="0" y="4567411"/>
            <a:ext cx="2960194" cy="2309639"/>
          </a:xfrm>
          <a:prstGeom prst="rect">
            <a:avLst/>
          </a:prstGeom>
        </p:spPr>
      </p:pic>
      <p:sp>
        <p:nvSpPr>
          <p:cNvPr id="16" name="TextBox 15"/>
          <p:cNvSpPr txBox="1"/>
          <p:nvPr/>
        </p:nvSpPr>
        <p:spPr>
          <a:xfrm>
            <a:off x="217842" y="1468286"/>
            <a:ext cx="2832942" cy="646331"/>
          </a:xfrm>
          <a:prstGeom prst="rect">
            <a:avLst/>
          </a:prstGeom>
          <a:noFill/>
        </p:spPr>
        <p:txBody>
          <a:bodyPr wrap="square" rtlCol="0">
            <a:prstTxWarp prst="textArchUp">
              <a:avLst>
                <a:gd name="adj" fmla="val 12948967"/>
              </a:avLst>
            </a:prstTxWarp>
            <a:spAutoFit/>
          </a:bodyPr>
          <a:lstStyle/>
          <a:p>
            <a:r>
              <a:rPr lang="en-US" sz="3600" b="1" dirty="0" err="1" smtClean="0">
                <a:solidFill>
                  <a:srgbClr val="002060"/>
                </a:solidFill>
                <a:latin typeface="Times New Roman" pitchFamily="18" charset="0"/>
                <a:ea typeface="Arial-Rounded" panose="020B0500000000000000" pitchFamily="34" charset="0"/>
                <a:cs typeface="Times New Roman" pitchFamily="18" charset="0"/>
              </a:rPr>
              <a:t>Đọc</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toàn</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bài</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cxnSp>
        <p:nvCxnSpPr>
          <p:cNvPr id="7" name="Straight Connector 6"/>
          <p:cNvCxnSpPr/>
          <p:nvPr/>
        </p:nvCxnSpPr>
        <p:spPr>
          <a:xfrm>
            <a:off x="5772150" y="1791451"/>
            <a:ext cx="666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3753" y="6734175"/>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98436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3344</TotalTime>
  <Words>783</Words>
  <Application>Microsoft Office PowerPoint</Application>
  <PresentationFormat>Custom</PresentationFormat>
  <Paragraphs>106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146</cp:revision>
  <dcterms:created xsi:type="dcterms:W3CDTF">2021-06-17T09:40:01Z</dcterms:created>
  <dcterms:modified xsi:type="dcterms:W3CDTF">2022-12-18T07:07:27Z</dcterms:modified>
</cp:coreProperties>
</file>