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56" r:id="rId3"/>
    <p:sldId id="280" r:id="rId4"/>
    <p:sldId id="271" r:id="rId5"/>
    <p:sldId id="272" r:id="rId6"/>
    <p:sldId id="273" r:id="rId7"/>
    <p:sldId id="274" r:id="rId8"/>
    <p:sldId id="275" r:id="rId9"/>
    <p:sldId id="278" r:id="rId10"/>
    <p:sldId id="276" r:id="rId11"/>
    <p:sldId id="27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CC3300"/>
    <a:srgbClr val="008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9" d="100"/>
          <a:sy n="59" d="100"/>
        </p:scale>
        <p:origin x="-600" y="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12/18/2022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p14="http://schemas.microsoft.com/office/powerpoint/2010/main" xmlns=""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12/18/2022</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12/18/2022</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17" name="文本框 22">
            <a:extLst>
              <a:ext uri="{FF2B5EF4-FFF2-40B4-BE49-F238E27FC236}">
                <a16:creationId xmlns:a16="http://schemas.microsoft.com/office/drawing/2014/main" xmlns="" id="{8E852256-A333-49D6-ADCD-2215C66790B1}"/>
              </a:ext>
            </a:extLst>
          </p:cNvPr>
          <p:cNvSpPr txBox="1"/>
          <p:nvPr/>
        </p:nvSpPr>
        <p:spPr>
          <a:xfrm>
            <a:off x="4889721" y="3202559"/>
            <a:ext cx="3548426" cy="1754326"/>
          </a:xfrm>
          <a:prstGeom prst="rect">
            <a:avLst/>
          </a:prstGeom>
          <a:noFill/>
        </p:spPr>
        <p:txBody>
          <a:bodyPr wrap="square" rtlCol="0">
            <a:spAutoFit/>
          </a:bodyPr>
          <a:lstStyle/>
          <a:p>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Tuần 16</a:t>
            </a:r>
          </a:p>
          <a:p>
            <a:endPar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xmlns=""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382360"/>
            <a:ext cx="11197390" cy="3323987"/>
          </a:xfrm>
          <a:prstGeom prst="rect">
            <a:avLst/>
          </a:prstGeom>
        </p:spPr>
        <p:txBody>
          <a:bodyPr wrap="square">
            <a:spAutoFit/>
          </a:bodyPr>
          <a:lstStyle/>
          <a:p>
            <a:pPr>
              <a:lnSpc>
                <a:spcPct val="150000"/>
              </a:lnSpc>
            </a:pPr>
            <a:r>
              <a:rPr lang="en-US" sz="2800" b="1" dirty="0">
                <a:solidFill>
                  <a:srgbClr val="002060"/>
                </a:solidFill>
                <a:latin typeface="Times New Roman" pitchFamily="18" charset="0"/>
                <a:ea typeface="Arial-Rounded" pitchFamily="34" charset="0"/>
                <a:cs typeface="Times New Roman" pitchFamily="18" charset="0"/>
              </a:rPr>
              <a:t> </a:t>
            </a:r>
            <a:r>
              <a:rPr lang="en-US" sz="2800" b="1" dirty="0" smtClean="0">
                <a:solidFill>
                  <a:srgbClr val="002060"/>
                </a:solidFill>
                <a:latin typeface="Times New Roman" pitchFamily="18" charset="0"/>
                <a:ea typeface="Arial-Rounded" pitchFamily="34" charset="0"/>
                <a:cs typeface="Times New Roman" pitchFamily="18" charset="0"/>
              </a:rPr>
              <a:t>          </a:t>
            </a:r>
            <a:r>
              <a:rPr lang="vi-VN" sz="2800" b="1" dirty="0" smtClean="0">
                <a:solidFill>
                  <a:srgbClr val="002060"/>
                </a:solidFill>
                <a:latin typeface="Times New Roman" pitchFamily="18" charset="0"/>
                <a:ea typeface="Arial-Rounded" pitchFamily="34" charset="0"/>
                <a:cs typeface="Times New Roman" pitchFamily="18" charset="0"/>
              </a:rPr>
              <a:t>Mỗi </a:t>
            </a:r>
            <a:r>
              <a:rPr lang="vi-VN" sz="2800" b="1" dirty="0">
                <a:solidFill>
                  <a:srgbClr val="002060"/>
                </a:solidFill>
                <a:latin typeface="Times New Roman" pitchFamily="18" charset="0"/>
                <a:ea typeface="Arial-Rounded" pitchFamily="34" charset="0"/>
                <a:cs typeface="Times New Roman" pitchFamily="18" charset="0"/>
              </a:rPr>
              <a:t>dịp Tết đến là cả gia đình em lại háo hức cùng nhau chuẩn bị đón Tết. </a:t>
            </a:r>
            <a:r>
              <a:rPr lang="en-US" sz="2800" b="1" dirty="0" smtClean="0">
                <a:solidFill>
                  <a:srgbClr val="002060"/>
                </a:solidFill>
                <a:latin typeface="Times New Roman" pitchFamily="18" charset="0"/>
                <a:ea typeface="Arial-Rounded" pitchFamily="34" charset="0"/>
                <a:cs typeface="Times New Roman" pitchFamily="18" charset="0"/>
              </a:rPr>
              <a:t>Em thường cùng</a:t>
            </a:r>
            <a:r>
              <a:rPr lang="vi-VN" sz="2800" b="1" dirty="0" smtClean="0">
                <a:solidFill>
                  <a:srgbClr val="002060"/>
                </a:solidFill>
                <a:latin typeface="Times New Roman" pitchFamily="18" charset="0"/>
                <a:ea typeface="Arial-Rounded" pitchFamily="34" charset="0"/>
                <a:cs typeface="Times New Roman" pitchFamily="18" charset="0"/>
              </a:rPr>
              <a:t> </a:t>
            </a:r>
            <a:r>
              <a:rPr lang="vi-VN" sz="2800" b="1" dirty="0">
                <a:solidFill>
                  <a:srgbClr val="002060"/>
                </a:solidFill>
                <a:latin typeface="Times New Roman" pitchFamily="18" charset="0"/>
                <a:ea typeface="Arial-Rounded" pitchFamily="34" charset="0"/>
                <a:cs typeface="Times New Roman" pitchFamily="18" charset="0"/>
              </a:rPr>
              <a:t>mẹ </a:t>
            </a:r>
            <a:r>
              <a:rPr lang="vi-VN" sz="2800" b="1" dirty="0" smtClean="0">
                <a:solidFill>
                  <a:srgbClr val="002060"/>
                </a:solidFill>
                <a:latin typeface="Times New Roman" pitchFamily="18" charset="0"/>
                <a:ea typeface="Arial-Rounded" pitchFamily="34" charset="0"/>
                <a:cs typeface="Times New Roman" pitchFamily="18" charset="0"/>
              </a:rPr>
              <a:t>đi </a:t>
            </a:r>
            <a:r>
              <a:rPr lang="vi-VN" sz="2800" b="1" dirty="0">
                <a:solidFill>
                  <a:srgbClr val="002060"/>
                </a:solidFill>
                <a:latin typeface="Times New Roman" pitchFamily="18" charset="0"/>
                <a:ea typeface="Arial-Rounded" pitchFamily="34" charset="0"/>
                <a:cs typeface="Times New Roman" pitchFamily="18" charset="0"/>
              </a:rPr>
              <a:t>chợ để mua sắm đồ cho ngày tết</a:t>
            </a:r>
            <a:r>
              <a:rPr lang="en-US" sz="2800" b="1" dirty="0">
                <a:solidFill>
                  <a:srgbClr val="002060"/>
                </a:solidFill>
                <a:latin typeface="Times New Roman" pitchFamily="18" charset="0"/>
                <a:ea typeface="Arial-Rounded" pitchFamily="34" charset="0"/>
                <a:cs typeface="Times New Roman" pitchFamily="18" charset="0"/>
              </a:rPr>
              <a:t> như: </a:t>
            </a:r>
            <a:r>
              <a:rPr lang="vi-VN" sz="2800" b="1" dirty="0">
                <a:solidFill>
                  <a:srgbClr val="002060"/>
                </a:solidFill>
                <a:latin typeface="Times New Roman" pitchFamily="18" charset="0"/>
                <a:ea typeface="Arial-Rounded" pitchFamily="34" charset="0"/>
                <a:cs typeface="Times New Roman" pitchFamily="18" charset="0"/>
              </a:rPr>
              <a:t>hoa quả, bánh kẹo, quần áo</a:t>
            </a:r>
            <a:r>
              <a:rPr lang="en-US" sz="2800" b="1" dirty="0">
                <a:solidFill>
                  <a:srgbClr val="002060"/>
                </a:solidFill>
                <a:latin typeface="Times New Roman" pitchFamily="18" charset="0"/>
                <a:ea typeface="Arial-Rounded" pitchFamily="34" charset="0"/>
                <a:cs typeface="Times New Roman" pitchFamily="18" charset="0"/>
              </a:rPr>
              <a:t> mới</a:t>
            </a:r>
            <a:r>
              <a:rPr lang="vi-VN" sz="2800" b="1" dirty="0">
                <a:solidFill>
                  <a:srgbClr val="002060"/>
                </a:solidFill>
                <a:latin typeface="Times New Roman" pitchFamily="18" charset="0"/>
                <a:ea typeface="Arial-Rounded" pitchFamily="34" charset="0"/>
                <a:cs typeface="Times New Roman" pitchFamily="18" charset="0"/>
              </a:rPr>
              <a:t>… </a:t>
            </a:r>
            <a:r>
              <a:rPr lang="en-US" sz="2800" b="1" dirty="0" smtClean="0">
                <a:solidFill>
                  <a:srgbClr val="002060"/>
                </a:solidFill>
                <a:latin typeface="Times New Roman" pitchFamily="18" charset="0"/>
                <a:ea typeface="Arial-Rounded" pitchFamily="34" charset="0"/>
                <a:cs typeface="Times New Roman" pitchFamily="18" charset="0"/>
              </a:rPr>
              <a:t> Đi chợ  về, em lấy cùng chị gái giúp mẹ rửa sạch hoa quả. Sau đó hai chị em bày bánh kẹo ra bàn để </a:t>
            </a:r>
            <a:r>
              <a:rPr lang="en-US" sz="2800" b="1" smtClean="0">
                <a:solidFill>
                  <a:srgbClr val="002060"/>
                </a:solidFill>
                <a:latin typeface="Times New Roman" pitchFamily="18" charset="0"/>
                <a:ea typeface="Arial-Rounded" pitchFamily="34" charset="0"/>
                <a:cs typeface="Times New Roman" pitchFamily="18" charset="0"/>
              </a:rPr>
              <a:t>tiếp khách</a:t>
            </a:r>
            <a:r>
              <a:rPr lang="en-US" sz="2800" b="1" dirty="0" smtClean="0">
                <a:solidFill>
                  <a:srgbClr val="002060"/>
                </a:solidFill>
                <a:latin typeface="Times New Roman" pitchFamily="18" charset="0"/>
                <a:ea typeface="Arial-Rounded" pitchFamily="34" charset="0"/>
                <a:cs typeface="Times New Roman" pitchFamily="18" charset="0"/>
              </a:rPr>
              <a:t>. Được </a:t>
            </a:r>
            <a:r>
              <a:rPr lang="en-US" sz="2800" b="1" dirty="0">
                <a:solidFill>
                  <a:srgbClr val="002060"/>
                </a:solidFill>
                <a:latin typeface="Times New Roman" pitchFamily="18" charset="0"/>
                <a:ea typeface="Arial-Rounded" pitchFamily="34" charset="0"/>
                <a:cs typeface="Times New Roman" pitchFamily="18" charset="0"/>
              </a:rPr>
              <a:t>cùng cả nhà chuẩn bị đón tết như vậy, em rất vui.</a:t>
            </a:r>
            <a:r>
              <a:rPr lang="vi-VN" sz="2800" b="1" dirty="0">
                <a:solidFill>
                  <a:srgbClr val="002060"/>
                </a:solidFill>
                <a:latin typeface="Times New Roman" pitchFamily="18" charset="0"/>
                <a:ea typeface="Arial-Rounded" pitchFamily="34" charset="0"/>
                <a:cs typeface="Times New Roman" pitchFamily="18" charset="0"/>
              </a:rPr>
              <a:t> </a:t>
            </a:r>
            <a:endParaRPr lang="en-US" sz="2800" b="1" dirty="0">
              <a:solidFill>
                <a:srgbClr val="002060"/>
              </a:solidFill>
              <a:latin typeface="Times New Roman" pitchFamily="18" charset="0"/>
              <a:ea typeface="Arial-Rounded" pitchFamily="34" charset="0"/>
              <a:cs typeface="Times New Roman" pitchFamily="18" charset="0"/>
            </a:endParaRPr>
          </a:p>
        </p:txBody>
      </p:sp>
      <p:sp>
        <p:nvSpPr>
          <p:cNvPr id="3" name="矩形: 一个圆顶角，剪去另一个顶角 8">
            <a:extLst>
              <a:ext uri="{FF2B5EF4-FFF2-40B4-BE49-F238E27FC236}">
                <a16:creationId xmlns="" xmlns:a16="http://schemas.microsoft.com/office/drawing/2014/main" id="{F46735CD-E9B0-4C59-942F-AF2537A219B6}"/>
              </a:ext>
            </a:extLst>
          </p:cNvPr>
          <p:cNvSpPr/>
          <p:nvPr/>
        </p:nvSpPr>
        <p:spPr>
          <a:xfrm>
            <a:off x="228597" y="1190530"/>
            <a:ext cx="11450055" cy="351581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xmlns="" val="0"/>
              </a:ext>
            </a:extLst>
          </a:blip>
          <a:srcRect t="26626" b="33866"/>
          <a:stretch/>
        </p:blipFill>
        <p:spPr>
          <a:xfrm>
            <a:off x="4541837" y="5229727"/>
            <a:ext cx="5931736" cy="1628273"/>
          </a:xfrm>
          <a:prstGeom prst="rect">
            <a:avLst/>
          </a:prstGeom>
        </p:spPr>
      </p:pic>
    </p:spTree>
    <p:extLst>
      <p:ext uri="{BB962C8B-B14F-4D97-AF65-F5344CB8AC3E}">
        <p14:creationId xmlns:p14="http://schemas.microsoft.com/office/powerpoint/2010/main" xmlns="" val="18442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xmlns=""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04" y="1416676"/>
            <a:ext cx="11423561" cy="4247317"/>
          </a:xfrm>
          <a:prstGeom prst="rect">
            <a:avLst/>
          </a:prstGeom>
          <a:noFill/>
        </p:spPr>
        <p:txBody>
          <a:bodyPr wrap="square" rtlCol="0">
            <a:spAutoFit/>
          </a:bodyPr>
          <a:lstStyle/>
          <a:p>
            <a:pPr algn="ctr"/>
            <a:r>
              <a:rPr lang="vi-VN" sz="2800" b="1" dirty="0" smtClean="0">
                <a:latin typeface="+mj-lt"/>
              </a:rPr>
              <a:t>YÊU CẦU CẦN ĐẠT:</a:t>
            </a:r>
            <a:endParaRPr lang="vi-VN" sz="2800" dirty="0" smtClean="0">
              <a:latin typeface="+mj-lt"/>
            </a:endParaRPr>
          </a:p>
          <a:p>
            <a:r>
              <a:rPr lang="vi-VN" sz="2800" dirty="0" smtClean="0">
                <a:latin typeface="+mj-lt"/>
              </a:rPr>
              <a:t>- Viết 3 – 5 câu kể về một công việc đã làm cùng người thân. </a:t>
            </a:r>
          </a:p>
          <a:p>
            <a:r>
              <a:rPr lang="vi-VN" sz="2800" dirty="0" smtClean="0">
                <a:latin typeface="+mj-lt"/>
              </a:rPr>
              <a:t>- Phát triển vốn từ ngữ chỉ hoạt động; rèn kĩ năng đặt câu nêu hoạt động (nói về công việc của từng người, công việc chung của mọi người trong gia đình). </a:t>
            </a:r>
          </a:p>
          <a:p>
            <a:r>
              <a:rPr lang="vi-VN" sz="2800" dirty="0" smtClean="0">
                <a:latin typeface="+mj-lt"/>
              </a:rPr>
              <a:t>- Hình thành các NL chung, phát triển NL ngôn ngữ, NL văn học, hình thành và phát triển năng lực quan sát (quan sát công việc của mọi người trong gia đình), có tinh thần hợp tác trong làm việc nhóm.</a:t>
            </a:r>
          </a:p>
          <a:p>
            <a:r>
              <a:rPr lang="vi-VN" sz="2800" dirty="0" smtClean="0">
                <a:latin typeface="+mj-lt"/>
              </a:rPr>
              <a:t>- Yêu nước, chăm chỉ, trách nhiệm, nhân ái. Bồi dưỡng tình cảm yêu thương, kính trọng đối với ông bà và người thân trong gia đình; thêm yêu quý gia đình</a:t>
            </a:r>
            <a:r>
              <a:rPr lang="vi-VN" sz="2800" b="1" dirty="0" smtClean="0">
                <a:latin typeface="+mj-lt"/>
              </a:rPr>
              <a:t> </a:t>
            </a:r>
            <a:endParaRPr lang="vi-VN" sz="2800" dirty="0" smtClean="0">
              <a:latin typeface="+mj-lt"/>
            </a:endParaRP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719" t="37062" r="58142" b="21272"/>
          <a:stretch/>
        </p:blipFill>
        <p:spPr bwMode="auto">
          <a:xfrm>
            <a:off x="3515061" y="1260906"/>
            <a:ext cx="2927683" cy="2740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5078" t="37062" r="17894" b="21272"/>
          <a:stretch/>
        </p:blipFill>
        <p:spPr bwMode="auto">
          <a:xfrm>
            <a:off x="6980218" y="1269684"/>
            <a:ext cx="4332147" cy="2752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564" t="36459" r="47523" b="20998"/>
          <a:stretch/>
        </p:blipFill>
        <p:spPr bwMode="auto">
          <a:xfrm>
            <a:off x="1183074" y="4022552"/>
            <a:ext cx="3461409" cy="231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5078" t="36459" r="18421" b="20998"/>
          <a:stretch/>
        </p:blipFill>
        <p:spPr bwMode="auto">
          <a:xfrm>
            <a:off x="6136903" y="3891234"/>
            <a:ext cx="2796667" cy="2535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1183074" y="192466"/>
            <a:ext cx="10777433"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Times New Roman" pitchFamily="18" charset="0"/>
                  <a:cs typeface="Times New Roman" pitchFamily="18" charset="0"/>
                </a:rPr>
                <a:t> </a:t>
              </a:r>
              <a:r>
                <a:rPr lang="en-US" sz="3200" b="1" dirty="0" smtClean="0">
                  <a:solidFill>
                    <a:srgbClr val="008200"/>
                  </a:solidFill>
                  <a:latin typeface="Times New Roman" pitchFamily="18" charset="0"/>
                  <a:cs typeface="Times New Roman" pitchFamily="18" charset="0"/>
                </a:rPr>
                <a:t>Quan sát tranh, nêu việc các bạn nhỏ đã làm </a:t>
              </a:r>
            </a:p>
            <a:p>
              <a:r>
                <a:rPr lang="en-US" sz="3200" b="1" dirty="0" smtClean="0">
                  <a:solidFill>
                    <a:srgbClr val="008200"/>
                  </a:solidFill>
                  <a:latin typeface="Times New Roman" pitchFamily="18" charset="0"/>
                  <a:cs typeface="Times New Roman" pitchFamily="18" charset="0"/>
                </a:rPr>
                <a:t>cùng người thân.</a:t>
              </a:r>
              <a:endParaRPr lang="vi-VN" sz="3200" b="1" dirty="0">
                <a:solidFill>
                  <a:srgbClr val="008200"/>
                </a:solidFill>
                <a:latin typeface="Times New Roman" pitchFamily="18" charset="0"/>
                <a:cs typeface="Times New Roman" pitchFamily="18"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xmlns=""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719" t="37062" r="58142" b="21272"/>
          <a:stretch/>
        </p:blipFill>
        <p:spPr bwMode="auto">
          <a:xfrm>
            <a:off x="591387" y="1475875"/>
            <a:ext cx="3808384" cy="35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14B26D2C-1BC9-4238-BC4C-795267AEDD6F}"/>
              </a:ext>
            </a:extLst>
          </p:cNvPr>
          <p:cNvSpPr txBox="1"/>
          <p:nvPr/>
        </p:nvSpPr>
        <p:spPr>
          <a:xfrm>
            <a:off x="5806879" y="2565625"/>
            <a:ext cx="5133835" cy="2219838"/>
          </a:xfrm>
          <a:prstGeom prst="rect">
            <a:avLst/>
          </a:prstGeom>
          <a:noFill/>
        </p:spPr>
        <p:txBody>
          <a:bodyPr wrap="square" rtlCol="0">
            <a:spAutoFit/>
          </a:bodyPr>
          <a:lstStyle/>
          <a:p>
            <a:pPr>
              <a:lnSpc>
                <a:spcPct val="150000"/>
              </a:lnSpc>
            </a:pPr>
            <a:r>
              <a:rPr lang="en-US" sz="3200" b="1" dirty="0" smtClean="0">
                <a:solidFill>
                  <a:srgbClr val="FF0000"/>
                </a:solidFill>
                <a:latin typeface="Times New Roman" pitchFamily="18" charset="0"/>
                <a:ea typeface="Arial-Rounded" pitchFamily="34" charset="0"/>
                <a:cs typeface="Times New Roman" pitchFamily="18" charset="0"/>
              </a:rPr>
              <a:t>1. Ông và cháu đang đi đâu?</a:t>
            </a:r>
          </a:p>
          <a:p>
            <a:pPr marL="457200" indent="-457200">
              <a:lnSpc>
                <a:spcPct val="150000"/>
              </a:lnSpc>
              <a:buFontTx/>
              <a:buChar char="-"/>
            </a:pPr>
            <a:r>
              <a:rPr lang="en-US" sz="3200" b="1" dirty="0" smtClean="0">
                <a:solidFill>
                  <a:srgbClr val="002060"/>
                </a:solidFill>
                <a:latin typeface="Times New Roman" pitchFamily="18" charset="0"/>
                <a:ea typeface="Arial-Rounded" pitchFamily="34" charset="0"/>
                <a:cs typeface="Times New Roman" pitchFamily="18" charset="0"/>
              </a:rPr>
              <a:t>Bạn nhỏ cùng ông đi dạo.</a:t>
            </a:r>
            <a:endParaRPr lang="en-US" sz="3200" b="1" dirty="0">
              <a:solidFill>
                <a:srgbClr val="00206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5078" t="37062" r="17894" b="21272"/>
          <a:stretch/>
        </p:blipFill>
        <p:spPr bwMode="auto">
          <a:xfrm>
            <a:off x="6181178" y="1668360"/>
            <a:ext cx="4948002" cy="314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14B26D2C-1BC9-4238-BC4C-795267AEDD6F}"/>
              </a:ext>
            </a:extLst>
          </p:cNvPr>
          <p:cNvSpPr txBox="1"/>
          <p:nvPr/>
        </p:nvSpPr>
        <p:spPr>
          <a:xfrm>
            <a:off x="582484" y="2735680"/>
            <a:ext cx="5133835" cy="1307537"/>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itchFamily="18" charset="0"/>
                <a:ea typeface="Arial-Rounded" pitchFamily="34" charset="0"/>
                <a:cs typeface="Times New Roman" pitchFamily="18" charset="0"/>
              </a:rPr>
              <a:t>1. Bố và con đang làm gì?</a:t>
            </a:r>
          </a:p>
          <a:p>
            <a:pPr marL="457200" indent="-457200">
              <a:lnSpc>
                <a:spcPct val="150000"/>
              </a:lnSpc>
              <a:buFontTx/>
              <a:buChar char="-"/>
            </a:pPr>
            <a:r>
              <a:rPr lang="en-US" sz="2800" b="1" dirty="0" smtClean="0">
                <a:solidFill>
                  <a:srgbClr val="002060"/>
                </a:solidFill>
                <a:latin typeface="Times New Roman" pitchFamily="18" charset="0"/>
                <a:ea typeface="Arial-Rounded" pitchFamily="34" charset="0"/>
                <a:cs typeface="Times New Roman" pitchFamily="18" charset="0"/>
              </a:rPr>
              <a:t>Bạn nhỏ cùng bố trồng cây.</a:t>
            </a:r>
            <a:endParaRPr lang="en-US" sz="2800" b="1" dirty="0">
              <a:solidFill>
                <a:srgbClr val="00206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4B26D2C-1BC9-4238-BC4C-795267AEDD6F}"/>
              </a:ext>
            </a:extLst>
          </p:cNvPr>
          <p:cNvSpPr txBox="1"/>
          <p:nvPr/>
        </p:nvSpPr>
        <p:spPr>
          <a:xfrm>
            <a:off x="5806878" y="1749252"/>
            <a:ext cx="5823647" cy="3892861"/>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itchFamily="18" charset="0"/>
                <a:ea typeface="Arial-Rounded" pitchFamily="34" charset="0"/>
                <a:cs typeface="Times New Roman" pitchFamily="18" charset="0"/>
              </a:rPr>
              <a:t>1. Bà và cháu cùng nhau làm gì?</a:t>
            </a:r>
          </a:p>
          <a:p>
            <a:pPr marL="457200" indent="-457200">
              <a:lnSpc>
                <a:spcPct val="150000"/>
              </a:lnSpc>
              <a:buFontTx/>
              <a:buChar char="-"/>
            </a:pPr>
            <a:r>
              <a:rPr lang="en-US" sz="2800" b="1" dirty="0" smtClean="0">
                <a:solidFill>
                  <a:srgbClr val="002060"/>
                </a:solidFill>
                <a:latin typeface="Times New Roman" pitchFamily="18" charset="0"/>
                <a:ea typeface="Arial-Rounded" pitchFamily="34" charset="0"/>
                <a:cs typeface="Times New Roman" pitchFamily="18" charset="0"/>
              </a:rPr>
              <a:t>Bạn nhỏ và bà đang đọc sách.</a:t>
            </a:r>
          </a:p>
          <a:p>
            <a:pPr>
              <a:lnSpc>
                <a:spcPct val="150000"/>
              </a:lnSpc>
            </a:pPr>
            <a:r>
              <a:rPr lang="en-US" sz="2800" b="1" dirty="0" smtClean="0">
                <a:solidFill>
                  <a:srgbClr val="FF0000"/>
                </a:solidFill>
                <a:latin typeface="Times New Roman" pitchFamily="18" charset="0"/>
                <a:ea typeface="Arial-Rounded" pitchFamily="34" charset="0"/>
                <a:cs typeface="Times New Roman" pitchFamily="18" charset="0"/>
              </a:rPr>
              <a:t>2. Họ có vui không?</a:t>
            </a:r>
          </a:p>
          <a:p>
            <a:pPr marL="457200" indent="-457200">
              <a:lnSpc>
                <a:spcPct val="150000"/>
              </a:lnSpc>
              <a:buFontTx/>
              <a:buChar char="-"/>
            </a:pPr>
            <a:r>
              <a:rPr lang="en-US" sz="2800" b="1" dirty="0" smtClean="0">
                <a:solidFill>
                  <a:srgbClr val="002060"/>
                </a:solidFill>
                <a:latin typeface="Times New Roman" pitchFamily="18" charset="0"/>
                <a:ea typeface="Arial-Rounded" pitchFamily="34" charset="0"/>
                <a:cs typeface="Times New Roman" pitchFamily="18" charset="0"/>
              </a:rPr>
              <a:t>Hai bà cháu đang rất vui vẻ vì trên khuôn mặt họ hiện rõ vẻ tươi vui.</a:t>
            </a:r>
            <a:endParaRPr lang="en-US" sz="2800" b="1" dirty="0">
              <a:solidFill>
                <a:srgbClr val="002060"/>
              </a:solidFill>
              <a:latin typeface="Times New Roman" pitchFamily="18" charset="0"/>
              <a:ea typeface="Arial-Rounded" pitchFamily="34" charset="0"/>
              <a:cs typeface="Times New Roman" pitchFamily="18" charset="0"/>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564" t="36459" r="47523" b="20998"/>
          <a:stretch/>
        </p:blipFill>
        <p:spPr bwMode="auto">
          <a:xfrm>
            <a:off x="436820" y="1784935"/>
            <a:ext cx="4862167" cy="3252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4B26D2C-1BC9-4238-BC4C-795267AEDD6F}"/>
              </a:ext>
            </a:extLst>
          </p:cNvPr>
          <p:cNvSpPr txBox="1"/>
          <p:nvPr/>
        </p:nvSpPr>
        <p:spPr>
          <a:xfrm>
            <a:off x="5008181" y="1312353"/>
            <a:ext cx="7183819" cy="4616648"/>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itchFamily="18" charset="0"/>
                <a:ea typeface="Arial-Rounded" pitchFamily="34" charset="0"/>
                <a:cs typeface="Times New Roman" pitchFamily="18" charset="0"/>
              </a:rPr>
              <a:t>1. Mẹ và con đang đứng ở đâu?</a:t>
            </a:r>
          </a:p>
          <a:p>
            <a:pPr marL="457200" indent="-457200">
              <a:lnSpc>
                <a:spcPct val="150000"/>
              </a:lnSpc>
              <a:buFontTx/>
              <a:buChar char="-"/>
            </a:pPr>
            <a:r>
              <a:rPr lang="en-US" sz="2800" b="1" dirty="0" smtClean="0">
                <a:solidFill>
                  <a:srgbClr val="002060"/>
                </a:solidFill>
                <a:latin typeface="Times New Roman" pitchFamily="18" charset="0"/>
                <a:ea typeface="Arial-Rounded" pitchFamily="34" charset="0"/>
                <a:cs typeface="Times New Roman" pitchFamily="18" charset="0"/>
              </a:rPr>
              <a:t>Hai mẹ con bạn nhỏ đang đứng trong bếp.</a:t>
            </a:r>
          </a:p>
          <a:p>
            <a:pPr>
              <a:lnSpc>
                <a:spcPct val="150000"/>
              </a:lnSpc>
            </a:pPr>
            <a:r>
              <a:rPr lang="en-US" sz="2800" b="1" dirty="0" smtClean="0">
                <a:solidFill>
                  <a:srgbClr val="FF0000"/>
                </a:solidFill>
                <a:latin typeface="Times New Roman" pitchFamily="18" charset="0"/>
                <a:ea typeface="Arial-Rounded" pitchFamily="34" charset="0"/>
                <a:cs typeface="Times New Roman" pitchFamily="18" charset="0"/>
              </a:rPr>
              <a:t>2. Trước mặt có những gì?</a:t>
            </a:r>
          </a:p>
          <a:p>
            <a:pPr marL="457200" indent="-457200">
              <a:lnSpc>
                <a:spcPct val="150000"/>
              </a:lnSpc>
              <a:buFontTx/>
              <a:buChar char="-"/>
            </a:pPr>
            <a:r>
              <a:rPr lang="en-US" sz="2800" b="1" dirty="0" smtClean="0">
                <a:solidFill>
                  <a:srgbClr val="002060"/>
                </a:solidFill>
                <a:latin typeface="Times New Roman" pitchFamily="18" charset="0"/>
                <a:ea typeface="Arial-Rounded" pitchFamily="34" charset="0"/>
                <a:cs typeface="Times New Roman" pitchFamily="18" charset="0"/>
              </a:rPr>
              <a:t>Trước mặt hai mẻ con là chậu rửa với rất nhiều bát đĩa ở bên trong.</a:t>
            </a:r>
          </a:p>
          <a:p>
            <a:pPr>
              <a:lnSpc>
                <a:spcPct val="150000"/>
              </a:lnSpc>
            </a:pPr>
            <a:r>
              <a:rPr lang="en-US" sz="2800" b="1" dirty="0" smtClean="0">
                <a:solidFill>
                  <a:srgbClr val="FF0000"/>
                </a:solidFill>
                <a:latin typeface="Times New Roman" pitchFamily="18" charset="0"/>
                <a:ea typeface="Arial-Rounded" pitchFamily="34" charset="0"/>
                <a:cs typeface="Times New Roman" pitchFamily="18" charset="0"/>
              </a:rPr>
              <a:t>3. Hai mẹ con cùng nhau làm gì?</a:t>
            </a:r>
          </a:p>
          <a:p>
            <a:pPr marL="457200" indent="-457200">
              <a:lnSpc>
                <a:spcPct val="150000"/>
              </a:lnSpc>
              <a:buFontTx/>
              <a:buChar char="-"/>
            </a:pPr>
            <a:r>
              <a:rPr lang="en-US" sz="2800" b="1" dirty="0" smtClean="0">
                <a:solidFill>
                  <a:srgbClr val="002060"/>
                </a:solidFill>
                <a:latin typeface="Times New Roman" pitchFamily="18" charset="0"/>
                <a:ea typeface="Arial-Rounded" pitchFamily="34" charset="0"/>
                <a:cs typeface="Times New Roman" pitchFamily="18" charset="0"/>
              </a:rPr>
              <a:t>Hai mẹ con cùng nhau rửa bát đĩa.</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078" t="36459" r="18421" b="20998"/>
          <a:stretch/>
        </p:blipFill>
        <p:spPr bwMode="auto">
          <a:xfrm>
            <a:off x="409860" y="1798164"/>
            <a:ext cx="4020805" cy="3645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600"/>
                                        <p:tgtEl>
                                          <p:spTgt spid="5">
                                            <p:txEl>
                                              <p:pRg st="0" end="0"/>
                                            </p:txEl>
                                          </p:spTgt>
                                        </p:tgtEl>
                                      </p:cBhvr>
                                    </p:animEffect>
                                    <p:anim calcmode="lin" valueType="num">
                                      <p:cBhvr>
                                        <p:cTn id="15"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6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anim calcmode="lin" valueType="num">
                                      <p:cBhvr>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15" name="TextBox 14"/>
          <p:cNvSpPr txBox="1"/>
          <p:nvPr/>
        </p:nvSpPr>
        <p:spPr>
          <a:xfrm>
            <a:off x="1833103" y="234246"/>
            <a:ext cx="9235950"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 </a:t>
            </a:r>
            <a:r>
              <a:rPr lang="en-US" sz="3200" b="1" dirty="0">
                <a:solidFill>
                  <a:srgbClr val="008200"/>
                </a:solidFill>
                <a:latin typeface="Times New Roman" pitchFamily="18" charset="0"/>
                <a:cs typeface="Times New Roman" pitchFamily="18" charset="0"/>
              </a:rPr>
              <a:t>Viết 3 – 5 câu kể về một công việc em đã </a:t>
            </a:r>
          </a:p>
          <a:p>
            <a:r>
              <a:rPr lang="en-US" sz="3200" b="1" dirty="0">
                <a:solidFill>
                  <a:srgbClr val="008200"/>
                </a:solidFill>
                <a:latin typeface="Times New Roman" pitchFamily="18" charset="0"/>
                <a:cs typeface="Times New Roman" pitchFamily="18" charset="0"/>
              </a:rPr>
              <a:t>làm cùng người thân.</a:t>
            </a:r>
            <a:endParaRPr lang="vi-VN" sz="3200" b="1" dirty="0">
              <a:solidFill>
                <a:srgbClr val="008200"/>
              </a:solidFill>
              <a:latin typeface="Times New Roman" pitchFamily="18" charset="0"/>
              <a:cs typeface="Times New Roman" pitchFamily="18"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pic>
        <p:nvPicPr>
          <p:cNvPr id="17"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43602" y="1499952"/>
            <a:ext cx="8898288" cy="3055655"/>
          </a:xfrm>
          <a:prstGeom prst="rect">
            <a:avLst/>
          </a:prstGeom>
        </p:spPr>
      </p:pic>
      <p:sp>
        <p:nvSpPr>
          <p:cNvPr id="21" name="Rectangle 20"/>
          <p:cNvSpPr/>
          <p:nvPr/>
        </p:nvSpPr>
        <p:spPr>
          <a:xfrm>
            <a:off x="1799560" y="1682267"/>
            <a:ext cx="8789692" cy="2546338"/>
          </a:xfrm>
          <a:prstGeom prst="rect">
            <a:avLst/>
          </a:prstGeom>
        </p:spPr>
        <p:txBody>
          <a:bodyPr wrap="square">
            <a:spAutoFit/>
          </a:bodyPr>
          <a:lstStyle/>
          <a:p>
            <a:pPr marL="457200" indent="-457200" algn="just">
              <a:lnSpc>
                <a:spcPct val="200000"/>
              </a:lnSpc>
              <a:buFontTx/>
              <a:buChar char="-"/>
            </a:pPr>
            <a:r>
              <a:rPr lang="en-US" sz="2800" b="1" dirty="0" smtClean="0">
                <a:solidFill>
                  <a:srgbClr val="002060"/>
                </a:solidFill>
                <a:latin typeface="Times New Roman" pitchFamily="18" charset="0"/>
                <a:cs typeface="Times New Roman" pitchFamily="18" charset="0"/>
              </a:rPr>
              <a:t>Em đã cùng người thân làm việc gì? Khi nào?</a:t>
            </a:r>
          </a:p>
          <a:p>
            <a:pPr marL="457200" indent="-457200" algn="just">
              <a:lnSpc>
                <a:spcPct val="200000"/>
              </a:lnSpc>
              <a:buFontTx/>
              <a:buChar char="-"/>
            </a:pPr>
            <a:r>
              <a:rPr lang="en-US" sz="2800" b="1" dirty="0" smtClean="0">
                <a:solidFill>
                  <a:srgbClr val="002060"/>
                </a:solidFill>
                <a:latin typeface="Times New Roman" pitchFamily="18" charset="0"/>
                <a:cs typeface="Times New Roman" pitchFamily="18" charset="0"/>
              </a:rPr>
              <a:t>Em đã cùng người thân làm việc đó như thế nào?</a:t>
            </a:r>
          </a:p>
          <a:p>
            <a:pPr marL="457200" indent="-457200" algn="just">
              <a:lnSpc>
                <a:spcPct val="200000"/>
              </a:lnSpc>
              <a:buFontTx/>
              <a:buChar char="-"/>
            </a:pPr>
            <a:r>
              <a:rPr lang="en-US" sz="2800" b="1" dirty="0" smtClean="0">
                <a:solidFill>
                  <a:srgbClr val="002060"/>
                </a:solidFill>
                <a:latin typeface="Times New Roman" pitchFamily="18" charset="0"/>
                <a:cs typeface="Times New Roman" pitchFamily="18" charset="0"/>
              </a:rPr>
              <a:t>Em cảm thấy thế nào khi làm việc cùng người thân.</a:t>
            </a:r>
          </a:p>
        </p:txBody>
      </p:sp>
      <p:pic>
        <p:nvPicPr>
          <p:cNvPr id="24" name="图片 7"/>
          <p:cNvPicPr>
            <a:picLocks noChangeAspect="1"/>
          </p:cNvPicPr>
          <p:nvPr/>
        </p:nvPicPr>
        <p:blipFill>
          <a:blip r:embed="rId3" cstate="print"/>
          <a:stretch>
            <a:fillRect/>
          </a:stretch>
        </p:blipFill>
        <p:spPr>
          <a:xfrm>
            <a:off x="162175" y="3671955"/>
            <a:ext cx="1670928" cy="2181904"/>
          </a:xfrm>
          <a:prstGeom prst="rect">
            <a:avLst/>
          </a:prstGeom>
          <a:noFill/>
          <a:ln w="9525">
            <a:noFill/>
          </a:ln>
        </p:spPr>
      </p:pic>
      <p:pic>
        <p:nvPicPr>
          <p:cNvPr id="25" name="图片 8"/>
          <p:cNvPicPr>
            <a:picLocks noChangeAspect="1"/>
          </p:cNvPicPr>
          <p:nvPr/>
        </p:nvPicPr>
        <p:blipFill>
          <a:blip r:embed="rId4" cstate="print"/>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xmlns="" val="182889426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599" y="858255"/>
            <a:ext cx="11738811" cy="4528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sz="2800" b="1" dirty="0">
                <a:solidFill>
                  <a:srgbClr val="002060"/>
                </a:solidFill>
                <a:latin typeface="Times New Roman" pitchFamily="18" charset="0"/>
                <a:cs typeface="Times New Roman" pitchFamily="18" charset="0"/>
              </a:rPr>
              <a:t>        Sáng thứ bảy hàng tuần, em cùng mẹ và mọi người trong </a:t>
            </a:r>
            <a:r>
              <a:rPr lang="en-US" sz="2800" b="1" dirty="0" smtClean="0">
                <a:solidFill>
                  <a:srgbClr val="002060"/>
                </a:solidFill>
                <a:latin typeface="Times New Roman" pitchFamily="18" charset="0"/>
                <a:cs typeface="Times New Roman" pitchFamily="18" charset="0"/>
              </a:rPr>
              <a:t>xóm </a:t>
            </a:r>
            <a:r>
              <a:rPr lang="en-US" sz="2800" b="1" dirty="0">
                <a:solidFill>
                  <a:srgbClr val="002060"/>
                </a:solidFill>
                <a:latin typeface="Times New Roman" pitchFamily="18" charset="0"/>
                <a:cs typeface="Times New Roman" pitchFamily="18" charset="0"/>
              </a:rPr>
              <a:t>dọn dẹp vệ sinh khu phố</a:t>
            </a:r>
            <a:r>
              <a:rPr lang="vi-VN" sz="2800" b="1" dirty="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 Hai mẹ con em </a:t>
            </a:r>
            <a:r>
              <a:rPr lang="vi-VN" sz="2800" b="1" dirty="0">
                <a:solidFill>
                  <a:srgbClr val="002060"/>
                </a:solidFill>
                <a:latin typeface="Times New Roman" pitchFamily="18" charset="0"/>
                <a:cs typeface="Times New Roman" pitchFamily="18" charset="0"/>
              </a:rPr>
              <a:t>được ông tổ trưởng tổ dân phố phân công</a:t>
            </a:r>
            <a:r>
              <a:rPr lang="en-US" sz="2800" b="1" dirty="0">
                <a:solidFill>
                  <a:srgbClr val="002060"/>
                </a:solidFill>
                <a:latin typeface="Times New Roman" pitchFamily="18" charset="0"/>
                <a:cs typeface="Times New Roman" pitchFamily="18" charset="0"/>
              </a:rPr>
              <a:t> quét dọn</a:t>
            </a:r>
            <a:r>
              <a:rPr lang="vi-VN" sz="2800" b="1" dirty="0">
                <a:solidFill>
                  <a:srgbClr val="002060"/>
                </a:solidFill>
                <a:latin typeface="Times New Roman" pitchFamily="18" charset="0"/>
                <a:cs typeface="Times New Roman" pitchFamily="18" charset="0"/>
              </a:rPr>
              <a:t> một đoạn đường</a:t>
            </a:r>
            <a:r>
              <a:rPr lang="en-US" sz="2800" b="1" dirty="0">
                <a:solidFill>
                  <a:srgbClr val="002060"/>
                </a:solidFill>
                <a:latin typeface="Times New Roman" pitchFamily="18" charset="0"/>
                <a:cs typeface="Times New Roman" pitchFamily="18" charset="0"/>
              </a:rPr>
              <a:t>. E</a:t>
            </a:r>
            <a:r>
              <a:rPr lang="vi-VN" sz="2800" b="1" dirty="0">
                <a:solidFill>
                  <a:srgbClr val="002060"/>
                </a:solidFill>
                <a:latin typeface="Times New Roman" pitchFamily="18" charset="0"/>
                <a:cs typeface="Times New Roman" pitchFamily="18" charset="0"/>
              </a:rPr>
              <a:t>m </a:t>
            </a:r>
            <a:r>
              <a:rPr lang="en-US" sz="2800" b="1" dirty="0">
                <a:solidFill>
                  <a:srgbClr val="002060"/>
                </a:solidFill>
                <a:latin typeface="Times New Roman" pitchFamily="18" charset="0"/>
                <a:cs typeface="Times New Roman" pitchFamily="18" charset="0"/>
              </a:rPr>
              <a:t>làm</a:t>
            </a:r>
            <a:r>
              <a:rPr lang="vi-VN" sz="2800" b="1" dirty="0">
                <a:solidFill>
                  <a:srgbClr val="002060"/>
                </a:solidFill>
                <a:latin typeface="Times New Roman" pitchFamily="18" charset="0"/>
                <a:cs typeface="Times New Roman" pitchFamily="18" charset="0"/>
              </a:rPr>
              <a:t> rất cẩn thận, </a:t>
            </a:r>
            <a:r>
              <a:rPr lang="en-US" sz="2800" b="1" dirty="0">
                <a:solidFill>
                  <a:srgbClr val="002060"/>
                </a:solidFill>
                <a:latin typeface="Times New Roman" pitchFamily="18" charset="0"/>
                <a:cs typeface="Times New Roman" pitchFamily="18" charset="0"/>
              </a:rPr>
              <a:t>nhặt </a:t>
            </a:r>
            <a:r>
              <a:rPr lang="vi-VN" sz="2800" b="1" dirty="0">
                <a:solidFill>
                  <a:srgbClr val="002060"/>
                </a:solidFill>
                <a:latin typeface="Times New Roman" pitchFamily="18" charset="0"/>
                <a:cs typeface="Times New Roman" pitchFamily="18" charset="0"/>
              </a:rPr>
              <a:t>từng cọng rác ở hai bên đường. </a:t>
            </a:r>
            <a:r>
              <a:rPr lang="en-US" sz="2800" b="1" dirty="0">
                <a:solidFill>
                  <a:srgbClr val="002060"/>
                </a:solidFill>
                <a:latin typeface="Times New Roman" pitchFamily="18" charset="0"/>
                <a:cs typeface="Times New Roman" pitchFamily="18" charset="0"/>
              </a:rPr>
              <a:t>Mẹ q</a:t>
            </a:r>
            <a:r>
              <a:rPr lang="vi-VN" sz="2800" b="1" dirty="0">
                <a:solidFill>
                  <a:srgbClr val="002060"/>
                </a:solidFill>
                <a:latin typeface="Times New Roman" pitchFamily="18" charset="0"/>
                <a:cs typeface="Times New Roman" pitchFamily="18" charset="0"/>
              </a:rPr>
              <a:t>uét đến đâu</a:t>
            </a:r>
            <a:r>
              <a:rPr lang="en-US" sz="2800" b="1" dirty="0">
                <a:solidFill>
                  <a:srgbClr val="002060"/>
                </a:solidFill>
                <a:latin typeface="Times New Roman" pitchFamily="18" charset="0"/>
                <a:cs typeface="Times New Roman" pitchFamily="18" charset="0"/>
              </a:rPr>
              <a:t>,</a:t>
            </a:r>
            <a:r>
              <a:rPr lang="vi-VN" sz="2800" b="1" dirty="0">
                <a:solidFill>
                  <a:srgbClr val="002060"/>
                </a:solidFill>
                <a:latin typeface="Times New Roman" pitchFamily="18" charset="0"/>
                <a:cs typeface="Times New Roman" pitchFamily="18" charset="0"/>
              </a:rPr>
              <a:t> em thu gom rác lại rồi lấy mo hót rác đổ vào sọt. Chả mấy chốc con đường đã trở nên sạch sẽ. Ông tổ trưởng đi kiểm tra lại một lần</a:t>
            </a:r>
            <a:r>
              <a:rPr lang="en-US" sz="2800" b="1" dirty="0">
                <a:solidFill>
                  <a:srgbClr val="002060"/>
                </a:solidFill>
                <a:latin typeface="Times New Roman" pitchFamily="18" charset="0"/>
                <a:cs typeface="Times New Roman" pitchFamily="18" charset="0"/>
              </a:rPr>
              <a:t> và khen mọi người dọn dẹp rất cẩn thận và sạch sẽ</a:t>
            </a:r>
            <a:r>
              <a:rPr lang="vi-VN" sz="2800" b="1" dirty="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 Em</a:t>
            </a:r>
            <a:r>
              <a:rPr lang="vi-VN" sz="2800" b="1" dirty="0">
                <a:solidFill>
                  <a:srgbClr val="002060"/>
                </a:solidFill>
                <a:latin typeface="Times New Roman" pitchFamily="18" charset="0"/>
                <a:cs typeface="Times New Roman" pitchFamily="18" charset="0"/>
              </a:rPr>
              <a:t> rất vui vì </a:t>
            </a:r>
            <a:r>
              <a:rPr lang="en-US" sz="2800" b="1" dirty="0">
                <a:solidFill>
                  <a:srgbClr val="002060"/>
                </a:solidFill>
                <a:latin typeface="Times New Roman" pitchFamily="18" charset="0"/>
                <a:cs typeface="Times New Roman" pitchFamily="18" charset="0"/>
              </a:rPr>
              <a:t>được cùng mẹ làm việc </a:t>
            </a:r>
            <a:r>
              <a:rPr lang="en-US" sz="2800" b="1" dirty="0" smtClean="0">
                <a:solidFill>
                  <a:srgbClr val="002060"/>
                </a:solidFill>
                <a:latin typeface="Times New Roman" pitchFamily="18" charset="0"/>
                <a:cs typeface="Times New Roman" pitchFamily="18" charset="0"/>
              </a:rPr>
              <a:t>như  vậy.</a:t>
            </a:r>
            <a:endParaRPr lang="en-US" sz="2800" b="1" dirty="0">
              <a:solidFill>
                <a:srgbClr val="002060"/>
              </a:solidFill>
              <a:latin typeface="Times New Roman" pitchFamily="18" charset="0"/>
              <a:cs typeface="Times New Roman" pitchFamily="18" charset="0"/>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xmlns="" val="0"/>
              </a:ext>
            </a:extLst>
          </a:blip>
          <a:srcRect t="26626" b="33866"/>
          <a:stretch/>
        </p:blipFill>
        <p:spPr>
          <a:xfrm>
            <a:off x="4541837" y="5229727"/>
            <a:ext cx="5931736" cy="1628273"/>
          </a:xfrm>
          <a:prstGeom prst="rect">
            <a:avLst/>
          </a:prstGeom>
        </p:spPr>
      </p:pic>
      <p:sp>
        <p:nvSpPr>
          <p:cNvPr id="6" name="矩形: 一个圆顶角，剪去另一个顶角 8">
            <a:extLst>
              <a:ext uri="{FF2B5EF4-FFF2-40B4-BE49-F238E27FC236}">
                <a16:creationId xmlns="" xmlns:a16="http://schemas.microsoft.com/office/drawing/2014/main" id="{F46735CD-E9B0-4C59-942F-AF2537A219B6}"/>
              </a:ext>
            </a:extLst>
          </p:cNvPr>
          <p:cNvSpPr/>
          <p:nvPr/>
        </p:nvSpPr>
        <p:spPr>
          <a:xfrm>
            <a:off x="228598" y="725308"/>
            <a:ext cx="11738812" cy="469692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617</Words>
  <Application>Microsoft Office PowerPoint</Application>
  <PresentationFormat>Custom</PresentationFormat>
  <Paragraphs>37</Paragraphs>
  <Slides>11</Slides>
  <Notes>0</Notes>
  <HiddenSlides>0</HiddenSlides>
  <MMClips>2</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216</cp:revision>
  <dcterms:created xsi:type="dcterms:W3CDTF">2021-05-29T04:05:18Z</dcterms:created>
  <dcterms:modified xsi:type="dcterms:W3CDTF">2022-12-18T07:21:55Z</dcterms:modified>
</cp:coreProperties>
</file>