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96" r:id="rId3"/>
    <p:sldId id="292" r:id="rId4"/>
    <p:sldId id="289" r:id="rId5"/>
    <p:sldId id="293" r:id="rId6"/>
    <p:sldId id="290" r:id="rId7"/>
    <p:sldId id="295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66CC"/>
    <a:srgbClr val="FFFFCC"/>
    <a:srgbClr val="CCECFF"/>
    <a:srgbClr val="FF99FF"/>
    <a:srgbClr val="FFABFF"/>
    <a:srgbClr val="FFCCCC"/>
    <a:srgbClr val="0075CC"/>
    <a:srgbClr val="E5F5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6085" autoAdjust="0"/>
  </p:normalViewPr>
  <p:slideViewPr>
    <p:cSldViewPr snapToGrid="0">
      <p:cViewPr>
        <p:scale>
          <a:sx n="59" d="100"/>
          <a:sy n="59" d="100"/>
        </p:scale>
        <p:origin x="-48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Ấn</a:t>
            </a:r>
            <a:r>
              <a:rPr lang="en-US" dirty="0" smtClean="0"/>
              <a:t>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31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8065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96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4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6.wdp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8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39148" y="144391"/>
            <a:ext cx="730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 CỘNG, PHÉP TRỪ (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TRONG PHẠM VI 100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15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74608" y="2589369"/>
            <a:ext cx="795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PHÉP CỘNG (</a:t>
            </a:r>
            <a:r>
              <a:rPr lang="en-US" sz="32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SỐ CÓ HAI CHỮ SỐ VỚI SỐ CÓ MỘT CHỮ SỐ</a:t>
            </a:r>
            <a:endParaRPr lang="en-US" sz="32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47061" y="4135062"/>
            <a:ext cx="9077905" cy="1772987"/>
            <a:chOff x="2109507" y="3963491"/>
            <a:chExt cx="9077905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591328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9838" y="4825957"/>
              <a:ext cx="7807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US" sz="4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042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 smtClean="0"/>
              <a:t>YÊU CẦU CẦN ĐẠT:</a:t>
            </a:r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79" y="181274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vi-VN" b="1" i="1" dirty="0" smtClean="0">
                <a:latin typeface="+mj-lt"/>
              </a:rPr>
              <a:t>1</a:t>
            </a:r>
            <a:r>
              <a:rPr lang="vi-VN" b="1" i="1" dirty="0" smtClean="0">
                <a:latin typeface="+mj-lt"/>
              </a:rPr>
              <a:t>. Học sinh thực hiện được các việc:	</a:t>
            </a:r>
            <a:endParaRPr lang="vi-VN" dirty="0" smtClean="0">
              <a:latin typeface="+mj-lt"/>
            </a:endParaRPr>
          </a:p>
          <a:p>
            <a:pPr>
              <a:buNone/>
            </a:pPr>
            <a:r>
              <a:rPr lang="vi-VN" dirty="0" smtClean="0">
                <a:latin typeface="+mj-lt"/>
              </a:rPr>
              <a:t>- Thực hiện được phép cộng có nhớ số có hai chữ số với số có một chữ số: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+ Đặt tính theo cột dọc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+ Tính từ phải sang trái, lưu ý sau khi cộng hai số đơn vị thì nhớ một chục vào số chục của số hạng thứ nhất.</a:t>
            </a:r>
          </a:p>
          <a:p>
            <a:pPr>
              <a:buNone/>
            </a:pPr>
            <a:r>
              <a:rPr lang="vi-VN" b="1" i="1" dirty="0" smtClean="0">
                <a:latin typeface="+mj-lt"/>
              </a:rPr>
              <a:t>2. Học sinh vận dụng được:</a:t>
            </a:r>
            <a:endParaRPr lang="vi-VN" dirty="0" smtClean="0">
              <a:latin typeface="+mj-lt"/>
            </a:endParaRPr>
          </a:p>
          <a:p>
            <a:pPr>
              <a:buNone/>
            </a:pPr>
            <a:r>
              <a:rPr lang="vi-VN" dirty="0" smtClean="0">
                <a:latin typeface="+mj-lt"/>
              </a:rPr>
              <a:t>- Giải được các bài toán thực tế liên quan đến phép cộng đã học.</a:t>
            </a:r>
          </a:p>
          <a:p>
            <a:pPr>
              <a:buNone/>
            </a:pPr>
            <a:r>
              <a:rPr lang="vi-VN" b="1" i="1" dirty="0" smtClean="0">
                <a:latin typeface="+mj-lt"/>
              </a:rPr>
              <a:t>3. Học sinh hình thành được:	</a:t>
            </a:r>
            <a:endParaRPr lang="vi-VN" dirty="0" smtClean="0">
              <a:latin typeface="+mj-lt"/>
            </a:endParaRPr>
          </a:p>
          <a:p>
            <a:pPr>
              <a:buNone/>
            </a:pPr>
            <a:r>
              <a:rPr lang="vi-VN" dirty="0" smtClean="0">
                <a:latin typeface="+mj-lt"/>
              </a:rPr>
              <a:t>- Năng lực giải quyết vấn đề toán học ,phát triển năng lực giao tiếp toán học  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Yêu thích môn học, có niềm hứng thú, say mê các con số để giải quyết bài toán. Rèn phẩm chất chăm chỉ, trách nhiệm.</a:t>
            </a:r>
          </a:p>
          <a:p>
            <a:endParaRPr lang="vi-VN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3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3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7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5998" y="107025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9414" y="1167172"/>
            <a:ext cx="1476329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6481" b="68889" l="28021" r="69010">
                        <a14:foregroundMark x1="42188" y1="64074" x2="42188" y2="64074"/>
                        <a14:foregroundMark x1="41615" y1="62222" x2="42760" y2="64630"/>
                        <a14:foregroundMark x1="49583" y1="62778" x2="50990" y2="64907"/>
                        <a14:foregroundMark x1="57813" y1="62963" x2="59427" y2="64167"/>
                        <a14:foregroundMark x1="66198" y1="62222" x2="67292" y2="64630"/>
                        <a14:foregroundMark x1="31823" y1="59815" x2="32344" y2="59907"/>
                        <a14:foregroundMark x1="31458" y1="60000" x2="32135" y2="58981"/>
                        <a14:foregroundMark x1="32396" y1="58981" x2="32083" y2="60556"/>
                        <a14:foregroundMark x1="31458" y1="60278" x2="32500" y2="59352"/>
                        <a14:foregroundMark x1="31458" y1="58981" x2="32292" y2="58981"/>
                      </a14:backgroundRemoval>
                    </a14:imgEffect>
                  </a14:imgLayer>
                </a14:imgProps>
              </a:ext>
            </a:extLst>
          </a:blip>
          <a:srcRect l="28000" t="56667" r="31167" b="29703"/>
          <a:stretch/>
        </p:blipFill>
        <p:spPr>
          <a:xfrm>
            <a:off x="230644" y="2185438"/>
            <a:ext cx="11468509" cy="2153271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881576" y="2936640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159743" y="2899752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459564" y="2969298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59385" y="2936640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45" name="图片 31"/>
            <p:cNvPicPr>
              <a:picLocks noChangeAspect="1"/>
            </p:cNvPicPr>
            <p:nvPr/>
          </p:nvPicPr>
          <p:blipFill rotWithShape="1">
            <a:blip r:embed="rId2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6" name="图片 32"/>
            <p:cNvPicPr>
              <a:picLocks noChangeAspect="1"/>
            </p:cNvPicPr>
            <p:nvPr/>
          </p:nvPicPr>
          <p:blipFill rotWithShape="1">
            <a:blip r:embed="rId2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82329" y="1173679"/>
            <a:ext cx="307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6119" y="2049879"/>
            <a:ext cx="2470807" cy="1019107"/>
            <a:chOff x="426465" y="1925389"/>
            <a:chExt cx="2470807" cy="1019107"/>
          </a:xfrm>
        </p:grpSpPr>
        <p:pic>
          <p:nvPicPr>
            <p:cNvPr id="8" name="图片 31755" descr="1-22"/>
            <p:cNvPicPr>
              <a:picLocks noChangeAspect="1"/>
            </p:cNvPicPr>
            <p:nvPr/>
          </p:nvPicPr>
          <p:blipFill rotWithShape="1">
            <a:blip r:embed="rId3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35 + 5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2049879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3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69 + 4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2049879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3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19 + 3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2035365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3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29 + 6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4877" y="2883736"/>
            <a:ext cx="3010393" cy="3015724"/>
            <a:chOff x="694811" y="2614106"/>
            <a:chExt cx="3010393" cy="3015724"/>
          </a:xfrm>
        </p:grpSpPr>
        <p:grpSp>
          <p:nvGrpSpPr>
            <p:cNvPr id="20" name="Group 19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35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5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109690" y="4429501"/>
              <a:ext cx="7617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40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67649" y="2898250"/>
            <a:ext cx="3010393" cy="2984436"/>
            <a:chOff x="3167649" y="2628620"/>
            <a:chExt cx="3010393" cy="2984436"/>
          </a:xfrm>
        </p:grpSpPr>
        <p:grpSp>
          <p:nvGrpSpPr>
            <p:cNvPr id="26" name="Group 25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69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4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4615741" y="4474283"/>
              <a:ext cx="74892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73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71659" y="2861585"/>
            <a:ext cx="2799454" cy="2965433"/>
            <a:chOff x="5782977" y="2591955"/>
            <a:chExt cx="2799454" cy="2965433"/>
          </a:xfrm>
        </p:grpSpPr>
        <p:grpSp>
          <p:nvGrpSpPr>
            <p:cNvPr id="32" name="Group 31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19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225437" y="4418615"/>
              <a:ext cx="74892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22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13057" y="2869922"/>
            <a:ext cx="2664961" cy="3012764"/>
            <a:chOff x="8205067" y="2600292"/>
            <a:chExt cx="2664961" cy="3012764"/>
          </a:xfrm>
        </p:grpSpPr>
        <p:grpSp>
          <p:nvGrpSpPr>
            <p:cNvPr id="38" name="Group 37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29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6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9693229" y="4474283"/>
              <a:ext cx="64633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47" name="Flowchart: Document 46"/>
          <p:cNvSpPr/>
          <p:nvPr/>
        </p:nvSpPr>
        <p:spPr>
          <a:xfrm>
            <a:off x="0" y="237437"/>
            <a:ext cx="12192000" cy="79584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Flowchart: Document 47"/>
          <p:cNvSpPr/>
          <p:nvPr/>
        </p:nvSpPr>
        <p:spPr>
          <a:xfrm>
            <a:off x="0" y="1"/>
            <a:ext cx="12192000" cy="778502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1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/>
        </p:nvSpPr>
        <p:spPr>
          <a:xfrm>
            <a:off x="0" y="237437"/>
            <a:ext cx="12192000" cy="42471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576" y="568221"/>
            <a:ext cx="5043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411" y="63266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1"/>
            <a:ext cx="12192000" cy="41546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"/>
          <p:cNvSpPr txBox="1"/>
          <p:nvPr/>
        </p:nvSpPr>
        <p:spPr>
          <a:xfrm>
            <a:off x="90411" y="11015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855528" y="2314711"/>
            <a:ext cx="2062483" cy="1831520"/>
            <a:chOff x="1855528" y="2314711"/>
            <a:chExt cx="2062483" cy="1831520"/>
          </a:xfrm>
        </p:grpSpPr>
        <p:sp>
          <p:nvSpPr>
            <p:cNvPr id="31" name="Rounded Rectangle 30"/>
            <p:cNvSpPr/>
            <p:nvPr/>
          </p:nvSpPr>
          <p:spPr>
            <a:xfrm>
              <a:off x="1914524" y="3499896"/>
              <a:ext cx="1820149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19 + 7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2052535" y="2117704"/>
              <a:ext cx="1668469" cy="2062483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1937314" y="5042765"/>
            <a:ext cx="1866671" cy="1544062"/>
            <a:chOff x="1937314" y="5042765"/>
            <a:chExt cx="1866671" cy="1544062"/>
          </a:xfrm>
        </p:grpSpPr>
        <p:sp>
          <p:nvSpPr>
            <p:cNvPr id="33" name="Rounded Rectangle 32"/>
            <p:cNvSpPr/>
            <p:nvPr/>
          </p:nvSpPr>
          <p:spPr>
            <a:xfrm>
              <a:off x="1969552" y="5940492"/>
              <a:ext cx="1834433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69 + 1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9389596" flipH="1">
              <a:off x="1937314" y="5042765"/>
              <a:ext cx="1634979" cy="126146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884504" y="787820"/>
            <a:ext cx="1820149" cy="1699153"/>
            <a:chOff x="1884504" y="787820"/>
            <a:chExt cx="1820149" cy="1699153"/>
          </a:xfrm>
        </p:grpSpPr>
        <p:sp>
          <p:nvSpPr>
            <p:cNvPr id="30" name="Rounded Rectangle 29"/>
            <p:cNvSpPr/>
            <p:nvPr/>
          </p:nvSpPr>
          <p:spPr>
            <a:xfrm>
              <a:off x="1884504" y="1790548"/>
              <a:ext cx="1820149" cy="69642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49 + 8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379" b="100000" l="1667" r="99667">
                          <a14:backgroundMark x1="32333" y1="59470" x2="61333" y2="9848"/>
                          <a14:backgroundMark x1="48333" y1="51894" x2="66667" y2="9091"/>
                          <a14:backgroundMark x1="68667" y1="3788" x2="79333" y2="30303"/>
                          <a14:backgroundMark x1="74333" y1="28409" x2="62000" y2="17803"/>
                          <a14:backgroundMark x1="14667" y1="96212" x2="90333" y2="94697"/>
                          <a14:backgroundMark x1="10667" y1="93182" x2="9000" y2="93939"/>
                          <a14:backgroundMark x1="7667" y1="94318" x2="19333" y2="87500"/>
                          <a14:backgroundMark x1="43667" y1="90530" x2="70667" y2="931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98757" y="787820"/>
              <a:ext cx="1376860" cy="121190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042499" y="1110604"/>
            <a:ext cx="4079018" cy="1393675"/>
            <a:chOff x="7042499" y="1110604"/>
            <a:chExt cx="4079018" cy="1393675"/>
          </a:xfrm>
        </p:grpSpPr>
        <p:sp>
          <p:nvSpPr>
            <p:cNvPr id="19" name="Rectangle 18"/>
            <p:cNvSpPr/>
            <p:nvPr/>
          </p:nvSpPr>
          <p:spPr>
            <a:xfrm>
              <a:off x="7042499" y="1158678"/>
              <a:ext cx="3576339" cy="134560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23241" b="33796" l="55052" r="67240">
                          <a14:backgroundMark x1="58490" y1="27407" x2="58490" y2="27407"/>
                          <a14:backgroundMark x1="63802" y1="29259" x2="63802" y2="29259"/>
                          <a14:backgroundMark x1="61510" y1="27778" x2="61510" y2="27778"/>
                          <a14:backgroundMark x1="61406" y1="30741" x2="61406" y2="30741"/>
                        </a14:backgroundRemoval>
                      </a14:imgEffect>
                    </a14:imgLayer>
                  </a14:imgProps>
                </a:ext>
              </a:extLst>
            </a:blip>
            <a:srcRect l="53856" t="22861" r="31232" b="64983"/>
            <a:stretch/>
          </p:blipFill>
          <p:spPr>
            <a:xfrm>
              <a:off x="7836024" y="1110604"/>
              <a:ext cx="3285493" cy="1345601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7419427" y="1543050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26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042497" y="2614416"/>
            <a:ext cx="3576339" cy="1357108"/>
            <a:chOff x="7042497" y="2614416"/>
            <a:chExt cx="3576339" cy="1357108"/>
          </a:xfrm>
        </p:grpSpPr>
        <p:sp>
          <p:nvSpPr>
            <p:cNvPr id="20" name="Rectangle 19"/>
            <p:cNvSpPr/>
            <p:nvPr/>
          </p:nvSpPr>
          <p:spPr>
            <a:xfrm>
              <a:off x="7042497" y="2614416"/>
              <a:ext cx="3576339" cy="129588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37315" b="46852" l="55156" r="66667"/>
                      </a14:imgEffect>
                    </a14:imgLayer>
                  </a14:imgProps>
                </a:ext>
              </a:extLst>
            </a:blip>
            <a:srcRect l="53856" t="37061" r="32731" b="52054"/>
            <a:stretch/>
          </p:blipFill>
          <p:spPr>
            <a:xfrm>
              <a:off x="7622107" y="2660082"/>
              <a:ext cx="2873227" cy="1311442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7355575" y="2910356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70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96308" y="4015700"/>
            <a:ext cx="3824934" cy="1322513"/>
            <a:chOff x="6996308" y="4015700"/>
            <a:chExt cx="3824934" cy="1322513"/>
          </a:xfrm>
        </p:grpSpPr>
        <p:sp>
          <p:nvSpPr>
            <p:cNvPr id="22" name="Rectangle 21"/>
            <p:cNvSpPr/>
            <p:nvPr/>
          </p:nvSpPr>
          <p:spPr>
            <a:xfrm>
              <a:off x="6996308" y="4015700"/>
              <a:ext cx="3576339" cy="1322513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71B958"/>
                </a:clrFrom>
                <a:clrTo>
                  <a:srgbClr val="71B95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48519" b="59815" l="58333" r="67604">
                          <a14:foregroundMark x1="59740" y1="51481" x2="60521" y2="50370"/>
                          <a14:foregroundMark x1="60521" y1="50370" x2="61563" y2="50000"/>
                          <a14:foregroundMark x1="59740" y1="51759" x2="59010" y2="54167"/>
                          <a14:foregroundMark x1="60313" y1="52222" x2="59531" y2="55093"/>
                          <a14:foregroundMark x1="60990" y1="51389" x2="62292" y2="50648"/>
                          <a14:foregroundMark x1="61250" y1="52593" x2="63125" y2="51944"/>
                          <a14:foregroundMark x1="61406" y1="54167" x2="60625" y2="56852"/>
                          <a14:foregroundMark x1="60000" y1="55556" x2="59948" y2="56111"/>
                          <a14:foregroundMark x1="61771" y1="53519" x2="63646" y2="54537"/>
                          <a14:foregroundMark x1="62083" y1="54537" x2="63698" y2="56296"/>
                          <a14:foregroundMark x1="62135" y1="55648" x2="63438" y2="57870"/>
                          <a14:backgroundMark x1="60625" y1="52500" x2="60625" y2="52500"/>
                          <a14:backgroundMark x1="60313" y1="53333" x2="60313" y2="53333"/>
                          <a14:backgroundMark x1="60156" y1="53981" x2="60156" y2="53981"/>
                          <a14:backgroundMark x1="59427" y1="54537" x2="59427" y2="54537"/>
                          <a14:backgroundMark x1="59688" y1="55278" x2="59688" y2="55278"/>
                          <a14:backgroundMark x1="59635" y1="53333" x2="59635" y2="53333"/>
                          <a14:backgroundMark x1="59896" y1="51944" x2="59896" y2="51944"/>
                          <a14:backgroundMark x1="59740" y1="53056" x2="59740" y2="53056"/>
                          <a14:backgroundMark x1="60469" y1="50926" x2="60469" y2="50926"/>
                          <a14:backgroundMark x1="60260" y1="51759" x2="60260" y2="51759"/>
                          <a14:backgroundMark x1="60104" y1="51481" x2="60104" y2="51481"/>
                          <a14:backgroundMark x1="60781" y1="50926" x2="60781" y2="50926"/>
                          <a14:backgroundMark x1="61354" y1="50463" x2="61354" y2="50463"/>
                          <a14:backgroundMark x1="61094" y1="52037" x2="61094" y2="52037"/>
                          <a14:backgroundMark x1="61563" y1="51667" x2="61563" y2="51667"/>
                          <a14:backgroundMark x1="62187" y1="51296" x2="62187" y2="51296"/>
                          <a14:backgroundMark x1="61667" y1="52778" x2="61667" y2="52778"/>
                          <a14:backgroundMark x1="62031" y1="53704" x2="62031" y2="53704"/>
                          <a14:backgroundMark x1="62292" y1="54444" x2="62292" y2="54444"/>
                          <a14:backgroundMark x1="61094" y1="53426" x2="61094" y2="53426"/>
                          <a14:backgroundMark x1="60781" y1="54352" x2="60781" y2="54352"/>
                          <a14:backgroundMark x1="61406" y1="55000" x2="61406" y2="55000"/>
                          <a14:backgroundMark x1="62187" y1="55648" x2="62187" y2="55648"/>
                          <a14:backgroundMark x1="61875" y1="55648" x2="61875" y2="55648"/>
                          <a14:backgroundMark x1="60729" y1="53333" x2="60729" y2="53333"/>
                        </a14:backgroundRemoval>
                      </a14:imgEffect>
                    </a14:imgLayer>
                  </a14:imgProps>
                </a:ext>
              </a:extLst>
            </a:blip>
            <a:srcRect l="53856" t="48995" r="32155" b="41219"/>
            <a:stretch/>
          </p:blipFill>
          <p:spPr>
            <a:xfrm>
              <a:off x="7824513" y="4060524"/>
              <a:ext cx="2996729" cy="1179095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7419426" y="4335798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82801" y="5421725"/>
            <a:ext cx="3963973" cy="1247010"/>
            <a:chOff x="6982801" y="5421725"/>
            <a:chExt cx="3963973" cy="1247010"/>
          </a:xfrm>
        </p:grpSpPr>
        <p:sp>
          <p:nvSpPr>
            <p:cNvPr id="24" name="Rectangle 23"/>
            <p:cNvSpPr/>
            <p:nvPr/>
          </p:nvSpPr>
          <p:spPr>
            <a:xfrm>
              <a:off x="6982801" y="5421725"/>
              <a:ext cx="3576339" cy="124701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62956" b="70450" l="54547" r="66447"/>
                      </a14:imgEffect>
                    </a14:imgLayer>
                  </a14:imgProps>
                </a:ext>
              </a:extLst>
            </a:blip>
            <a:srcRect l="53060" t="62019" r="32066" b="28613"/>
            <a:stretch/>
          </p:blipFill>
          <p:spPr>
            <a:xfrm>
              <a:off x="7760662" y="5421725"/>
              <a:ext cx="3186112" cy="1128713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7430937" y="5622134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92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14524" y="4069842"/>
            <a:ext cx="1820149" cy="1365936"/>
            <a:chOff x="1914524" y="4069842"/>
            <a:chExt cx="1820149" cy="1365936"/>
          </a:xfrm>
        </p:grpSpPr>
        <p:sp>
          <p:nvSpPr>
            <p:cNvPr id="32" name="Rounded Rectangle 31"/>
            <p:cNvSpPr/>
            <p:nvPr/>
          </p:nvSpPr>
          <p:spPr>
            <a:xfrm>
              <a:off x="1914524" y="4789443"/>
              <a:ext cx="1820149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89 + 3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10000" b="90000" l="10000" r="90000">
                          <a14:backgroundMark x1="15000" y1="61341" x2="25444" y2="81707"/>
                          <a14:backgroundMark x1="28889" y1="70976" x2="20000" y2="725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4085" y="4069842"/>
              <a:ext cx="1113578" cy="1014593"/>
            </a:xfrm>
            <a:prstGeom prst="rect">
              <a:avLst/>
            </a:prstGeom>
          </p:spPr>
        </p:pic>
      </p:grpSp>
      <p:sp>
        <p:nvSpPr>
          <p:cNvPr id="34" name="Freeform 33"/>
          <p:cNvSpPr/>
          <p:nvPr/>
        </p:nvSpPr>
        <p:spPr>
          <a:xfrm>
            <a:off x="3746810" y="2141034"/>
            <a:ext cx="3679902" cy="2734119"/>
          </a:xfrm>
          <a:custGeom>
            <a:avLst/>
            <a:gdLst>
              <a:gd name="connsiteX0" fmla="*/ 0 w 3679902"/>
              <a:gd name="connsiteY0" fmla="*/ 0 h 2734119"/>
              <a:gd name="connsiteX1" fmla="*/ 2074127 w 3679902"/>
              <a:gd name="connsiteY1" fmla="*/ 691376 h 2734119"/>
              <a:gd name="connsiteX2" fmla="*/ 2319453 w 3679902"/>
              <a:gd name="connsiteY2" fmla="*/ 2509025 h 2734119"/>
              <a:gd name="connsiteX3" fmla="*/ 3679902 w 3679902"/>
              <a:gd name="connsiteY3" fmla="*/ 2642839 h 273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902" h="2734119">
                <a:moveTo>
                  <a:pt x="0" y="0"/>
                </a:moveTo>
                <a:cubicBezTo>
                  <a:pt x="843776" y="136602"/>
                  <a:pt x="1687552" y="273205"/>
                  <a:pt x="2074127" y="691376"/>
                </a:cubicBezTo>
                <a:cubicBezTo>
                  <a:pt x="2460702" y="1109547"/>
                  <a:pt x="2051824" y="2183781"/>
                  <a:pt x="2319453" y="2509025"/>
                </a:cubicBezTo>
                <a:cubicBezTo>
                  <a:pt x="2587082" y="2834269"/>
                  <a:pt x="3133492" y="2738554"/>
                  <a:pt x="3679902" y="2642839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757961" y="1761893"/>
            <a:ext cx="3679902" cy="2060156"/>
          </a:xfrm>
          <a:custGeom>
            <a:avLst/>
            <a:gdLst>
              <a:gd name="connsiteX0" fmla="*/ 0 w 3679902"/>
              <a:gd name="connsiteY0" fmla="*/ 2040673 h 2060156"/>
              <a:gd name="connsiteX1" fmla="*/ 1260088 w 3679902"/>
              <a:gd name="connsiteY1" fmla="*/ 1828800 h 2060156"/>
              <a:gd name="connsiteX2" fmla="*/ 2129883 w 3679902"/>
              <a:gd name="connsiteY2" fmla="*/ 401444 h 2060156"/>
              <a:gd name="connsiteX3" fmla="*/ 3679902 w 3679902"/>
              <a:gd name="connsiteY3" fmla="*/ 0 h 206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902" h="2060156">
                <a:moveTo>
                  <a:pt x="0" y="2040673"/>
                </a:moveTo>
                <a:cubicBezTo>
                  <a:pt x="452554" y="2071339"/>
                  <a:pt x="905108" y="2102005"/>
                  <a:pt x="1260088" y="1828800"/>
                </a:cubicBezTo>
                <a:cubicBezTo>
                  <a:pt x="1615068" y="1555595"/>
                  <a:pt x="1726581" y="706244"/>
                  <a:pt x="2129883" y="401444"/>
                </a:cubicBezTo>
                <a:cubicBezTo>
                  <a:pt x="2533185" y="96644"/>
                  <a:pt x="3106543" y="48322"/>
                  <a:pt x="3679902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757961" y="5073805"/>
            <a:ext cx="3757961" cy="1103971"/>
          </a:xfrm>
          <a:custGeom>
            <a:avLst/>
            <a:gdLst>
              <a:gd name="connsiteX0" fmla="*/ 0 w 3757961"/>
              <a:gd name="connsiteY0" fmla="*/ 0 h 1103971"/>
              <a:gd name="connsiteX1" fmla="*/ 1393902 w 3757961"/>
              <a:gd name="connsiteY1" fmla="*/ 602166 h 1103971"/>
              <a:gd name="connsiteX2" fmla="*/ 2598234 w 3757961"/>
              <a:gd name="connsiteY2" fmla="*/ 1003610 h 1103971"/>
              <a:gd name="connsiteX3" fmla="*/ 3757961 w 3757961"/>
              <a:gd name="connsiteY3" fmla="*/ 1103971 h 110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7961" h="1103971">
                <a:moveTo>
                  <a:pt x="0" y="0"/>
                </a:moveTo>
                <a:cubicBezTo>
                  <a:pt x="480431" y="217449"/>
                  <a:pt x="960863" y="434898"/>
                  <a:pt x="1393902" y="602166"/>
                </a:cubicBezTo>
                <a:cubicBezTo>
                  <a:pt x="1826941" y="769434"/>
                  <a:pt x="2204224" y="919976"/>
                  <a:pt x="2598234" y="1003610"/>
                </a:cubicBezTo>
                <a:cubicBezTo>
                  <a:pt x="2992244" y="1087244"/>
                  <a:pt x="3375102" y="1095607"/>
                  <a:pt x="3757961" y="11039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791415" y="3323063"/>
            <a:ext cx="3579541" cy="2977376"/>
          </a:xfrm>
          <a:custGeom>
            <a:avLst/>
            <a:gdLst>
              <a:gd name="connsiteX0" fmla="*/ 0 w 3579541"/>
              <a:gd name="connsiteY0" fmla="*/ 2977376 h 2977376"/>
              <a:gd name="connsiteX1" fmla="*/ 1527717 w 3579541"/>
              <a:gd name="connsiteY1" fmla="*/ 1014761 h 2977376"/>
              <a:gd name="connsiteX2" fmla="*/ 3579541 w 3579541"/>
              <a:gd name="connsiteY2" fmla="*/ 0 h 297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9541" h="2977376">
                <a:moveTo>
                  <a:pt x="0" y="2977376"/>
                </a:moveTo>
                <a:cubicBezTo>
                  <a:pt x="465563" y="2244183"/>
                  <a:pt x="931127" y="1510990"/>
                  <a:pt x="1527717" y="1014761"/>
                </a:cubicBezTo>
                <a:cubicBezTo>
                  <a:pt x="2124307" y="518532"/>
                  <a:pt x="2851924" y="259266"/>
                  <a:pt x="3579541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23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34" grpId="0" animBg="1"/>
      <p:bldP spid="35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728" y="788570"/>
            <a:ext cx="110722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18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vỏ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vỏ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425499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1" name="Flowchart: Document 10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556" b="72222" l="27656" r="75781"/>
                    </a14:imgEffect>
                  </a14:imgLayer>
                </a14:imgProps>
              </a:ext>
            </a:extLst>
          </a:blip>
          <a:srcRect l="28423" t="20029" r="23739" b="26877"/>
          <a:stretch/>
        </p:blipFill>
        <p:spPr>
          <a:xfrm>
            <a:off x="6423706" y="2029571"/>
            <a:ext cx="5667308" cy="353806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99111" y="2098986"/>
            <a:ext cx="6124595" cy="3445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926" y="264110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227" y="3258446"/>
            <a:ext cx="5991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926" y="378253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 + 5 = 23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0227" y="436419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23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7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4E6B6B8-1336-4C70-A440-4089B9D0BA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6975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7731" y="126481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8790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33938" y="473875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0353" y="-61827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9304" y="-179493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373440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0643281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1803196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536" y="5746548"/>
            <a:ext cx="12192000" cy="11980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45093" b="70741" l="33958" r="63854">
                        <a14:foregroundMark x1="42813" y1="56389" x2="42813" y2="56389"/>
                        <a14:foregroundMark x1="42344" y1="53333" x2="42344" y2="53333"/>
                      </a14:backgroundRemoval>
                    </a14:imgEffect>
                    <a14:imgEffect>
                      <a14:sharpenSoften amount="12000"/>
                    </a14:imgEffect>
                  </a14:imgLayer>
                </a14:imgProps>
              </a:ext>
            </a:extLst>
          </a:blip>
          <a:srcRect l="33167" t="44222" r="32734" b="26267"/>
          <a:stretch/>
        </p:blipFill>
        <p:spPr>
          <a:xfrm>
            <a:off x="-710725" y="573718"/>
            <a:ext cx="14415997" cy="7017758"/>
          </a:xfrm>
          <a:prstGeom prst="rect">
            <a:avLst/>
          </a:prstGeom>
        </p:spPr>
      </p:pic>
      <p:sp>
        <p:nvSpPr>
          <p:cNvPr id="3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99711" y="45077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23128" y="547696"/>
            <a:ext cx="101121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03914" y="5191847"/>
            <a:ext cx="1349828" cy="4680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341914" y="4568373"/>
            <a:ext cx="1349828" cy="4680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821910" y="4602845"/>
            <a:ext cx="1349828" cy="4680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86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37" grpId="0" animBg="1"/>
      <p:bldP spid="38" grpId="0" animBg="1"/>
      <p:bldP spid="2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28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</TotalTime>
  <Words>266</Words>
  <Application>Microsoft Office PowerPoint</Application>
  <PresentationFormat>Custom</PresentationFormat>
  <Paragraphs>79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YÊU CẦU CẦN ĐẠT: 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250</cp:revision>
  <dcterms:created xsi:type="dcterms:W3CDTF">2021-05-26T03:43:33Z</dcterms:created>
  <dcterms:modified xsi:type="dcterms:W3CDTF">2022-11-06T22:07:20Z</dcterms:modified>
</cp:coreProperties>
</file>