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3" r:id="rId2"/>
    <p:sldId id="299" r:id="rId3"/>
    <p:sldId id="289" r:id="rId4"/>
    <p:sldId id="290" r:id="rId5"/>
    <p:sldId id="296" r:id="rId6"/>
    <p:sldId id="298" r:id="rId7"/>
    <p:sldId id="297" r:id="rId8"/>
    <p:sldId id="29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  <a:srgbClr val="E6E6E6"/>
    <a:srgbClr val="0066CC"/>
    <a:srgbClr val="FFFFCC"/>
    <a:srgbClr val="CCECFF"/>
    <a:srgbClr val="FF99FF"/>
    <a:srgbClr val="FFABFF"/>
    <a:srgbClr val="FFCCCC"/>
    <a:srgbClr val="0075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7" autoAdjust="0"/>
    <p:restoredTop sz="96085" autoAdjust="0"/>
  </p:normalViewPr>
  <p:slideViewPr>
    <p:cSldViewPr snapToGrid="0">
      <p:cViewPr varScale="1">
        <p:scale>
          <a:sx n="53" d="100"/>
          <a:sy n="53" d="100"/>
        </p:scale>
        <p:origin x="-710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5960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9273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587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310581" y="2027540"/>
            <a:ext cx="771832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49987" y="-270904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739148" y="144391"/>
            <a:ext cx="7305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 CỘNG, PHÉP TRỪ (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TRONG PHẠM VI 100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15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074608" y="2589369"/>
            <a:ext cx="795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PHÉP CỘNG (</a:t>
            </a:r>
            <a:r>
              <a:rPr lang="en-US" sz="3200" b="1" dirty="0" err="1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en-US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SỐ CÓ HAI CHỮ SỐ VỚI SỐ CÓ MỘT CHỮ SỐ</a:t>
            </a:r>
            <a:endParaRPr lang="en-US" sz="3200" b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147061" y="4135062"/>
            <a:ext cx="9077905" cy="1772987"/>
            <a:chOff x="2109507" y="3963491"/>
            <a:chExt cx="9077905" cy="1772986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693184"/>
              <a:ext cx="5913283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79838" y="4825957"/>
              <a:ext cx="7807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48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3: </a:t>
              </a:r>
              <a:r>
                <a:rPr lang="en-US" sz="48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4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0423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b="1" dirty="0" smtClean="0"/>
              <a:t>YÊU CẦU CẦN ĐẠT:</a:t>
            </a:r>
            <a:r>
              <a:rPr lang="vi-VN" dirty="0" smtClean="0"/>
              <a:t/>
            </a:r>
            <a:br>
              <a:rPr lang="vi-VN" dirty="0" smtClean="0"/>
            </a:b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vi-VN" b="1" i="1" dirty="0" smtClean="0">
                <a:latin typeface="+mj-lt"/>
              </a:rPr>
              <a:t>1</a:t>
            </a:r>
            <a:r>
              <a:rPr lang="vi-VN" b="1" i="1" dirty="0" smtClean="0">
                <a:latin typeface="+mj-lt"/>
              </a:rPr>
              <a:t>. Học sinh thực hiện được các việc:	</a:t>
            </a:r>
            <a:endParaRPr lang="vi-VN" dirty="0" smtClean="0">
              <a:latin typeface="+mj-lt"/>
            </a:endParaRPr>
          </a:p>
          <a:p>
            <a:pPr>
              <a:buNone/>
            </a:pPr>
            <a:r>
              <a:rPr lang="vi-VN" dirty="0" smtClean="0">
                <a:latin typeface="+mj-lt"/>
              </a:rPr>
              <a:t>- Thực hiện được phép cộng có nhớ số có hai chữ số với số có một chữ số: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+ Đặt tính theo cột dọc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+ Tính từ phải sang trái, lưu ý sau khi cộng hai số đơn vị thì nhớ một chục vào số chục của số hạng thứ nhất.</a:t>
            </a:r>
          </a:p>
          <a:p>
            <a:pPr>
              <a:buNone/>
            </a:pPr>
            <a:r>
              <a:rPr lang="vi-VN" b="1" i="1" dirty="0" smtClean="0">
                <a:latin typeface="+mj-lt"/>
              </a:rPr>
              <a:t>2. Học sinh vận dụng được:</a:t>
            </a:r>
            <a:endParaRPr lang="vi-VN" dirty="0" smtClean="0">
              <a:latin typeface="+mj-lt"/>
            </a:endParaRPr>
          </a:p>
          <a:p>
            <a:pPr>
              <a:buNone/>
            </a:pPr>
            <a:r>
              <a:rPr lang="vi-VN" dirty="0" smtClean="0">
                <a:latin typeface="+mj-lt"/>
              </a:rPr>
              <a:t>- Giải được các bài toán thực tế liên quan đến phép cộng đã học.</a:t>
            </a:r>
          </a:p>
          <a:p>
            <a:pPr>
              <a:buNone/>
            </a:pPr>
            <a:r>
              <a:rPr lang="vi-VN" b="1" i="1" dirty="0" smtClean="0">
                <a:latin typeface="+mj-lt"/>
              </a:rPr>
              <a:t>3. Học sinh hình thành được:</a:t>
            </a:r>
            <a:endParaRPr lang="vi-VN" dirty="0" smtClean="0">
              <a:latin typeface="+mj-lt"/>
            </a:endParaRPr>
          </a:p>
          <a:p>
            <a:pPr>
              <a:buNone/>
            </a:pPr>
            <a:r>
              <a:rPr lang="vi-VN" dirty="0" smtClean="0">
                <a:latin typeface="+mj-lt"/>
              </a:rPr>
              <a:t>- Năng lực giải quyết vấn đề toán học ,phát triển năng lực giao tiếp toán học  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Yêu thích môn học, có niềm hứng thú, say mê các con số để giải quyết bài toán. Rèn phẩm chất chăm chỉ, trách nhiệm.</a:t>
            </a:r>
          </a:p>
          <a:p>
            <a:endParaRPr lang="vi-VN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30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45" name="图片 31"/>
            <p:cNvPicPr>
              <a:picLocks noChangeAspect="1"/>
            </p:cNvPicPr>
            <p:nvPr/>
          </p:nvPicPr>
          <p:blipFill rotWithShape="1">
            <a:blip r:embed="rId3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6" name="图片 32"/>
            <p:cNvPicPr>
              <a:picLocks noChangeAspect="1"/>
            </p:cNvPicPr>
            <p:nvPr/>
          </p:nvPicPr>
          <p:blipFill rotWithShape="1">
            <a:blip r:embed="rId3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054668" y="1173679"/>
            <a:ext cx="2691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6119" y="2049879"/>
            <a:ext cx="2470807" cy="1019107"/>
            <a:chOff x="426465" y="1925389"/>
            <a:chExt cx="2470807" cy="1019107"/>
          </a:xfrm>
        </p:grpSpPr>
        <p:pic>
          <p:nvPicPr>
            <p:cNvPr id="8" name="图片 31755" descr="1-22"/>
            <p:cNvPicPr>
              <a:picLocks noChangeAspect="1"/>
            </p:cNvPicPr>
            <p:nvPr/>
          </p:nvPicPr>
          <p:blipFill rotWithShape="1">
            <a:blip r:embed="rId4" cstate="print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83 + 9</a:t>
              </a:r>
              <a:endPara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48804" y="2049879"/>
            <a:ext cx="2470807" cy="1019107"/>
            <a:chOff x="426465" y="1925389"/>
            <a:chExt cx="2470807" cy="1019107"/>
          </a:xfrm>
        </p:grpSpPr>
        <p:pic>
          <p:nvPicPr>
            <p:cNvPr id="11" name="图片 31755" descr="1-22"/>
            <p:cNvPicPr>
              <a:picLocks noChangeAspect="1"/>
            </p:cNvPicPr>
            <p:nvPr/>
          </p:nvPicPr>
          <p:blipFill rotWithShape="1">
            <a:blip r:embed="rId4" cstate="print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57 + 4</a:t>
              </a:r>
              <a:endPara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35547" y="2049879"/>
            <a:ext cx="2470807" cy="1019107"/>
            <a:chOff x="426465" y="1925389"/>
            <a:chExt cx="2470807" cy="1019107"/>
          </a:xfrm>
        </p:grpSpPr>
        <p:pic>
          <p:nvPicPr>
            <p:cNvPr id="14" name="图片 31755" descr="1-22"/>
            <p:cNvPicPr>
              <a:picLocks noChangeAspect="1"/>
            </p:cNvPicPr>
            <p:nvPr/>
          </p:nvPicPr>
          <p:blipFill rotWithShape="1">
            <a:blip r:embed="rId4" cstate="print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62 + 8</a:t>
              </a:r>
              <a:endPara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22285" y="2035365"/>
            <a:ext cx="2470807" cy="1019107"/>
            <a:chOff x="426465" y="1925389"/>
            <a:chExt cx="2470807" cy="1019107"/>
          </a:xfrm>
        </p:grpSpPr>
        <p:pic>
          <p:nvPicPr>
            <p:cNvPr id="17" name="图片 31755" descr="1-22"/>
            <p:cNvPicPr>
              <a:picLocks noChangeAspect="1"/>
            </p:cNvPicPr>
            <p:nvPr/>
          </p:nvPicPr>
          <p:blipFill rotWithShape="1">
            <a:blip r:embed="rId4" cstate="print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39 + 5</a:t>
              </a:r>
              <a:endPara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4877" y="2883736"/>
            <a:ext cx="3010393" cy="3015724"/>
            <a:chOff x="694811" y="2614106"/>
            <a:chExt cx="3010393" cy="3015724"/>
          </a:xfrm>
        </p:grpSpPr>
        <p:grpSp>
          <p:nvGrpSpPr>
            <p:cNvPr id="20" name="Group 19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83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9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2109690" y="4429501"/>
              <a:ext cx="76174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92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67649" y="2898250"/>
            <a:ext cx="3010393" cy="2984436"/>
            <a:chOff x="3167649" y="2628620"/>
            <a:chExt cx="3010393" cy="2984436"/>
          </a:xfrm>
        </p:grpSpPr>
        <p:grpSp>
          <p:nvGrpSpPr>
            <p:cNvPr id="26" name="Group 25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57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4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4615741" y="4474283"/>
              <a:ext cx="748923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61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971659" y="2861585"/>
            <a:ext cx="2799454" cy="2965433"/>
            <a:chOff x="5782977" y="2591955"/>
            <a:chExt cx="2799454" cy="2965433"/>
          </a:xfrm>
        </p:grpSpPr>
        <p:grpSp>
          <p:nvGrpSpPr>
            <p:cNvPr id="32" name="Group 31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62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8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7225437" y="4418615"/>
              <a:ext cx="748923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70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713057" y="2869922"/>
            <a:ext cx="2664961" cy="3012764"/>
            <a:chOff x="8205067" y="2600292"/>
            <a:chExt cx="2664961" cy="3012764"/>
          </a:xfrm>
        </p:grpSpPr>
        <p:grpSp>
          <p:nvGrpSpPr>
            <p:cNvPr id="38" name="Group 37"/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39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5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9693229" y="4474283"/>
              <a:ext cx="646331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44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Text Box 1"/>
          <p:cNvSpPr txBox="1"/>
          <p:nvPr/>
        </p:nvSpPr>
        <p:spPr>
          <a:xfrm>
            <a:off x="4191655" y="65792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47" name="Flowchart: Document 46"/>
          <p:cNvSpPr/>
          <p:nvPr/>
        </p:nvSpPr>
        <p:spPr>
          <a:xfrm>
            <a:off x="0" y="237437"/>
            <a:ext cx="12192000" cy="795845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Flowchart: Document 47"/>
          <p:cNvSpPr/>
          <p:nvPr/>
        </p:nvSpPr>
        <p:spPr>
          <a:xfrm>
            <a:off x="0" y="1"/>
            <a:ext cx="12192000" cy="778502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9914" y="107176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19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5920" y="8875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9728" y="788570"/>
            <a:ext cx="1107227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hoạch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87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thóc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chiều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hoạch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thóc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chiều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hoạch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thóc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425499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11" name="Flowchart: Document 10"/>
          <p:cNvSpPr/>
          <p:nvPr/>
        </p:nvSpPr>
        <p:spPr>
          <a:xfrm>
            <a:off x="0" y="237437"/>
            <a:ext cx="12192000" cy="44304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owchart: Document 11"/>
          <p:cNvSpPr/>
          <p:nvPr/>
        </p:nvSpPr>
        <p:spPr>
          <a:xfrm>
            <a:off x="0" y="1"/>
            <a:ext cx="12192000" cy="520994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45920" y="2380613"/>
            <a:ext cx="6124595" cy="34457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9926" y="2641108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0227" y="3258446"/>
            <a:ext cx="5991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7780" y="4293330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87 + 6 = 93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4107" y="4835770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93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51243" t="42794" r="29641" b="33544"/>
          <a:stretch/>
        </p:blipFill>
        <p:spPr>
          <a:xfrm>
            <a:off x="7050505" y="2281651"/>
            <a:ext cx="4668253" cy="325048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1119728" y="1286307"/>
            <a:ext cx="1737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304322" y="1262241"/>
            <a:ext cx="1737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9265469" y="1262243"/>
            <a:ext cx="1737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94069" y="1719443"/>
            <a:ext cx="50116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553552" y="1719443"/>
            <a:ext cx="73206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56339" y="2172492"/>
            <a:ext cx="73206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795002" y="2144278"/>
            <a:ext cx="424209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457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21" grpId="0" animBg="1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1019" b="75556" l="24792" r="80833">
                        <a14:foregroundMark x1="77292" y1="57500" x2="78490" y2="55370"/>
                      </a14:backgroundRemoval>
                    </a14:imgEffect>
                  </a14:imgLayer>
                </a14:imgProps>
              </a:ext>
            </a:extLst>
          </a:blip>
          <a:srcRect l="23962" t="22134" r="19454" b="23715"/>
          <a:stretch/>
        </p:blipFill>
        <p:spPr>
          <a:xfrm>
            <a:off x="2266950" y="1742677"/>
            <a:ext cx="8277224" cy="4455715"/>
          </a:xfrm>
          <a:prstGeom prst="rect">
            <a:avLst/>
          </a:prstGeom>
        </p:spPr>
      </p:pic>
      <p:sp>
        <p:nvSpPr>
          <p:cNvPr id="4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5920" y="8875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9728" y="788570"/>
            <a:ext cx="1107227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bới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phép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Text Box 1"/>
          <p:cNvSpPr txBox="1"/>
          <p:nvPr/>
        </p:nvSpPr>
        <p:spPr>
          <a:xfrm>
            <a:off x="425499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7" name="Flowchart: Document 6"/>
          <p:cNvSpPr/>
          <p:nvPr/>
        </p:nvSpPr>
        <p:spPr>
          <a:xfrm>
            <a:off x="0" y="237437"/>
            <a:ext cx="12192000" cy="44304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Document 7"/>
          <p:cNvSpPr/>
          <p:nvPr/>
        </p:nvSpPr>
        <p:spPr>
          <a:xfrm>
            <a:off x="0" y="1"/>
            <a:ext cx="12192000" cy="520994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组合 30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3" name="图片 31"/>
            <p:cNvPicPr>
              <a:picLocks noChangeAspect="1"/>
            </p:cNvPicPr>
            <p:nvPr/>
          </p:nvPicPr>
          <p:blipFill rotWithShape="1">
            <a:blip r:embed="rId5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4" name="图片 32"/>
            <p:cNvPicPr>
              <a:picLocks noChangeAspect="1"/>
            </p:cNvPicPr>
            <p:nvPr/>
          </p:nvPicPr>
          <p:blipFill rotWithShape="1">
            <a:blip r:embed="rId5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5" name="Text Box 1"/>
          <p:cNvSpPr txBox="1"/>
          <p:nvPr/>
        </p:nvSpPr>
        <p:spPr>
          <a:xfrm>
            <a:off x="4191655" y="65792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27" name="Oval 26"/>
          <p:cNvSpPr/>
          <p:nvPr/>
        </p:nvSpPr>
        <p:spPr>
          <a:xfrm>
            <a:off x="4588304" y="3717877"/>
            <a:ext cx="810173" cy="779107"/>
          </a:xfrm>
          <a:prstGeom prst="ellipse">
            <a:avLst/>
          </a:prstGeom>
          <a:solidFill>
            <a:schemeClr val="bg1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277925" y="3717876"/>
            <a:ext cx="810173" cy="779107"/>
          </a:xfrm>
          <a:prstGeom prst="ellipse">
            <a:avLst/>
          </a:prstGeom>
          <a:solidFill>
            <a:schemeClr val="bg1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93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187868" y="5153700"/>
            <a:ext cx="810173" cy="779107"/>
          </a:xfrm>
          <a:prstGeom prst="ellipse">
            <a:avLst/>
          </a:prstGeom>
          <a:solidFill>
            <a:schemeClr val="bg1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8319395" y="5069910"/>
            <a:ext cx="810173" cy="779107"/>
          </a:xfrm>
          <a:prstGeom prst="ellipse">
            <a:avLst/>
          </a:prstGeom>
          <a:solidFill>
            <a:schemeClr val="bg1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848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25" grpId="0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A20FE26-1367-4A3F-85DE-8373044CA43F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1F93B8D-6049-47E0-8859-EDDC329983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60" t="68667" r="60506"/>
          <a:stretch/>
        </p:blipFill>
        <p:spPr>
          <a:xfrm>
            <a:off x="166693" y="2165585"/>
            <a:ext cx="5174204" cy="3722258"/>
          </a:xfrm>
          <a:prstGeom prst="rect">
            <a:avLst/>
          </a:prstGeom>
        </p:spPr>
      </p:pic>
      <p:sp>
        <p:nvSpPr>
          <p:cNvPr id="13" name="Flowchart: Document 12"/>
          <p:cNvSpPr/>
          <p:nvPr/>
        </p:nvSpPr>
        <p:spPr>
          <a:xfrm>
            <a:off x="0" y="237437"/>
            <a:ext cx="12192000" cy="44304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owchart: Document 13"/>
          <p:cNvSpPr/>
          <p:nvPr/>
        </p:nvSpPr>
        <p:spPr>
          <a:xfrm>
            <a:off x="0" y="1"/>
            <a:ext cx="12192000" cy="520994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组合 30"/>
          <p:cNvGrpSpPr/>
          <p:nvPr/>
        </p:nvGrpSpPr>
        <p:grpSpPr>
          <a:xfrm>
            <a:off x="-50240" y="5994953"/>
            <a:ext cx="12203723" cy="848157"/>
            <a:chOff x="-17585" y="5729324"/>
            <a:chExt cx="12203723" cy="1123362"/>
          </a:xfrm>
        </p:grpSpPr>
        <p:pic>
          <p:nvPicPr>
            <p:cNvPr id="16" name="图片 31"/>
            <p:cNvPicPr>
              <a:picLocks noChangeAspect="1"/>
            </p:cNvPicPr>
            <p:nvPr/>
          </p:nvPicPr>
          <p:blipFill rotWithShape="1">
            <a:blip r:embed="rId4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7" name="图片 32"/>
            <p:cNvPicPr>
              <a:picLocks noChangeAspect="1"/>
            </p:cNvPicPr>
            <p:nvPr/>
          </p:nvPicPr>
          <p:blipFill rotWithShape="1">
            <a:blip r:embed="rId4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18" name="Text Box 1"/>
          <p:cNvSpPr txBox="1"/>
          <p:nvPr/>
        </p:nvSpPr>
        <p:spPr>
          <a:xfrm>
            <a:off x="4317459" y="6507910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19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8885" y="67816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2854" y="741593"/>
            <a:ext cx="1018172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797661" y="458960"/>
            <a:ext cx="6542830" cy="3581340"/>
            <a:chOff x="4797661" y="458960"/>
            <a:chExt cx="6542830" cy="358134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F77F87EA-CA4F-4633-A6BC-5BFBE13F18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3065" b="22198"/>
            <a:stretch/>
          </p:blipFill>
          <p:spPr>
            <a:xfrm>
              <a:off x="4797661" y="458960"/>
              <a:ext cx="6542830" cy="3581340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5696850" y="1677683"/>
              <a:ext cx="4416291" cy="1267025"/>
              <a:chOff x="5696850" y="1677683"/>
              <a:chExt cx="4416291" cy="1267025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696850" y="1677683"/>
                <a:ext cx="34032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a)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28 + 9 + 2 = ?</a:t>
                </a:r>
                <a:endPara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5696850" y="2351314"/>
                <a:ext cx="12620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 37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213512" y="2359933"/>
                <a:ext cx="12620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 39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851051" y="2348159"/>
                <a:ext cx="12620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 30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797661" y="2825858"/>
            <a:ext cx="6456694" cy="3534191"/>
            <a:chOff x="4674999" y="2816997"/>
            <a:chExt cx="6456694" cy="353419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5F7DFE13-8F9C-4096-B18C-549A713BE7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3065" b="22198"/>
            <a:stretch/>
          </p:blipFill>
          <p:spPr>
            <a:xfrm>
              <a:off x="4674999" y="2816997"/>
              <a:ext cx="6456694" cy="353419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659045" y="4144376"/>
              <a:ext cx="3403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b) 45 + 5 + 8 = ?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21929" y="4818007"/>
              <a:ext cx="12620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 58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38591" y="4826626"/>
              <a:ext cx="12620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 48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813246" y="4814852"/>
              <a:ext cx="12620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 68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7147433" y="2359933"/>
            <a:ext cx="562404" cy="5695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822513" y="4866243"/>
            <a:ext cx="562404" cy="5695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888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14:window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89" t="21813" r="17105" b="26414"/>
          <a:stretch/>
        </p:blipFill>
        <p:spPr>
          <a:xfrm>
            <a:off x="0" y="1093478"/>
            <a:ext cx="11357811" cy="53259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49178" y="1973178"/>
            <a:ext cx="8807116" cy="4491792"/>
            <a:chOff x="449178" y="1973178"/>
            <a:chExt cx="8807116" cy="4491792"/>
          </a:xfrm>
        </p:grpSpPr>
        <p:sp>
          <p:nvSpPr>
            <p:cNvPr id="9" name="Oval 8"/>
            <p:cNvSpPr/>
            <p:nvPr/>
          </p:nvSpPr>
          <p:spPr>
            <a:xfrm>
              <a:off x="3818020" y="3753853"/>
              <a:ext cx="593558" cy="6256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114799" y="2951746"/>
              <a:ext cx="593558" cy="6256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662736" y="1973178"/>
              <a:ext cx="593558" cy="6256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49178" y="4475747"/>
              <a:ext cx="1411706" cy="19892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068" t="29536" r="28160" b="62823"/>
          <a:stretch/>
        </p:blipFill>
        <p:spPr>
          <a:xfrm>
            <a:off x="8662736" y="1892966"/>
            <a:ext cx="689810" cy="786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596" t="39750" r="53422" b="54324"/>
          <a:stretch/>
        </p:blipFill>
        <p:spPr>
          <a:xfrm>
            <a:off x="4162925" y="2863515"/>
            <a:ext cx="545432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561" t="48012" r="55001" b="46998"/>
          <a:stretch/>
        </p:blipFill>
        <p:spPr>
          <a:xfrm>
            <a:off x="3441030" y="3866146"/>
            <a:ext cx="994611" cy="5133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8426" b="71481" l="21771" r="30990"/>
                    </a14:imgEffect>
                  </a14:imgLayer>
                </a14:imgProps>
              </a:ext>
            </a:extLst>
          </a:blip>
          <a:srcRect l="20789" t="57680" r="68992" b="26882"/>
          <a:stretch/>
        </p:blipFill>
        <p:spPr>
          <a:xfrm>
            <a:off x="-8022" y="4379495"/>
            <a:ext cx="1868906" cy="1588168"/>
          </a:xfrm>
          <a:prstGeom prst="rect">
            <a:avLst/>
          </a:prstGeom>
        </p:spPr>
      </p:pic>
      <p:sp>
        <p:nvSpPr>
          <p:cNvPr id="19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49178" y="38239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8080" y="445826"/>
            <a:ext cx="108407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tổng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dẻ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2655" y="5921957"/>
            <a:ext cx="350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92368" y="5921957"/>
            <a:ext cx="350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0011" y="5932403"/>
            <a:ext cx="350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56316" y="5909098"/>
            <a:ext cx="851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45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0.30078 -0.00162 L 0.30078 -0.1963 L 0.15937 -0.1963 L 0.16029 -0.31412 L 0.44739 -0.31574 C 0.44765 -0.37801 0.44792 -0.44028 0.44818 -0.50255 L 0.61979 -0.49815 L 0.62057 -0.41065 L 0.7069 -0.41389 " pathEditMode="relative" ptsTypes="AAAAAAAAAA">
                                      <p:cBhvr>
                                        <p:cTn id="21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-0.07644 0.304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00391 0.442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-0.2487 0.5724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15" grpId="0"/>
      <p:bldP spid="16" grpId="0"/>
      <p:bldP spid="1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284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2778</TotalTime>
  <Words>334</Words>
  <Application>Microsoft Office PowerPoint</Application>
  <PresentationFormat>Custom</PresentationFormat>
  <Paragraphs>79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YÊU CẦU CẦN ĐẠT: 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7</cp:lastModifiedBy>
  <cp:revision>263</cp:revision>
  <dcterms:created xsi:type="dcterms:W3CDTF">2021-05-26T03:43:33Z</dcterms:created>
  <dcterms:modified xsi:type="dcterms:W3CDTF">2022-11-06T22:09:01Z</dcterms:modified>
</cp:coreProperties>
</file>