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518" r:id="rId11"/>
    <p:sldId id="540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297" r:id="rId22"/>
    <p:sldId id="265" r:id="rId23"/>
    <p:sldId id="266" r:id="rId24"/>
    <p:sldId id="267" r:id="rId25"/>
    <p:sldId id="53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>
        <p:scale>
          <a:sx n="50" d="100"/>
          <a:sy n="50" d="100"/>
        </p:scale>
        <p:origin x="-744" y="-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</a:t>
            </a:r>
            <a:r>
              <a:rPr lang="en-US" dirty="0" smtClean="0"/>
              <a:t>biệt </a:t>
            </a:r>
            <a:r>
              <a:rPr lang="en-US" dirty="0"/>
              <a:t>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openxmlformats.org/officeDocument/2006/relationships/image" Target="../media/image39.gi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1.gif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7.gif"/><Relationship Id="rId20" Type="http://schemas.openxmlformats.org/officeDocument/2006/relationships/slide" Target="slide5.xml"/><Relationship Id="rId1" Type="http://schemas.openxmlformats.org/officeDocument/2006/relationships/audio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23" Type="http://schemas.openxmlformats.org/officeDocument/2006/relationships/image" Target="../media/image24.png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4" Type="http://schemas.openxmlformats.org/officeDocument/2006/relationships/image" Target="../media/image31.jpeg"/><Relationship Id="rId9" Type="http://schemas.openxmlformats.org/officeDocument/2006/relationships/slide" Target="slide15.xml"/><Relationship Id="rId14" Type="http://schemas.openxmlformats.org/officeDocument/2006/relationships/image" Target="../media/image36.gif"/><Relationship Id="rId22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2" Type="http://schemas.openxmlformats.org/officeDocument/2006/relationships/audio" Target="../media/media4.mp3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microsoft.com/office/2007/relationships/media" Target="../media/media4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slide" Target="slide10.xml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6" Type="http://schemas.openxmlformats.org/officeDocument/2006/relationships/image" Target="../media/image44.jpeg"/><Relationship Id="rId11" Type="http://schemas.microsoft.com/office/2007/relationships/media" Target="../media/media5.mp3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6" Type="http://schemas.openxmlformats.org/officeDocument/2006/relationships/slide" Target="slide10.xml"/><Relationship Id="rId11" Type="http://schemas.openxmlformats.org/officeDocument/2006/relationships/image" Target="../media/image24.png"/><Relationship Id="rId5" Type="http://schemas.openxmlformats.org/officeDocument/2006/relationships/image" Target="../media/image44.jpeg"/><Relationship Id="rId10" Type="http://schemas.microsoft.com/office/2007/relationships/media" Target="../media/media6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6" Type="http://schemas.openxmlformats.org/officeDocument/2006/relationships/slide" Target="slide10.xml"/><Relationship Id="rId11" Type="http://schemas.openxmlformats.org/officeDocument/2006/relationships/image" Target="../media/image24.png"/><Relationship Id="rId5" Type="http://schemas.openxmlformats.org/officeDocument/2006/relationships/image" Target="../media/image44.jpeg"/><Relationship Id="rId10" Type="http://schemas.microsoft.com/office/2007/relationships/media" Target="../media/media7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6" Type="http://schemas.openxmlformats.org/officeDocument/2006/relationships/slide" Target="slide10.xml"/><Relationship Id="rId11" Type="http://schemas.openxmlformats.org/officeDocument/2006/relationships/image" Target="../media/image24.png"/><Relationship Id="rId5" Type="http://schemas.openxmlformats.org/officeDocument/2006/relationships/image" Target="../media/image44.jpeg"/><Relationship Id="rId10" Type="http://schemas.microsoft.com/office/2007/relationships/media" Target="../media/media8.mp3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36.xml"/><Relationship Id="rId1" Type="http://schemas.openxmlformats.org/officeDocument/2006/relationships/audio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slide" Target="slide10.xm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56932BC4-6C29-44E4-BD8C-0568D71C190D}"/>
              </a:ext>
            </a:extLst>
          </p:cNvPr>
          <p:cNvSpPr txBox="1"/>
          <p:nvPr/>
        </p:nvSpPr>
        <p:spPr>
          <a:xfrm>
            <a:off x="2533710" y="789184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4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A4235AB3-1CFA-4242-93E1-F2CEC92E9A97}"/>
              </a:ext>
            </a:extLst>
          </p:cNvPr>
          <p:cNvSpPr txBox="1"/>
          <p:nvPr/>
        </p:nvSpPr>
        <p:spPr>
          <a:xfrm>
            <a:off x="3093651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en-US" sz="4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31057839-3F56-4557-8DEF-7679D961C9C7}"/>
              </a:ext>
            </a:extLst>
          </p:cNvPr>
          <p:cNvSpPr txBox="1"/>
          <p:nvPr/>
        </p:nvSpPr>
        <p:spPr>
          <a:xfrm>
            <a:off x="3598750" y="4809568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1: 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 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31057839-3F56-4557-8DEF-7679D961C9C7}"/>
              </a:ext>
            </a:extLst>
          </p:cNvPr>
          <p:cNvSpPr txBox="1"/>
          <p:nvPr/>
        </p:nvSpPr>
        <p:spPr>
          <a:xfrm>
            <a:off x="2849941" y="1151989"/>
            <a:ext cx="8083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PHÉP CỘNG, PHÉP TRỪ (CÓ NHỚ)</a:t>
            </a:r>
          </a:p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TRONG PHẠM VI 100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3837485" y="6490256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1832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xmlns="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3A5E3CD5-2459-4684-BA2E-E31B237705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9742" y="6412825"/>
            <a:ext cx="10664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2965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BF1CA479-5487-4BB6-B6AD-B7E53172D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  <p:sp>
        <p:nvSpPr>
          <p:cNvPr id="11" name="Text Box 1"/>
          <p:cNvSpPr txBox="1"/>
          <p:nvPr/>
        </p:nvSpPr>
        <p:spPr>
          <a:xfrm>
            <a:off x="3873008" y="6497954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89240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hỏi: Tổng của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37 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xmlns="" id="{7FA38A3C-02CB-40B7-8D5F-8D34F58ACA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1708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Hiệu của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5466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43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75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44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xmlns="" id="{CF728043-DF9A-418F-B687-D4B94F2481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137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có 36 cái kẹo, Nam cho thêm Hoa 14 cái kẹo. Hỏi Hoa có tất cả bao nhiêu cái kẹo?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49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xmlns="" id="{ABCDF120-776D-463B-BDF6-7943A39FFD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1213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quả của phép tính:</a:t>
            </a:r>
            <a:b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 + 45 + 2 = ? 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92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97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90</a:t>
            </a:r>
            <a:endParaRPr lang="en-US" sz="48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xmlns="" id="{DE3284F5-0EB3-48B1-AF13-F8CCEA5611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>
                  <p14:trim st="152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  <p:sp>
        <p:nvSpPr>
          <p:cNvPr id="10" name="Text Box 1"/>
          <p:cNvSpPr txBox="1"/>
          <p:nvPr/>
        </p:nvSpPr>
        <p:spPr>
          <a:xfrm>
            <a:off x="971600" y="6516052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" y="1066800"/>
            <a:ext cx="11109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+mj-lt"/>
              </a:rPr>
              <a:t>YÊU CẦU CẦN ĐẠT</a:t>
            </a:r>
            <a:endParaRPr lang="vi-VN" sz="2400" dirty="0" smtClean="0">
              <a:latin typeface="+mj-lt"/>
            </a:endParaRPr>
          </a:p>
          <a:p>
            <a:r>
              <a:rPr lang="vi-VN" sz="2400" dirty="0" smtClean="0">
                <a:latin typeface="+mj-lt"/>
              </a:rPr>
              <a:t>- Thực hiện được phép cộng có nhớ số có hai chữ số với số có một chữ số hoặc số có hai chữ số</a:t>
            </a:r>
          </a:p>
          <a:p>
            <a:r>
              <a:rPr lang="vi-VN" sz="2400" dirty="0" smtClean="0">
                <a:latin typeface="+mj-lt"/>
              </a:rPr>
              <a:t>- Giải được các bài toán thực tế liên quan đến phép cộng đã học.</a:t>
            </a:r>
          </a:p>
          <a:p>
            <a:r>
              <a:rPr lang="vi-VN" sz="2400" dirty="0" smtClean="0">
                <a:latin typeface="+mj-lt"/>
              </a:rPr>
              <a:t>- Thông qua phát hiện tình huống, nêu bài toán và cách giải, HS phát triển năng lực giải quyết vấn đề toán học. </a:t>
            </a:r>
          </a:p>
          <a:p>
            <a:r>
              <a:rPr lang="vi-VN" sz="2400" dirty="0" smtClean="0">
                <a:latin typeface="+mj-lt"/>
              </a:rPr>
              <a:t>- Qua thực hành, luyện tập sẽ phát triển năng lực tư duy và lập luận, năng lực giải quyết vấn đề.</a:t>
            </a:r>
          </a:p>
          <a:p>
            <a:r>
              <a:rPr lang="vi-VN" sz="2400" dirty="0" smtClean="0">
                <a:latin typeface="+mj-lt"/>
              </a:rPr>
              <a:t>- Qua quan sát, nhận xét, khái quát hóa để giải bài toán sẽ hình thành và phát triển năng lực giải quyết vấn đề và sáng tạo.</a:t>
            </a:r>
          </a:p>
          <a:p>
            <a:r>
              <a:rPr lang="vi-VN" sz="2400" dirty="0" smtClean="0">
                <a:latin typeface="+mj-lt"/>
              </a:rPr>
              <a:t>- Yêu thích môn học, có niềm hứng thú, say mê các con số để giải quyết bài toán.</a:t>
            </a:r>
          </a:p>
          <a:p>
            <a:r>
              <a:rPr lang="vi-VN" sz="2400" dirty="0" smtClean="0">
                <a:latin typeface="+mj-lt"/>
              </a:rPr>
              <a:t>- Rèn phẩm chất chăm chỉ, trách nhiệm.Yêu nước, chăm chỉ, trách nhiệm, nhân ái, có tinh thần hợp tác trong khi làm việc nhóm. Rèn tính cẩn thận, tỉ mỉ.</a:t>
            </a:r>
          </a:p>
          <a:p>
            <a:endParaRPr lang="vi-VN" sz="24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Đặt tính rồi tính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81 + 9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26 + 66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88" y="2773449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45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2" y="3307066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28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81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5" y="3310232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1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26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66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297" y="3362608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50583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  <p:sp>
        <p:nvSpPr>
          <p:cNvPr id="34" name="Text Box 1"/>
          <p:cNvSpPr txBox="1"/>
          <p:nvPr/>
        </p:nvSpPr>
        <p:spPr>
          <a:xfrm>
            <a:off x="3837485" y="6490255"/>
            <a:ext cx="835292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4" grpId="0"/>
      <p:bldP spid="47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	2. Con bê cân nặng 47 kg. Con nghé nặng hơn con bê 18 kg. Hỏi con nghé cân nặng bao nhiêu ki-lô-gam</a:t>
              </a: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Nghé                     : ... kg?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51" t="44246" r="15292" b="27877"/>
          <a:stretch/>
        </p:blipFill>
        <p:spPr bwMode="auto">
          <a:xfrm>
            <a:off x="3046828" y="1805418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47745" y="6490256"/>
            <a:ext cx="767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	3. </a:t>
              </a:r>
              <a:endPara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lợn cân nặng bao nhiêu ki – lô – gam 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33kg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5180" y="6490256"/>
            <a:ext cx="944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 cstate="print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 cstate="print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56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l,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6149" y="65568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b="1" dirty="0" smtClean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a) Lần thứ hai, chuột túi được         điểm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b) Cả hai lần nhảy, chuột túi được          điểm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6881508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3818" y="7187995"/>
            <a:ext cx="1040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9133" y="18097"/>
            <a:ext cx="5032147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xmlns="" id="{6392EECB-6A29-47D9-94DD-51D8BC43F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2450" y="6471891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xmlns="" id="{8A07533B-11A2-48E5-BFBC-70C5799B65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1466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0794" y="6455812"/>
            <a:ext cx="9993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7186</TotalTime>
  <Words>718</Words>
  <Application>Microsoft Office PowerPoint</Application>
  <PresentationFormat>Custom</PresentationFormat>
  <Paragraphs>104</Paragraphs>
  <Slides>16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Windows 7</cp:lastModifiedBy>
  <cp:revision>3785</cp:revision>
  <dcterms:created xsi:type="dcterms:W3CDTF">2015-12-01T09:06:39Z</dcterms:created>
  <dcterms:modified xsi:type="dcterms:W3CDTF">2022-11-13T14:03:47Z</dcterms:modified>
</cp:coreProperties>
</file>