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3"/>
  </p:notesMasterIdLst>
  <p:sldIdLst>
    <p:sldId id="256" r:id="rId3"/>
    <p:sldId id="289" r:id="rId4"/>
    <p:sldId id="283" r:id="rId5"/>
    <p:sldId id="284" r:id="rId6"/>
    <p:sldId id="285" r:id="rId7"/>
    <p:sldId id="286" r:id="rId8"/>
    <p:sldId id="279" r:id="rId9"/>
    <p:sldId id="287" r:id="rId10"/>
    <p:sldId id="288"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200"/>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p:scale>
          <a:sx n="50" d="100"/>
          <a:sy n="50" d="100"/>
        </p:scale>
        <p:origin x="-950" y="-18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pPr/>
              <a:t>11/7/2022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pPr/>
              <a:t>‹#›</a:t>
            </a:fld>
            <a:endParaRPr lang="en-US"/>
          </a:p>
        </p:txBody>
      </p:sp>
    </p:spTree>
    <p:extLst>
      <p:ext uri="{BB962C8B-B14F-4D97-AF65-F5344CB8AC3E}">
        <p14:creationId xmlns:p14="http://schemas.microsoft.com/office/powerpoint/2010/main" xmlns=""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pPr/>
              <a:t>11/7/2022</a:t>
            </a:fld>
            <a:endParaRPr lang="en-US"/>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pPr/>
              <a:t>11/7/2022</a:t>
            </a:fld>
            <a:endParaRPr lang="en-US"/>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pPr/>
              <a:t>11/7/2022</a:t>
            </a:fld>
            <a:endParaRPr lang="en-US"/>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pPr/>
              <a:t>11/7/2022</a:t>
            </a:fld>
            <a:endParaRPr lang="en-US"/>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pPr/>
              <a:t>11/7/2022</a:t>
            </a:fld>
            <a:endParaRPr lang="en-US"/>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pPr/>
              <a:t>11/7/2022</a:t>
            </a:fld>
            <a:endParaRPr lang="en-US"/>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pPr/>
              <a:t>11/7/2022</a:t>
            </a:fld>
            <a:endParaRPr lang="en-US"/>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pPr/>
              <a:t>11/7/2022</a:t>
            </a:fld>
            <a:endParaRPr lang="en-US"/>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pPr/>
              <a:t>11/7/2022</a:t>
            </a:fld>
            <a:endParaRPr lang="en-US"/>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pPr/>
              <a:t>11/7/2022</a:t>
            </a:fld>
            <a:endParaRPr lang="en-US"/>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pPr/>
              <a:t>11/7/2022</a:t>
            </a:fld>
            <a:endParaRPr lang="en-US"/>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pPr/>
              <a:t>11/7/2022</a:t>
            </a:fld>
            <a:endParaRPr lang="en-US"/>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audio" Target="../media/media1.mp3"/><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2" name="Rectangle 1"/>
          <p:cNvSpPr/>
          <p:nvPr/>
        </p:nvSpPr>
        <p:spPr>
          <a:xfrm>
            <a:off x="2717639" y="2080798"/>
            <a:ext cx="683456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17" name="文本框 22">
            <a:extLst>
              <a:ext uri="{FF2B5EF4-FFF2-40B4-BE49-F238E27FC236}">
                <a16:creationId xmlns:a16="http://schemas.microsoft.com/office/drawing/2014/main" xmlns="" id="{8E852256-A333-49D6-ADCD-2215C66790B1}"/>
              </a:ext>
            </a:extLst>
          </p:cNvPr>
          <p:cNvSpPr txBox="1"/>
          <p:nvPr/>
        </p:nvSpPr>
        <p:spPr>
          <a:xfrm>
            <a:off x="4889720" y="3202559"/>
            <a:ext cx="2884297" cy="923330"/>
          </a:xfrm>
          <a:prstGeom prst="rect">
            <a:avLst/>
          </a:prstGeom>
          <a:noFill/>
        </p:spPr>
        <p:txBody>
          <a:bodyPr wrap="square" rtlCol="0">
            <a:spAutoFit/>
          </a:bodyPr>
          <a:lstStyle/>
          <a:p>
            <a:r>
              <a:rPr lang="en-US" altLang="zh-CN" sz="5400" dirty="0" smtClean="0">
                <a:solidFill>
                  <a:srgbClr val="FF0000"/>
                </a:solidFill>
                <a:latin typeface="Times New Roman" pitchFamily="18" charset="0"/>
                <a:ea typeface="思源黑体 CN Bold" panose="020B0800000000000000" pitchFamily="34" charset="-122"/>
                <a:cs typeface="Times New Roman" pitchFamily="18" charset="0"/>
              </a:rPr>
              <a:t>Tuần 10</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xmlns=""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xmlns=""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hẹn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p>
          <a:p>
            <a:pPr algn="ctr">
              <a:lnSpc>
                <a:spcPct val="150000"/>
              </a:lnSpc>
            </a:pP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YÊU CẦU CẦN ĐẠT</a:t>
            </a: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3 - 4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cảm</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thơ</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bè</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buNone/>
            </a:pPr>
            <a:r>
              <a:rPr lang="vi-VN" dirty="0" smtClean="0">
                <a:latin typeface="Times New Roman" pitchFamily="18" charset="0"/>
                <a:cs typeface="Times New Roman" pitchFamily="18" charset="0"/>
              </a:rPr>
              <a:t>- Yêu thích môn học</a:t>
            </a:r>
          </a:p>
          <a:p>
            <a:pPr>
              <a:buNone/>
            </a:pPr>
            <a:r>
              <a:rPr lang="vi-VN" dirty="0" smtClean="0">
                <a:latin typeface="Times New Roman" pitchFamily="18" charset="0"/>
                <a:cs typeface="Times New Roman" pitchFamily="18" charset="0"/>
              </a:rPr>
              <a:t>- Phát triển năng lực sử dụng ngôn ngữ và năng lực văn học trong việc kể về hoạt động của con người gần gũi với trải nghiệm của học sinh. </a:t>
            </a:r>
            <a:endParaRPr lang="vi-VN"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itchFamily="18" charset="0"/>
                  <a:ea typeface="Arial-Rounded" pitchFamily="34" charset="0"/>
                  <a:cs typeface="Times New Roman" pitchFamily="18" charset="0"/>
                </a:rPr>
                <a:t> </a:t>
              </a:r>
              <a:r>
                <a:rPr lang="en-US" sz="3200" b="1" dirty="0" smtClean="0">
                  <a:solidFill>
                    <a:srgbClr val="008200"/>
                  </a:solidFill>
                  <a:latin typeface="Times New Roman" pitchFamily="18" charset="0"/>
                  <a:ea typeface="Arial-Rounded" pitchFamily="34" charset="0"/>
                  <a:cs typeface="Times New Roman" pitchFamily="18" charset="0"/>
                </a:rPr>
                <a:t>Nói về việc làm của các bạn trong mỗi tranh.</a:t>
              </a:r>
              <a:endParaRPr lang="vi-VN" sz="3200" b="1" dirty="0">
                <a:solidFill>
                  <a:srgbClr val="008200"/>
                </a:solidFill>
                <a:latin typeface="Times New Roman" pitchFamily="18" charset="0"/>
                <a:ea typeface="Arial-Rounded" pitchFamily="34" charset="0"/>
                <a:cs typeface="Times New Roman"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9442" t="32675" r="24459" b="39035"/>
          <a:stretch/>
        </p:blipFill>
        <p:spPr bwMode="auto">
          <a:xfrm>
            <a:off x="7860628" y="838797"/>
            <a:ext cx="3304677" cy="3279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Group 8"/>
          <p:cNvGrpSpPr/>
          <p:nvPr/>
        </p:nvGrpSpPr>
        <p:grpSpPr>
          <a:xfrm>
            <a:off x="7537476" y="4140835"/>
            <a:ext cx="2482090" cy="1257985"/>
            <a:chOff x="3759267" y="334167"/>
            <a:chExt cx="5621970" cy="1403180"/>
          </a:xfrm>
        </p:grpSpPr>
        <p:sp>
          <p:nvSpPr>
            <p:cNvPr id="10" name="Cloud Callout 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itchFamily="18" charset="0"/>
                <a:cs typeface="Times New Roman" pitchFamily="18" charset="0"/>
              </a:endParaRPr>
            </a:p>
          </p:txBody>
        </p:sp>
        <p:sp>
          <p:nvSpPr>
            <p:cNvPr id="15" name="TextBox 14"/>
            <p:cNvSpPr txBox="1"/>
            <p:nvPr/>
          </p:nvSpPr>
          <p:spPr>
            <a:xfrm>
              <a:off x="4110641" y="503641"/>
              <a:ext cx="4919222" cy="1064229"/>
            </a:xfrm>
            <a:prstGeom prst="rect">
              <a:avLst/>
            </a:prstGeom>
            <a:noFill/>
            <a:ln>
              <a:noFill/>
            </a:ln>
          </p:spPr>
          <p:txBody>
            <a:bodyPr wrap="square" rtlCol="0">
              <a:spAutoFit/>
            </a:bodyPr>
            <a:lstStyle/>
            <a:p>
              <a:pPr algn="ctr"/>
              <a:r>
                <a:rPr lang="en-US" sz="2800" dirty="0" smtClean="0">
                  <a:solidFill>
                    <a:srgbClr val="002060"/>
                  </a:solidFill>
                  <a:latin typeface="Times New Roman" pitchFamily="18" charset="0"/>
                  <a:ea typeface="Arial-Rounded" panose="020B0500000000000000" pitchFamily="34" charset="0"/>
                  <a:cs typeface="Times New Roman" pitchFamily="18"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xmlns="" val="0"/>
              </a:ext>
            </a:extLst>
          </a:blip>
          <a:stretch>
            <a:fillRect/>
          </a:stretch>
        </p:blipFill>
        <p:spPr>
          <a:xfrm>
            <a:off x="4526684" y="4481714"/>
            <a:ext cx="3246872" cy="1861264"/>
          </a:xfrm>
          <a:prstGeom prst="rect">
            <a:avLst/>
          </a:prstGeom>
        </p:spPr>
      </p:pic>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350" t="32675" r="40555" b="39035"/>
          <a:stretch/>
        </p:blipFill>
        <p:spPr bwMode="auto">
          <a:xfrm>
            <a:off x="4469538" y="838796"/>
            <a:ext cx="3304018" cy="3279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377" t="32675" r="56279" b="39035"/>
          <a:stretch/>
        </p:blipFill>
        <p:spPr bwMode="auto">
          <a:xfrm>
            <a:off x="966479" y="867775"/>
            <a:ext cx="3560205" cy="3279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itchFamily="18" charset="0"/>
                  <a:ea typeface="Arial-Rounded" pitchFamily="34" charset="0"/>
                  <a:cs typeface="Times New Roman" pitchFamily="18" charset="0"/>
                </a:rPr>
                <a:t> </a:t>
              </a:r>
              <a:r>
                <a:rPr lang="en-US" sz="3200" b="1" dirty="0" smtClean="0">
                  <a:solidFill>
                    <a:srgbClr val="008200"/>
                  </a:solidFill>
                  <a:latin typeface="Times New Roman" pitchFamily="18" charset="0"/>
                  <a:ea typeface="Arial-Rounded" pitchFamily="34" charset="0"/>
                  <a:cs typeface="Times New Roman" pitchFamily="18" charset="0"/>
                </a:rPr>
                <a:t>Nói về việc làm của các bạn trong mỗi tranh.</a:t>
              </a:r>
              <a:endParaRPr lang="vi-VN" sz="3200" b="1" dirty="0">
                <a:solidFill>
                  <a:srgbClr val="008200"/>
                </a:solidFill>
                <a:latin typeface="Times New Roman" pitchFamily="18" charset="0"/>
                <a:ea typeface="Arial-Rounded" pitchFamily="34" charset="0"/>
                <a:cs typeface="Times New Roman"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gr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377" t="32675" r="56279" b="39035"/>
          <a:stretch/>
        </p:blipFill>
        <p:spPr bwMode="auto">
          <a:xfrm>
            <a:off x="562393" y="1152712"/>
            <a:ext cx="4717216" cy="43449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5696285" y="1713341"/>
            <a:ext cx="6142789" cy="3970318"/>
          </a:xfrm>
          <a:prstGeom prst="rect">
            <a:avLst/>
          </a:prstGeom>
          <a:noFill/>
        </p:spPr>
        <p:txBody>
          <a:bodyPr wrap="square" rtlCol="0">
            <a:spAutoFit/>
          </a:bodyPr>
          <a:lstStyle/>
          <a:p>
            <a:r>
              <a:rPr lang="en-US" sz="3600" b="1" dirty="0">
                <a:solidFill>
                  <a:srgbClr val="002060"/>
                </a:solidFill>
                <a:latin typeface="Times New Roman" pitchFamily="18" charset="0"/>
                <a:ea typeface="Arial-Rounded" pitchFamily="34" charset="0"/>
                <a:cs typeface="Times New Roman" pitchFamily="18" charset="0"/>
              </a:rPr>
              <a:t> </a:t>
            </a:r>
            <a:r>
              <a:rPr lang="en-US" sz="3600" b="1" dirty="0" smtClean="0">
                <a:solidFill>
                  <a:srgbClr val="002060"/>
                </a:solidFill>
                <a:latin typeface="Times New Roman" pitchFamily="18" charset="0"/>
                <a:ea typeface="Arial-Rounded" pitchFamily="34" charset="0"/>
                <a:cs typeface="Times New Roman" pitchFamily="18" charset="0"/>
              </a:rPr>
              <a:t>- Bức tranh nói về hai bạn học sinh đang nói chuyện ríu rít, trên vai khoác chiếc cặp nhỏ tung tăng đến trường.</a:t>
            </a:r>
          </a:p>
          <a:p>
            <a:r>
              <a:rPr lang="en-US" sz="3600" b="1" dirty="0" smtClean="0">
                <a:solidFill>
                  <a:srgbClr val="002060"/>
                </a:solidFill>
                <a:latin typeface="Times New Roman" pitchFamily="18" charset="0"/>
                <a:ea typeface="Arial-Rounded" pitchFamily="34" charset="0"/>
                <a:cs typeface="Times New Roman" pitchFamily="18" charset="0"/>
              </a:rPr>
              <a:t>- Phía xa xa, mẹ dắt con cùng đến trường, vừa đi vừa kể chuyện cho nhau nghe.</a:t>
            </a:r>
            <a:endParaRPr lang="vi-VN" sz="3200" b="1" dirty="0">
              <a:solidFill>
                <a:srgbClr val="002060"/>
              </a:solidFill>
              <a:latin typeface="Times New Roman" pitchFamily="18" charset="0"/>
              <a:ea typeface="Arial-Rounded" pitchFamily="34" charset="0"/>
              <a:cs typeface="Times New Roman" pitchFamily="18" charset="0"/>
            </a:endParaRPr>
          </a:p>
        </p:txBody>
      </p:sp>
      <p:sp>
        <p:nvSpPr>
          <p:cNvPr id="10" name="Rounded Rectangle 9"/>
          <p:cNvSpPr/>
          <p:nvPr/>
        </p:nvSpPr>
        <p:spPr>
          <a:xfrm>
            <a:off x="5582654" y="1540838"/>
            <a:ext cx="6128084" cy="4315325"/>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1517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itchFamily="18" charset="0"/>
                  <a:ea typeface="Arial-Rounded" pitchFamily="34" charset="0"/>
                  <a:cs typeface="Times New Roman" pitchFamily="18" charset="0"/>
                </a:rPr>
                <a:t> </a:t>
              </a:r>
              <a:r>
                <a:rPr lang="en-US" sz="3200" b="1" dirty="0" smtClean="0">
                  <a:solidFill>
                    <a:srgbClr val="008200"/>
                  </a:solidFill>
                  <a:latin typeface="Times New Roman" pitchFamily="18" charset="0"/>
                  <a:ea typeface="Arial-Rounded" pitchFamily="34" charset="0"/>
                  <a:cs typeface="Times New Roman" pitchFamily="18" charset="0"/>
                </a:rPr>
                <a:t>Nói về việc làm của các bạn trong mỗi tranh.</a:t>
              </a:r>
              <a:endParaRPr lang="vi-VN" sz="3200" b="1" dirty="0">
                <a:solidFill>
                  <a:srgbClr val="008200"/>
                </a:solidFill>
                <a:latin typeface="Times New Roman" pitchFamily="18" charset="0"/>
                <a:ea typeface="Arial-Rounded" pitchFamily="34" charset="0"/>
                <a:cs typeface="Times New Roman"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grpSp>
      <p:sp>
        <p:nvSpPr>
          <p:cNvPr id="9" name="TextBox 8"/>
          <p:cNvSpPr txBox="1"/>
          <p:nvPr/>
        </p:nvSpPr>
        <p:spPr>
          <a:xfrm>
            <a:off x="5696284" y="2038412"/>
            <a:ext cx="6142789" cy="2862322"/>
          </a:xfrm>
          <a:prstGeom prst="rect">
            <a:avLst/>
          </a:prstGeom>
          <a:noFill/>
        </p:spPr>
        <p:txBody>
          <a:bodyPr wrap="square" rtlCol="0">
            <a:spAutoFit/>
          </a:bodyPr>
          <a:lstStyle/>
          <a:p>
            <a:r>
              <a:rPr lang="en-US" sz="3600" b="1" dirty="0">
                <a:solidFill>
                  <a:srgbClr val="002060"/>
                </a:solidFill>
                <a:latin typeface="Times New Roman" pitchFamily="18" charset="0"/>
                <a:ea typeface="Arial-Rounded" pitchFamily="34" charset="0"/>
                <a:cs typeface="Times New Roman" pitchFamily="18" charset="0"/>
              </a:rPr>
              <a:t> </a:t>
            </a:r>
            <a:r>
              <a:rPr lang="en-US" sz="3600" b="1" dirty="0" smtClean="0">
                <a:solidFill>
                  <a:srgbClr val="002060"/>
                </a:solidFill>
                <a:latin typeface="Times New Roman" pitchFamily="18" charset="0"/>
                <a:ea typeface="Arial-Rounded" pitchFamily="34" charset="0"/>
                <a:cs typeface="Times New Roman" pitchFamily="18" charset="0"/>
              </a:rPr>
              <a:t>- Bức tranh nói về 3 bạn nhỏ đang thảo luận nhóm về một bài tập với nhau rất sôi nổi. Mỗi bạn đều chỉ ra những ý kiến của riêng mình. </a:t>
            </a:r>
            <a:endParaRPr lang="vi-VN" sz="3200" b="1" dirty="0">
              <a:solidFill>
                <a:srgbClr val="002060"/>
              </a:solidFill>
              <a:latin typeface="Times New Roman" pitchFamily="18" charset="0"/>
              <a:ea typeface="Arial-Rounded" pitchFamily="34" charset="0"/>
              <a:cs typeface="Times New Roman" pitchFamily="18" charset="0"/>
            </a:endParaRPr>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350" t="32675" r="40555" b="39035"/>
          <a:stretch/>
        </p:blipFill>
        <p:spPr bwMode="auto">
          <a:xfrm>
            <a:off x="627439" y="1193200"/>
            <a:ext cx="4587123" cy="4552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7"/>
          <p:cNvSpPr/>
          <p:nvPr/>
        </p:nvSpPr>
        <p:spPr>
          <a:xfrm>
            <a:off x="5582654" y="2038412"/>
            <a:ext cx="6128084" cy="3014851"/>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8160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itchFamily="18" charset="0"/>
                  <a:ea typeface="Arial-Rounded" pitchFamily="34" charset="0"/>
                  <a:cs typeface="Times New Roman" pitchFamily="18" charset="0"/>
                </a:rPr>
                <a:t> </a:t>
              </a:r>
              <a:r>
                <a:rPr lang="en-US" sz="3200" b="1" dirty="0" smtClean="0">
                  <a:solidFill>
                    <a:srgbClr val="008200"/>
                  </a:solidFill>
                  <a:latin typeface="Times New Roman" pitchFamily="18" charset="0"/>
                  <a:ea typeface="Arial-Rounded" pitchFamily="34" charset="0"/>
                  <a:cs typeface="Times New Roman" pitchFamily="18" charset="0"/>
                </a:rPr>
                <a:t>Nói về việc làm của các bạn trong mỗi tranh.</a:t>
              </a:r>
              <a:endParaRPr lang="vi-VN" sz="3200" b="1" dirty="0">
                <a:solidFill>
                  <a:srgbClr val="008200"/>
                </a:solidFill>
                <a:latin typeface="Times New Roman" pitchFamily="18" charset="0"/>
                <a:ea typeface="Arial-Rounded" pitchFamily="34" charset="0"/>
                <a:cs typeface="Times New Roman"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grpSp>
      <p:sp>
        <p:nvSpPr>
          <p:cNvPr id="9" name="TextBox 8"/>
          <p:cNvSpPr txBox="1"/>
          <p:nvPr/>
        </p:nvSpPr>
        <p:spPr>
          <a:xfrm>
            <a:off x="5696284" y="2038412"/>
            <a:ext cx="6142789" cy="3908762"/>
          </a:xfrm>
          <a:prstGeom prst="rect">
            <a:avLst/>
          </a:prstGeom>
          <a:noFill/>
        </p:spPr>
        <p:txBody>
          <a:bodyPr wrap="square" rtlCol="0">
            <a:spAutoFit/>
          </a:bodyPr>
          <a:lstStyle/>
          <a:p>
            <a:r>
              <a:rPr lang="en-US" sz="3600" b="1" dirty="0">
                <a:solidFill>
                  <a:srgbClr val="002060"/>
                </a:solidFill>
                <a:latin typeface="Times New Roman" pitchFamily="18" charset="0"/>
                <a:ea typeface="Arial-Rounded" pitchFamily="34" charset="0"/>
                <a:cs typeface="Times New Roman" pitchFamily="18" charset="0"/>
              </a:rPr>
              <a:t> </a:t>
            </a:r>
            <a:r>
              <a:rPr lang="en-US" sz="3600" b="1" dirty="0" smtClean="0">
                <a:solidFill>
                  <a:srgbClr val="002060"/>
                </a:solidFill>
                <a:latin typeface="Times New Roman" pitchFamily="18" charset="0"/>
                <a:ea typeface="Arial-Rounded" pitchFamily="34" charset="0"/>
                <a:cs typeface="Times New Roman" pitchFamily="18" charset="0"/>
              </a:rPr>
              <a:t>- Bức tranh nói về một giờ học thể dục hoặc giờ ra chơi của các bạn học sinh.</a:t>
            </a:r>
          </a:p>
          <a:p>
            <a:pPr marL="571500" indent="-571500">
              <a:buFontTx/>
              <a:buChar char="-"/>
            </a:pPr>
            <a:r>
              <a:rPr lang="en-US" sz="3600" b="1" dirty="0" smtClean="0">
                <a:solidFill>
                  <a:srgbClr val="002060"/>
                </a:solidFill>
                <a:latin typeface="Times New Roman" pitchFamily="18" charset="0"/>
                <a:ea typeface="Arial-Rounded" pitchFamily="34" charset="0"/>
                <a:cs typeface="Times New Roman" pitchFamily="18" charset="0"/>
              </a:rPr>
              <a:t>1 nhóm đang chơi đá cầu.</a:t>
            </a:r>
          </a:p>
          <a:p>
            <a:pPr marL="571500" indent="-571500">
              <a:buFontTx/>
              <a:buChar char="-"/>
            </a:pPr>
            <a:r>
              <a:rPr lang="en-US" sz="3600" b="1" dirty="0" smtClean="0">
                <a:solidFill>
                  <a:srgbClr val="002060"/>
                </a:solidFill>
                <a:latin typeface="Times New Roman" pitchFamily="18" charset="0"/>
                <a:ea typeface="Arial-Rounded" pitchFamily="34" charset="0"/>
                <a:cs typeface="Times New Roman" pitchFamily="18" charset="0"/>
              </a:rPr>
              <a:t>Xa xa có 2 bạn nữ đang chơi nhảy dây.</a:t>
            </a:r>
          </a:p>
          <a:p>
            <a:endParaRPr lang="vi-VN" sz="3200" b="1" dirty="0">
              <a:solidFill>
                <a:srgbClr val="002060"/>
              </a:solidFill>
              <a:latin typeface="Times New Roman" pitchFamily="18" charset="0"/>
              <a:ea typeface="Arial-Rounded" pitchFamily="34" charset="0"/>
              <a:cs typeface="Times New Roman" pitchFamily="18" charset="0"/>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9442" t="32675" r="24459" b="39035"/>
          <a:stretch/>
        </p:blipFill>
        <p:spPr bwMode="auto">
          <a:xfrm>
            <a:off x="667083" y="1232993"/>
            <a:ext cx="4507835" cy="4473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ounded Rectangle 9"/>
          <p:cNvSpPr/>
          <p:nvPr/>
        </p:nvSpPr>
        <p:spPr>
          <a:xfrm>
            <a:off x="5582654" y="2038412"/>
            <a:ext cx="6128084" cy="3496114"/>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693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grpSp>
        <p:nvGrpSpPr>
          <p:cNvPr id="15" name="Group 14"/>
          <p:cNvGrpSpPr/>
          <p:nvPr/>
        </p:nvGrpSpPr>
        <p:grpSpPr>
          <a:xfrm>
            <a:off x="1183074" y="192466"/>
            <a:ext cx="10873685"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Times New Roman" pitchFamily="18" charset="0"/>
                  <a:ea typeface="Arial-Rounded" pitchFamily="34" charset="0"/>
                  <a:cs typeface="Times New Roman" pitchFamily="18" charset="0"/>
                </a:rPr>
                <a:t> </a:t>
              </a:r>
              <a:r>
                <a:rPr lang="en-US" sz="3200" b="1" dirty="0" smtClean="0">
                  <a:solidFill>
                    <a:srgbClr val="008200"/>
                  </a:solidFill>
                  <a:latin typeface="Times New Roman" pitchFamily="18" charset="0"/>
                  <a:ea typeface="Arial-Rounded" pitchFamily="34" charset="0"/>
                  <a:cs typeface="Times New Roman" pitchFamily="18" charset="0"/>
                </a:rPr>
                <a:t>Viết 3 – 4 câu kể về một hoạt động em tham gia </a:t>
              </a:r>
            </a:p>
            <a:p>
              <a:r>
                <a:rPr lang="en-US" sz="3200" b="1" dirty="0" smtClean="0">
                  <a:solidFill>
                    <a:srgbClr val="008200"/>
                  </a:solidFill>
                  <a:latin typeface="Times New Roman" pitchFamily="18" charset="0"/>
                  <a:ea typeface="Arial-Rounded" pitchFamily="34" charset="0"/>
                  <a:cs typeface="Times New Roman" pitchFamily="18" charset="0"/>
                </a:rPr>
                <a:t>cùng các bạn.</a:t>
              </a:r>
              <a:endParaRPr lang="vi-VN" sz="3200" b="1" dirty="0">
                <a:solidFill>
                  <a:srgbClr val="008200"/>
                </a:solidFill>
                <a:latin typeface="Times New Roman" pitchFamily="18" charset="0"/>
                <a:ea typeface="Arial-Rounded" pitchFamily="34" charset="0"/>
                <a:cs typeface="Times New Roman"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grpSp>
      <p:pic>
        <p:nvPicPr>
          <p:cNvPr id="8" name="图片 4">
            <a:extLst>
              <a:ext uri="{FF2B5EF4-FFF2-40B4-BE49-F238E27FC236}">
                <a16:creationId xmlns:a16="http://schemas.microsoft.com/office/drawing/2014/main" xmlns="" id="{1D7BF903-E6F8-4C5D-84EC-8C9BF12F5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7937" y="1740568"/>
            <a:ext cx="10796337" cy="3352800"/>
          </a:xfrm>
          <a:prstGeom prst="rect">
            <a:avLst/>
          </a:prstGeom>
        </p:spPr>
      </p:pic>
      <p:sp>
        <p:nvSpPr>
          <p:cNvPr id="9" name="TextBox 8">
            <a:extLst>
              <a:ext uri="{FF2B5EF4-FFF2-40B4-BE49-F238E27FC236}">
                <a16:creationId xmlns:a16="http://schemas.microsoft.com/office/drawing/2014/main" xmlns="" id="{D4F928FB-968A-4666-9173-178A617D7C9E}"/>
              </a:ext>
            </a:extLst>
          </p:cNvPr>
          <p:cNvSpPr txBox="1"/>
          <p:nvPr/>
        </p:nvSpPr>
        <p:spPr>
          <a:xfrm>
            <a:off x="1022158" y="1893474"/>
            <a:ext cx="10227893" cy="3539430"/>
          </a:xfrm>
          <a:prstGeom prst="rect">
            <a:avLst/>
          </a:prstGeom>
          <a:noFill/>
        </p:spPr>
        <p:txBody>
          <a:bodyPr wrap="square" rtlCol="0">
            <a:spAutoFit/>
          </a:bodyPr>
          <a:lstStyle/>
          <a:p>
            <a:pPr marL="457200" indent="-457200">
              <a:buFontTx/>
              <a:buChar char="-"/>
            </a:pPr>
            <a:r>
              <a:rPr lang="en-US" sz="3200" b="1" dirty="0" smtClean="0">
                <a:solidFill>
                  <a:srgbClr val="002060"/>
                </a:solidFill>
                <a:latin typeface="Times New Roman" pitchFamily="18" charset="0"/>
                <a:ea typeface="Arial-Rounded" pitchFamily="34" charset="0"/>
                <a:cs typeface="Times New Roman" pitchFamily="18" charset="0"/>
              </a:rPr>
              <a:t>Em đã tham gia hoạt động gì cùng các bạn? (học tập, vui chơi,..)</a:t>
            </a:r>
          </a:p>
          <a:p>
            <a:pPr marL="457200" indent="-457200">
              <a:buFontTx/>
              <a:buChar char="-"/>
            </a:pPr>
            <a:r>
              <a:rPr lang="en-US" sz="3200" b="1" dirty="0" smtClean="0">
                <a:solidFill>
                  <a:srgbClr val="002060"/>
                </a:solidFill>
                <a:latin typeface="Times New Roman" pitchFamily="18" charset="0"/>
                <a:ea typeface="Arial-Rounded" pitchFamily="34" charset="0"/>
                <a:cs typeface="Times New Roman" pitchFamily="18" charset="0"/>
              </a:rPr>
              <a:t>Hoạt động đó diễn ra ở đâu? Có những bạn nào cùng tham gia?</a:t>
            </a:r>
          </a:p>
          <a:p>
            <a:pPr marL="457200" indent="-457200">
              <a:buFontTx/>
              <a:buChar char="-"/>
            </a:pPr>
            <a:r>
              <a:rPr lang="en-US" sz="3200" b="1" dirty="0" smtClean="0">
                <a:solidFill>
                  <a:srgbClr val="002060"/>
                </a:solidFill>
                <a:latin typeface="Times New Roman" pitchFamily="18" charset="0"/>
                <a:ea typeface="Arial-Rounded" pitchFamily="34" charset="0"/>
                <a:cs typeface="Times New Roman" pitchFamily="18" charset="0"/>
              </a:rPr>
              <a:t>Em và các bạn đã làm những việc gì?</a:t>
            </a:r>
          </a:p>
          <a:p>
            <a:pPr marL="457200" indent="-457200">
              <a:buFontTx/>
              <a:buChar char="-"/>
            </a:pPr>
            <a:r>
              <a:rPr lang="en-US" sz="3200" b="1" dirty="0" smtClean="0">
                <a:solidFill>
                  <a:srgbClr val="002060"/>
                </a:solidFill>
                <a:latin typeface="Times New Roman" pitchFamily="18" charset="0"/>
                <a:ea typeface="Arial-Rounded" pitchFamily="34" charset="0"/>
                <a:cs typeface="Times New Roman" pitchFamily="18" charset="0"/>
              </a:rPr>
              <a:t>Em cảm thấy thế nào khi tham gia những hoạt động đó?</a:t>
            </a:r>
            <a:endParaRPr lang="en-US" sz="3200" b="1" dirty="0">
              <a:solidFill>
                <a:srgbClr val="002060"/>
              </a:solidFill>
              <a:latin typeface="Times New Roman" pitchFamily="18" charset="0"/>
              <a:ea typeface="Arial-Rounded" pitchFamily="34" charset="0"/>
              <a:cs typeface="Times New Roman" pitchFamily="18" charset="0"/>
            </a:endParaRPr>
          </a:p>
        </p:txBody>
      </p:sp>
    </p:spTree>
    <p:extLst>
      <p:ext uri="{BB962C8B-B14F-4D97-AF65-F5344CB8AC3E}">
        <p14:creationId xmlns:p14="http://schemas.microsoft.com/office/powerpoint/2010/main" xmlns=""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4" y="1401595"/>
            <a:ext cx="11357811" cy="3785652"/>
          </a:xfrm>
          <a:prstGeom prst="rect">
            <a:avLst/>
          </a:prstGeom>
        </p:spPr>
        <p:txBody>
          <a:bodyPr wrap="square">
            <a:spAutoFit/>
          </a:bodyPr>
          <a:lstStyle/>
          <a:p>
            <a:pPr>
              <a:lnSpc>
                <a:spcPct val="150000"/>
              </a:lnSpc>
            </a:pPr>
            <a:r>
              <a:rPr lang="en-US" sz="3200" b="1" dirty="0" smtClean="0">
                <a:solidFill>
                  <a:srgbClr val="002060"/>
                </a:solidFill>
                <a:latin typeface="Times New Roman" pitchFamily="18" charset="0"/>
                <a:ea typeface="Arial-Rounded" pitchFamily="34" charset="0"/>
                <a:cs typeface="Times New Roman" pitchFamily="18" charset="0"/>
              </a:rPr>
              <a:t>        Sau mỗi giờ tan học, em và Tùng thường ở lại sân trường chơi đá cầu với nhau. Tùng chơi đá cầu rất giỏi. Những lần bạn tung cầu, tạo ra đường cầu vô cùng đẹp mắt. Chơi đá cầu giúp chúng em nâng cao sức khỏe, sự dẻo dai của đôi chân. Em rất vui vì hằng ngày có thể đá cầu cùng Tùng.</a:t>
            </a:r>
          </a:p>
        </p:txBody>
      </p:sp>
    </p:spTree>
    <p:extLst>
      <p:ext uri="{BB962C8B-B14F-4D97-AF65-F5344CB8AC3E}">
        <p14:creationId xmlns:p14="http://schemas.microsoft.com/office/powerpoint/2010/main" xmlns="" val="1789834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5" y="1209090"/>
            <a:ext cx="11357811" cy="4524315"/>
          </a:xfrm>
          <a:prstGeom prst="rect">
            <a:avLst/>
          </a:prstGeom>
        </p:spPr>
        <p:txBody>
          <a:bodyPr wrap="square">
            <a:spAutoFit/>
          </a:bodyPr>
          <a:lstStyle/>
          <a:p>
            <a:pPr>
              <a:lnSpc>
                <a:spcPct val="150000"/>
              </a:lnSpc>
            </a:pPr>
            <a:r>
              <a:rPr lang="en-US" sz="3200" b="1" dirty="0" smtClean="0">
                <a:solidFill>
                  <a:srgbClr val="002060"/>
                </a:solidFill>
                <a:latin typeface="Times New Roman" pitchFamily="18" charset="0"/>
                <a:ea typeface="Arial-Rounded" pitchFamily="34" charset="0"/>
                <a:cs typeface="Times New Roman" pitchFamily="18" charset="0"/>
              </a:rPr>
              <a:t>       Cứ vào giờ ra chơi là nhóm lớp em sẽ xuống sân trường chơi nhảy dây. Nhóm của em chơi thường có năm đên mười bạn, chia ra làm hai nhóm. Một nhóm sẽ đảm nhận nhiệm vụ quăng dây. Nhóm còn lại sẽ nhảy dây. Khi sợi dây thừng được quất lên sẽ tạo thành một vòng cung, các bạn sẽ lần lượt vào nhảy. Em rất vui khi chơi nhảy dây cùng các bạn.</a:t>
            </a:r>
          </a:p>
        </p:txBody>
      </p:sp>
    </p:spTree>
    <p:extLst>
      <p:ext uri="{BB962C8B-B14F-4D97-AF65-F5344CB8AC3E}">
        <p14:creationId xmlns:p14="http://schemas.microsoft.com/office/powerpoint/2010/main" xmlns="" val="2442039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601</Words>
  <Application>Microsoft Office PowerPoint</Application>
  <PresentationFormat>Custom</PresentationFormat>
  <Paragraphs>42</Paragraphs>
  <Slides>10</Slides>
  <Notes>0</Notes>
  <HiddenSlides>0</HiddenSlides>
  <MMClips>2</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2_Office Theme</vt:lpstr>
      <vt:lpstr>Slide 1</vt:lpstr>
      <vt:lpstr>YÊU CẦU CẦN ĐẠT</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7</cp:lastModifiedBy>
  <cp:revision>206</cp:revision>
  <dcterms:created xsi:type="dcterms:W3CDTF">2021-05-29T04:05:18Z</dcterms:created>
  <dcterms:modified xsi:type="dcterms:W3CDTF">2022-11-06T21:59:51Z</dcterms:modified>
</cp:coreProperties>
</file>