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0" r:id="rId4"/>
    <p:sldId id="265" r:id="rId5"/>
    <p:sldId id="261" r:id="rId6"/>
    <p:sldId id="267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1DE5C"/>
    <a:srgbClr val="FEE37E"/>
    <a:srgbClr val="FED94D"/>
    <a:srgbClr val="D5E575"/>
    <a:srgbClr val="C8DD4B"/>
    <a:srgbClr val="C1D82E"/>
    <a:srgbClr val="9DE555"/>
    <a:srgbClr val="CEE15D"/>
    <a:srgbClr val="FBB04A"/>
    <a:srgbClr val="81C2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-65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xmlns="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xmlns="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xmlns="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xmlns="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xmlns="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2.wdp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9738E0-B68F-4582-998E-0E46AE3F974C}"/>
              </a:ext>
            </a:extLst>
          </p:cNvPr>
          <p:cNvSpPr txBox="1"/>
          <p:nvPr/>
        </p:nvSpPr>
        <p:spPr>
          <a:xfrm>
            <a:off x="297183" y="4459449"/>
            <a:ext cx="7349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CHỦ ĐỀ </a:t>
            </a:r>
          </a:p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xmlns="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xmlns="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xmlns="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xmlns="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xmlns="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xmlns="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xmlns="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xmlns="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xmlns="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xmlns="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xmlns="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xmlns="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xmlns="" id="{8AC655FA-2F9A-48C2-988A-6A43FEA949C1}"/>
              </a:ext>
            </a:extLst>
          </p:cNvPr>
          <p:cNvGrpSpPr/>
          <p:nvPr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xmlns="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xmlns="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xmlns="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xmlns="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xmlns="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xmlns="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xmlns="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xmlns="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xmlns="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xmlns="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xmlns="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xmlns="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xmlns="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xmlns="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xmlns="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xmlns="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xmlns="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xmlns="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xmlns="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xmlns="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xmlns="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xmlns="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xmlns="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xmlns="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xmlns="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xmlns="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xmlns="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xmlns="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xmlns="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xmlns="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xmlns="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xmlns="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xmlns="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xmlns="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xmlns="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xmlns="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xmlns="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xmlns="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xmlns="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xmlns="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xmlns="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xmlns="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xmlns="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xmlns="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xmlns="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xmlns="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xmlns="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xmlns="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xmlns="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xmlns="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xmlns="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xmlns="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xmlns="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xmlns="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xmlns="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xmlns="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xmlns="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xmlns="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xmlns="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xmlns="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xmlns="" id="{CFF076C3-9DD2-42F2-96BC-427CF92AEA3C}"/>
              </a:ext>
            </a:extLst>
          </p:cNvPr>
          <p:cNvSpPr/>
          <p:nvPr/>
        </p:nvSpPr>
        <p:spPr>
          <a:xfrm>
            <a:off x="6111999" y="1644474"/>
            <a:ext cx="5974590" cy="4384635"/>
          </a:xfrm>
          <a:prstGeom prst="cloud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3629" y="887135"/>
            <a:ext cx="1007672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Củng cố được các kiến thức, kĩ năng đã học về môi trường sống của thực vật và động vật.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Thực hiện được một số việc làm bảo vệ môi trường sống của thực vật và động vật, chia sẻ với những người xung quanh để cùng thực hiện.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   - Tự chủ tự học: tự hoàn thành nhiệm vụ học tập cá nhân 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   - Giao tiếp và hợp tác: chia sẻ, hợp tác cùng các bạn trong hoạt động nhóm. 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   - Giải quyết vấn đề và sáng tạo: vận dụng kiến thức đã học vào cuộc sống</a:t>
            </a:r>
          </a:p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Góp phần phát triển phẩm chất nhân ái, chăm chỉ và trách nhiệm: có ý thức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bảo vệ, quý mến động vật, thực vật xung quanh.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6632" y="39820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84E742-03E2-4BB5-97FE-CAC7BE27CF54}"/>
              </a:ext>
            </a:extLst>
          </p:cNvPr>
          <p:cNvSpPr txBox="1"/>
          <p:nvPr/>
        </p:nvSpPr>
        <p:spPr>
          <a:xfrm>
            <a:off x="5450079" y="246646"/>
            <a:ext cx="617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Hoàn thành theo sơ đồ gợi ý sau:</a:t>
            </a:r>
            <a:endParaRPr lang="vi-VN" sz="28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72D731B-B327-4547-B481-5142C9FE335C}"/>
              </a:ext>
            </a:extLst>
          </p:cNvPr>
          <p:cNvSpPr/>
          <p:nvPr/>
        </p:nvSpPr>
        <p:spPr>
          <a:xfrm>
            <a:off x="645555" y="2004693"/>
            <a:ext cx="2167959" cy="798286"/>
          </a:xfrm>
          <a:prstGeom prst="roundRect">
            <a:avLst/>
          </a:prstGeom>
          <a:solidFill>
            <a:srgbClr val="81C23F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THỰC VẬT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A49BEE0-BCB8-49DE-9C56-787DA2CD12A0}"/>
              </a:ext>
            </a:extLst>
          </p:cNvPr>
          <p:cNvSpPr/>
          <p:nvPr/>
        </p:nvSpPr>
        <p:spPr>
          <a:xfrm>
            <a:off x="605580" y="4705005"/>
            <a:ext cx="2167959" cy="798286"/>
          </a:xfrm>
          <a:prstGeom prst="roundRect">
            <a:avLst/>
          </a:prstGeom>
          <a:solidFill>
            <a:srgbClr val="FBB04A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ĐỘNG VẬT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21E751E-FF3A-4980-ACB6-9FEDE71180A1}"/>
              </a:ext>
            </a:extLst>
          </p:cNvPr>
          <p:cNvSpPr/>
          <p:nvPr/>
        </p:nvSpPr>
        <p:spPr>
          <a:xfrm>
            <a:off x="3763618" y="1469414"/>
            <a:ext cx="2994992" cy="523220"/>
          </a:xfrm>
          <a:prstGeom prst="roundRect">
            <a:avLst>
              <a:gd name="adj" fmla="val 29331"/>
            </a:avLst>
          </a:prstGeom>
          <a:solidFill>
            <a:srgbClr val="C1D82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Môi trường sống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97B51D6-D89D-4ABC-8079-5D95A2330F6C}"/>
              </a:ext>
            </a:extLst>
          </p:cNvPr>
          <p:cNvSpPr/>
          <p:nvPr/>
        </p:nvSpPr>
        <p:spPr>
          <a:xfrm>
            <a:off x="3763618" y="2204357"/>
            <a:ext cx="2994992" cy="1068930"/>
          </a:xfrm>
          <a:prstGeom prst="roundRect">
            <a:avLst>
              <a:gd name="adj" fmla="val 23239"/>
            </a:avLst>
          </a:prstGeom>
          <a:solidFill>
            <a:srgbClr val="C1D82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Việc làm để bảo vệ môi trường sống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8AA4E43-AE91-4E94-B827-AB082729679E}"/>
              </a:ext>
            </a:extLst>
          </p:cNvPr>
          <p:cNvSpPr/>
          <p:nvPr/>
        </p:nvSpPr>
        <p:spPr>
          <a:xfrm>
            <a:off x="3763618" y="4233883"/>
            <a:ext cx="2994992" cy="523220"/>
          </a:xfrm>
          <a:prstGeom prst="roundRect">
            <a:avLst>
              <a:gd name="adj" fmla="val 29331"/>
            </a:avLst>
          </a:prstGeom>
          <a:solidFill>
            <a:srgbClr val="FED94D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Môi trường sống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7296014-445D-4319-B74E-42455344A6FF}"/>
              </a:ext>
            </a:extLst>
          </p:cNvPr>
          <p:cNvSpPr/>
          <p:nvPr/>
        </p:nvSpPr>
        <p:spPr>
          <a:xfrm>
            <a:off x="3763618" y="4968826"/>
            <a:ext cx="2994992" cy="1068930"/>
          </a:xfrm>
          <a:prstGeom prst="roundRect">
            <a:avLst>
              <a:gd name="adj" fmla="val 23239"/>
            </a:avLst>
          </a:prstGeom>
          <a:solidFill>
            <a:srgbClr val="FED94D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Việc làm để bảo vệ môi trường sống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0DFFE29-59FA-4C3D-A924-F837FA3A1DA8}"/>
              </a:ext>
            </a:extLst>
          </p:cNvPr>
          <p:cNvSpPr/>
          <p:nvPr/>
        </p:nvSpPr>
        <p:spPr>
          <a:xfrm>
            <a:off x="7845288" y="821114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A0F947D-A71B-46F7-B3CF-FB886B376F7A}"/>
              </a:ext>
            </a:extLst>
          </p:cNvPr>
          <p:cNvSpPr/>
          <p:nvPr/>
        </p:nvSpPr>
        <p:spPr>
          <a:xfrm>
            <a:off x="7845288" y="1435473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3B4198B9-B273-479A-AE4E-62882CC3925F}"/>
              </a:ext>
            </a:extLst>
          </p:cNvPr>
          <p:cNvSpPr/>
          <p:nvPr/>
        </p:nvSpPr>
        <p:spPr>
          <a:xfrm>
            <a:off x="7845288" y="2049832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385D8844-03C6-4878-BB3B-CD261F44FB44}"/>
              </a:ext>
            </a:extLst>
          </p:cNvPr>
          <p:cNvSpPr/>
          <p:nvPr/>
        </p:nvSpPr>
        <p:spPr>
          <a:xfrm>
            <a:off x="7845288" y="2664191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8DB402A4-B7B8-456F-811C-2556AE5910BB}"/>
              </a:ext>
            </a:extLst>
          </p:cNvPr>
          <p:cNvSpPr/>
          <p:nvPr/>
        </p:nvSpPr>
        <p:spPr>
          <a:xfrm>
            <a:off x="7845288" y="3539293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43E72923-80E5-4347-866E-5AF1ED09B2BB}"/>
              </a:ext>
            </a:extLst>
          </p:cNvPr>
          <p:cNvSpPr/>
          <p:nvPr/>
        </p:nvSpPr>
        <p:spPr>
          <a:xfrm>
            <a:off x="7845288" y="4153652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66BAD33F-85E9-4D5E-A6C3-595D96FE3FB3}"/>
              </a:ext>
            </a:extLst>
          </p:cNvPr>
          <p:cNvSpPr/>
          <p:nvPr/>
        </p:nvSpPr>
        <p:spPr>
          <a:xfrm>
            <a:off x="7845288" y="4768011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CBEAED0C-1F0E-4262-8EA2-9FC174DC714E}"/>
              </a:ext>
            </a:extLst>
          </p:cNvPr>
          <p:cNvSpPr/>
          <p:nvPr/>
        </p:nvSpPr>
        <p:spPr>
          <a:xfrm>
            <a:off x="7845288" y="5382370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E65961F9-1504-4CBF-BC61-BB8D4B9E5A35}"/>
              </a:ext>
            </a:extLst>
          </p:cNvPr>
          <p:cNvSpPr/>
          <p:nvPr/>
        </p:nvSpPr>
        <p:spPr>
          <a:xfrm>
            <a:off x="7845287" y="5996729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24F7A5D-E159-4136-BD39-399C577CF7DC}"/>
              </a:ext>
            </a:extLst>
          </p:cNvPr>
          <p:cNvGrpSpPr/>
          <p:nvPr/>
        </p:nvGrpSpPr>
        <p:grpSpPr>
          <a:xfrm rot="16200000">
            <a:off x="2563089" y="2065906"/>
            <a:ext cx="1462125" cy="675859"/>
            <a:chOff x="4614566" y="2421446"/>
            <a:chExt cx="2975568" cy="84162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56D03F01-6EBC-46F6-AD2F-0F308141E5C3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935032D5-D01E-4F65-B16E-E40EA08ADC8C}"/>
                </a:ext>
              </a:extLst>
            </p:cNvPr>
            <p:cNvCxnSpPr>
              <a:cxnSpLocks/>
              <a:stCxn id="23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D3908A67-EF5C-413E-9099-B4D26A30C0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58D93BF9-D51E-4CF0-AC9A-0AA6CC6FBEBC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9D64EA2E-82DE-4052-B923-F6179046ADFA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FBA8B308-C706-4A38-A24A-32BB55AF8683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51262D2B-2410-4D7C-8CDD-7DC90912E928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A24CBA77-5EFF-4FC3-B85A-469D1A2DAE9C}"/>
              </a:ext>
            </a:extLst>
          </p:cNvPr>
          <p:cNvGrpSpPr/>
          <p:nvPr/>
        </p:nvGrpSpPr>
        <p:grpSpPr>
          <a:xfrm rot="16200000">
            <a:off x="2489217" y="4836598"/>
            <a:ext cx="1462125" cy="675859"/>
            <a:chOff x="4614566" y="2421446"/>
            <a:chExt cx="2975568" cy="84162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295325C3-6785-4123-84FF-C4774D157337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E1601617-52E4-4812-90A5-5CB61D3FBD80}"/>
                </a:ext>
              </a:extLst>
            </p:cNvPr>
            <p:cNvCxnSpPr>
              <a:cxnSpLocks/>
              <a:stCxn id="33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981617E5-DE17-48DF-8ED0-27F7CFEF68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8988B4EB-688C-4281-B98C-A4CA50455533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9BE82E9D-DB5D-4925-A353-DD26EF7BA07F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1AB994E9-0CB3-410C-A524-6B4AC5AFE59B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152BC655-B823-4AEA-9894-58344F3F0BF5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5807C7A1-CA5A-424A-A350-6EA2870098D7}"/>
              </a:ext>
            </a:extLst>
          </p:cNvPr>
          <p:cNvGrpSpPr/>
          <p:nvPr/>
        </p:nvGrpSpPr>
        <p:grpSpPr>
          <a:xfrm rot="16200000">
            <a:off x="6842477" y="1311371"/>
            <a:ext cx="918944" cy="443581"/>
            <a:chOff x="4614566" y="2421446"/>
            <a:chExt cx="2975568" cy="84162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98D87524-AD87-4E28-90F1-0C63658C3A1D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459F68BD-BB74-4BE0-9E9D-C5805B967E55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B860BF3A-C4F2-44A3-8A9A-8011A53708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EA4351D2-370A-453B-92EE-06F3E4FB68B3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42FAAE12-4AD2-42EC-947F-6BCB7E16F530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063F6D4C-1A9D-4359-9F9D-D068B7B9C2C0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D5C6002C-5E3F-4A84-A923-C419A297DFA3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E1D81D5E-18AC-498E-A5DA-36567C57B1B3}"/>
              </a:ext>
            </a:extLst>
          </p:cNvPr>
          <p:cNvGrpSpPr/>
          <p:nvPr/>
        </p:nvGrpSpPr>
        <p:grpSpPr>
          <a:xfrm rot="16200000">
            <a:off x="6845017" y="2442038"/>
            <a:ext cx="918944" cy="443581"/>
            <a:chOff x="4614566" y="2421446"/>
            <a:chExt cx="2975568" cy="841629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63D2DCFD-28F2-4C49-91E6-399E241D4ABF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0394ADCA-FC86-43DB-8D8D-9D3BDF7837C6}"/>
                </a:ext>
              </a:extLst>
            </p:cNvPr>
            <p:cNvCxnSpPr>
              <a:cxnSpLocks/>
              <a:stCxn id="49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7B0875F6-9676-4BBA-9CEF-D941B2DE6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A4760961-369B-4316-A2B4-79ABEE855172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DCA8FBA6-A6E9-4A25-B1E9-8089FCC1F7EE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5C125B3B-8E29-4092-90B2-49C93A7E9EC4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6F738557-BDA1-4DB7-A6EA-F5A99BA99F52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DC1725A1-6DA7-451B-AEE9-F9E9C4DBAF80}"/>
              </a:ext>
            </a:extLst>
          </p:cNvPr>
          <p:cNvGrpSpPr/>
          <p:nvPr/>
        </p:nvGrpSpPr>
        <p:grpSpPr>
          <a:xfrm rot="16200000">
            <a:off x="6534697" y="4153720"/>
            <a:ext cx="1457274" cy="443581"/>
            <a:chOff x="4614566" y="2421446"/>
            <a:chExt cx="2975568" cy="8416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34BEBE88-D00E-4FF7-8095-376DA691CED7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ED377CE9-FACC-4CDE-996B-1F326F7F2D62}"/>
                </a:ext>
              </a:extLst>
            </p:cNvPr>
            <p:cNvCxnSpPr>
              <a:cxnSpLocks/>
              <a:stCxn id="57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2420A768-1FD9-48DB-A49E-EF404C86BE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C2F5C6E5-4579-425C-B5C7-5D1119BCF71C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73AA7C95-CB56-43CE-8618-4CCEED0E3AB4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D2DEAF3B-F278-4C88-802F-A202B4E41081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097752EE-9221-44A8-BFDC-2D04AFD5AFD3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ED1BB201-41DB-4E4E-8D92-59C7E2635B55}"/>
              </a:ext>
            </a:extLst>
          </p:cNvPr>
          <p:cNvGrpSpPr/>
          <p:nvPr/>
        </p:nvGrpSpPr>
        <p:grpSpPr>
          <a:xfrm rot="16200000">
            <a:off x="6781279" y="5677949"/>
            <a:ext cx="918944" cy="443581"/>
            <a:chOff x="4614566" y="2421446"/>
            <a:chExt cx="2975568" cy="841629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8B817B76-F4A0-4C52-BEE9-F27CFE0B0CD8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7680942D-3A0C-4037-9612-46F720D8AD88}"/>
                </a:ext>
              </a:extLst>
            </p:cNvPr>
            <p:cNvCxnSpPr>
              <a:cxnSpLocks/>
              <a:stCxn id="65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83DCD011-B516-4EE1-9091-FC9CA8B51B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3B190EFF-4AAD-40A0-B1F8-A5BEB1EE41B6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46F049F9-6033-46A6-9A6A-25CF7307C6BA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F1DF0391-3C89-4A5E-89D2-66A0E3E3CC9A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85519F6C-88D1-411C-992D-5C895767D144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FAD57DCE-DCBE-4EB9-B88C-75F349E3654E}"/>
              </a:ext>
            </a:extLst>
          </p:cNvPr>
          <p:cNvSpPr txBox="1"/>
          <p:nvPr/>
        </p:nvSpPr>
        <p:spPr>
          <a:xfrm>
            <a:off x="7845287" y="827647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Vùng núi, trung du,...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C8E2C6F9-F8F0-4189-AE2D-60F7BAEFCDA0}"/>
              </a:ext>
            </a:extLst>
          </p:cNvPr>
          <p:cNvSpPr txBox="1"/>
          <p:nvPr/>
        </p:nvSpPr>
        <p:spPr>
          <a:xfrm>
            <a:off x="7845287" y="1448173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Ven biển, ao, hồ,...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B798583F-8AFB-41BC-A441-9C541C770563}"/>
              </a:ext>
            </a:extLst>
          </p:cNvPr>
          <p:cNvSpPr txBox="1"/>
          <p:nvPr/>
        </p:nvSpPr>
        <p:spPr>
          <a:xfrm>
            <a:off x="7924799" y="205019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>
                <a:solidFill>
                  <a:srgbClr val="FF0000"/>
                </a:solidFill>
              </a:rPr>
              <a:t>Không xả rác bừa bãi</a:t>
            </a:r>
            <a:endParaRPr lang="vi-VN" sz="2500" dirty="0">
              <a:solidFill>
                <a:srgbClr val="FF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B65A10C3-61EB-4AD1-9CF2-4063CC1D9BC2}"/>
              </a:ext>
            </a:extLst>
          </p:cNvPr>
          <p:cNvSpPr txBox="1"/>
          <p:nvPr/>
        </p:nvSpPr>
        <p:spPr>
          <a:xfrm>
            <a:off x="7924799" y="2683424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Không xả nước thải bẩn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6FA03D93-6A83-41E5-A25D-8508594BAA81}"/>
              </a:ext>
            </a:extLst>
          </p:cNvPr>
          <p:cNvSpPr txBox="1"/>
          <p:nvPr/>
        </p:nvSpPr>
        <p:spPr>
          <a:xfrm>
            <a:off x="7845287" y="3592447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Dưới nước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31F246D8-2235-45A7-A156-CEE550313189}"/>
              </a:ext>
            </a:extLst>
          </p:cNvPr>
          <p:cNvSpPr txBox="1"/>
          <p:nvPr/>
        </p:nvSpPr>
        <p:spPr>
          <a:xfrm>
            <a:off x="7845287" y="4212973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Trong đất, trên cạn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13806031-A033-42DE-8073-D65AFAF2A3CF}"/>
              </a:ext>
            </a:extLst>
          </p:cNvPr>
          <p:cNvSpPr txBox="1"/>
          <p:nvPr/>
        </p:nvSpPr>
        <p:spPr>
          <a:xfrm>
            <a:off x="7924799" y="481499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Trên không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D332E3D0-D8AE-49FB-8177-DE862A245D34}"/>
              </a:ext>
            </a:extLst>
          </p:cNvPr>
          <p:cNvSpPr txBox="1"/>
          <p:nvPr/>
        </p:nvSpPr>
        <p:spPr>
          <a:xfrm>
            <a:off x="7845287" y="543354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>
                <a:solidFill>
                  <a:srgbClr val="FF0000"/>
                </a:solidFill>
              </a:rPr>
              <a:t>Không săn bắn, giết hại</a:t>
            </a:r>
            <a:endParaRPr lang="vi-VN" sz="25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8CA5B362-1CB4-4A27-B4E6-CE92E9E15E80}"/>
              </a:ext>
            </a:extLst>
          </p:cNvPr>
          <p:cNvSpPr txBox="1"/>
          <p:nvPr/>
        </p:nvSpPr>
        <p:spPr>
          <a:xfrm>
            <a:off x="7845286" y="6030195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Không khai thác rừng</a:t>
            </a:r>
          </a:p>
        </p:txBody>
      </p:sp>
    </p:spTree>
    <p:extLst>
      <p:ext uri="{BB962C8B-B14F-4D97-AF65-F5344CB8AC3E}">
        <p14:creationId xmlns:p14="http://schemas.microsoft.com/office/powerpoint/2010/main" xmlns="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2" grpId="0"/>
      <p:bldP spid="73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0FAB43-D76D-492F-BB60-AA4066CB28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2038" y="2295358"/>
            <a:ext cx="5747924" cy="3892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EDABF32-94C3-46DD-A118-A72613B1384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910" y="0"/>
            <a:ext cx="791848" cy="7982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AE427DF-8F45-479E-9811-4D994A230B0C}"/>
              </a:ext>
            </a:extLst>
          </p:cNvPr>
          <p:cNvSpPr txBox="1"/>
          <p:nvPr/>
        </p:nvSpPr>
        <p:spPr>
          <a:xfrm>
            <a:off x="1050357" y="206826"/>
            <a:ext cx="10800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Vẽ tranh về một việc làm giúp bảo vệ môi trường sống của thực vật và động vật.</a:t>
            </a:r>
            <a:endParaRPr lang="vi-VN" sz="2800" b="1" dirty="0"/>
          </a:p>
        </p:txBody>
      </p:sp>
      <p:pic>
        <p:nvPicPr>
          <p:cNvPr id="1026" name="Picture 2" descr="TRIỂN LÃM NHỮNG BỨC VẼ BIẾT NÓI – Vẽ tranh Cổ động Hành động vì môi trường  | TRƯỜNG ĐẠI HỌC MỞ TP HCM">
            <a:extLst>
              <a:ext uri="{FF2B5EF4-FFF2-40B4-BE49-F238E27FC236}">
                <a16:creationId xmlns:a16="http://schemas.microsoft.com/office/drawing/2014/main" xmlns="" id="{20B4DDF9-A240-4B52-9C14-C3E924EAE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73944">
            <a:off x="400316" y="1577963"/>
            <a:ext cx="3445147" cy="229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áng tác tranh cổ động tuyên truyền bảo vệ môi trường - VietNamNet">
            <a:extLst>
              <a:ext uri="{FF2B5EF4-FFF2-40B4-BE49-F238E27FC236}">
                <a16:creationId xmlns:a16="http://schemas.microsoft.com/office/drawing/2014/main" xmlns="" id="{F1E41F69-08B3-4FCF-8595-5AFD22C8E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2917">
            <a:off x="344384" y="3997649"/>
            <a:ext cx="3520109" cy="234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him trên Top Chuan">
            <a:extLst>
              <a:ext uri="{FF2B5EF4-FFF2-40B4-BE49-F238E27FC236}">
                <a16:creationId xmlns:a16="http://schemas.microsoft.com/office/drawing/2014/main" xmlns="" id="{248EA27A-C8D6-4271-BBC8-CE62CDCC6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1597" y="775646"/>
            <a:ext cx="30765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ẽ tranh vì môi trường: Khát – Động vật đang kêu cứu (Kỳ 2)">
            <a:extLst>
              <a:ext uri="{FF2B5EF4-FFF2-40B4-BE49-F238E27FC236}">
                <a16:creationId xmlns:a16="http://schemas.microsoft.com/office/drawing/2014/main" xmlns="" id="{1F21A936-B419-4CB2-B694-799895579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35300">
            <a:off x="8182328" y="1217529"/>
            <a:ext cx="3607737" cy="254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IỂN LÃM NHỮNG BỨC VẼ BIẾT NÓI – Vẽ tranh Cổ động Hành động vì môi trường  | TRƯỜNG ĐẠI HỌC MỞ TP HCM">
            <a:extLst>
              <a:ext uri="{FF2B5EF4-FFF2-40B4-BE49-F238E27FC236}">
                <a16:creationId xmlns:a16="http://schemas.microsoft.com/office/drawing/2014/main" xmlns="" id="{20622DBD-38BF-4989-929E-70821F36A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30985">
            <a:off x="8004866" y="3789104"/>
            <a:ext cx="3845372" cy="256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95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9879A2-9296-48FC-ADB0-163A915AA9B4}"/>
              </a:ext>
            </a:extLst>
          </p:cNvPr>
          <p:cNvSpPr txBox="1"/>
          <p:nvPr/>
        </p:nvSpPr>
        <p:spPr>
          <a:xfrm>
            <a:off x="5233052" y="136902"/>
            <a:ext cx="6673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Chia sẻ với các bạn về việc làm của người dân nơi em có ảnh hưởng tốt hoặc không tốt đến môi trường sống của thực vật và động vật.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055B59-2F6C-41AE-AE02-A42AFA8030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768" y="1661909"/>
            <a:ext cx="7796340" cy="5059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Top 4 bài nghị luận về ô nhiễm môi trường lớp 9 hay nhất | Văn mẫu 9">
            <a:extLst>
              <a:ext uri="{FF2B5EF4-FFF2-40B4-BE49-F238E27FC236}">
                <a16:creationId xmlns:a16="http://schemas.microsoft.com/office/drawing/2014/main" xmlns="" id="{A191969D-A7D2-42C6-9EFE-56F8CF794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094" y="1379522"/>
            <a:ext cx="3870342" cy="226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NaPhaCorp: Biện pháp khắc phục ô nhiễm môi trường nước bằng m... | Môi  trường, Nước, Máy lọc nước">
            <a:extLst>
              <a:ext uri="{FF2B5EF4-FFF2-40B4-BE49-F238E27FC236}">
                <a16:creationId xmlns:a16="http://schemas.microsoft.com/office/drawing/2014/main" xmlns="" id="{D016F2AF-2DE2-49B1-853F-5075CE053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094" y="3893872"/>
            <a:ext cx="3870342" cy="25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D4E1D68-C160-4555-B7BC-94928AF1B3C4}"/>
              </a:ext>
            </a:extLst>
          </p:cNvPr>
          <p:cNvGrpSpPr/>
          <p:nvPr/>
        </p:nvGrpSpPr>
        <p:grpSpPr>
          <a:xfrm>
            <a:off x="1108212" y="367748"/>
            <a:ext cx="9785074" cy="6122504"/>
            <a:chOff x="1108212" y="367748"/>
            <a:chExt cx="9785074" cy="61225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C65D36F-FB17-438D-924A-73BFC6FDAB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6896"/>
            <a:stretch/>
          </p:blipFill>
          <p:spPr>
            <a:xfrm>
              <a:off x="1108212" y="367748"/>
              <a:ext cx="9785074" cy="6122504"/>
            </a:xfrm>
            <a:prstGeom prst="rect">
              <a:avLst/>
            </a:prstGeom>
          </p:spPr>
        </p:pic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xmlns="" id="{11619ACA-5C11-4F3E-9478-678ACAE200A0}"/>
                </a:ext>
              </a:extLst>
            </p:cNvPr>
            <p:cNvSpPr/>
            <p:nvPr/>
          </p:nvSpPr>
          <p:spPr>
            <a:xfrm>
              <a:off x="6374294" y="460513"/>
              <a:ext cx="2796209" cy="1093304"/>
            </a:xfrm>
            <a:prstGeom prst="wedgeRoundRectCallout">
              <a:avLst>
                <a:gd name="adj1" fmla="val -928"/>
                <a:gd name="adj2" fmla="val 71570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i="1" dirty="0">
                  <a:solidFill>
                    <a:sysClr val="windowText" lastClr="000000"/>
                  </a:solidFill>
                </a:rPr>
                <a:t>Hãy chung tay bảo vệ môi trường sống của thực vật và động vật!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794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313</Words>
  <Application>Microsoft Office PowerPoint</Application>
  <PresentationFormat>Custom</PresentationFormat>
  <Paragraphs>31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7</cp:lastModifiedBy>
  <cp:revision>8</cp:revision>
  <dcterms:created xsi:type="dcterms:W3CDTF">2021-06-11T08:12:41Z</dcterms:created>
  <dcterms:modified xsi:type="dcterms:W3CDTF">2023-02-11T08:54:09Z</dcterms:modified>
</cp:coreProperties>
</file>