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68" r:id="rId2"/>
    <p:sldId id="269" r:id="rId3"/>
    <p:sldId id="270" r:id="rId4"/>
    <p:sldId id="271" r:id="rId5"/>
    <p:sldId id="272" r:id="rId6"/>
    <p:sldId id="273" r:id="rId7"/>
    <p:sldId id="258" r:id="rId8"/>
    <p:sldId id="259" r:id="rId9"/>
    <p:sldId id="260" r:id="rId10"/>
    <p:sldId id="261" r:id="rId11"/>
    <p:sldId id="275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P001 4 hàng" panose="020B0603050302020204" pitchFamily="34" charset="0"/>
      <p:regular r:id="rId18"/>
      <p:bold r:id="rId19"/>
    </p:embeddedFont>
    <p:embeddedFont>
      <p:font typeface="宋体" panose="02010600030101010101" pitchFamily="2" charset="-122"/>
      <p:regular r:id="rId20"/>
    </p:embeddedFont>
    <p:embeddedFont>
      <p:font typeface="Cookie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46728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796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08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51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295BF-27B3-4356-9CEB-3A3C893B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6555DC-DB59-438D-B55A-36E26D316A4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2D9944-3630-482E-AE69-96DDF7CC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4241E-73FE-41BD-922C-3103913B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53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5BF4-C259-46B5-8C92-AB5EA636B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F56C5-0979-4E7A-A916-361E853B2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38C18-961E-4D6F-A3EA-5DCEB248EF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6555DC-DB59-438D-B55A-36E26D316A4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B9D3D-10A5-4E34-A8AA-9FCDE6C4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1B50F-0A84-4074-B71E-E0B8CA09E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925716DF-B843-417E-A4B7-1D73BE9FD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4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735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3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4.png"/><Relationship Id="rId11" Type="http://schemas.microsoft.com/office/2007/relationships/hdphoto" Target="../media/hdphoto1.wdp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3.jpeg"/><Relationship Id="rId9" Type="http://schemas.openxmlformats.org/officeDocument/2006/relationships/image" Target="../media/image30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8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4.png"/><Relationship Id="rId11" Type="http://schemas.openxmlformats.org/officeDocument/2006/relationships/image" Target="../media/image35.png"/><Relationship Id="rId5" Type="http://schemas.openxmlformats.org/officeDocument/2006/relationships/image" Target="../media/image27.png"/><Relationship Id="rId15" Type="http://schemas.openxmlformats.org/officeDocument/2006/relationships/image" Target="../media/image26.png"/><Relationship Id="rId10" Type="http://schemas.microsoft.com/office/2007/relationships/hdphoto" Target="../media/hdphoto2.wdp"/><Relationship Id="rId4" Type="http://schemas.openxmlformats.org/officeDocument/2006/relationships/image" Target="../media/image23.jpeg"/><Relationship Id="rId9" Type="http://schemas.openxmlformats.org/officeDocument/2006/relationships/image" Target="../media/image34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8.png"/><Relationship Id="rId12" Type="http://schemas.microsoft.com/office/2007/relationships/hdphoto" Target="../media/hdphoto5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4.png"/><Relationship Id="rId11" Type="http://schemas.openxmlformats.org/officeDocument/2006/relationships/image" Target="../media/image37.png"/><Relationship Id="rId5" Type="http://schemas.openxmlformats.org/officeDocument/2006/relationships/image" Target="../media/image27.png"/><Relationship Id="rId15" Type="http://schemas.openxmlformats.org/officeDocument/2006/relationships/image" Target="../media/image26.png"/><Relationship Id="rId10" Type="http://schemas.microsoft.com/office/2007/relationships/hdphoto" Target="../media/hdphoto4.wdp"/><Relationship Id="rId4" Type="http://schemas.openxmlformats.org/officeDocument/2006/relationships/image" Target="../media/image23.jpeg"/><Relationship Id="rId9" Type="http://schemas.openxmlformats.org/officeDocument/2006/relationships/image" Target="../media/image36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3.xml"/><Relationship Id="rId7" Type="http://schemas.openxmlformats.org/officeDocument/2006/relationships/image" Target="../media/image3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05488" y="46365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9043" y="192395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72743">
            <a:off x="1380076" y="2317850"/>
            <a:ext cx="1335823" cy="1327919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" y="-1"/>
            <a:ext cx="4160686" cy="253287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33" name="WordArt 6"/>
          <p:cNvSpPr>
            <a:spLocks noChangeArrowheads="1" noChangeShapeType="1" noTextEdit="1"/>
          </p:cNvSpPr>
          <p:nvPr/>
        </p:nvSpPr>
        <p:spPr bwMode="auto">
          <a:xfrm>
            <a:off x="2051206" y="2466044"/>
            <a:ext cx="8053386" cy="1559674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9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Chào mừng các em </a:t>
            </a:r>
            <a:endParaRPr lang="en-US" sz="9600" b="1" kern="10" dirty="0" smtClean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9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đến </a:t>
            </a:r>
            <a:r>
              <a:rPr lang="vi-VN" sz="9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với </a:t>
            </a:r>
            <a:r>
              <a:rPr lang="vi-VN" sz="9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9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9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9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1542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4" name="Google Shape;2694;p6" descr="Screen Clipping"/>
          <p:cNvPicPr preferRelativeResize="0"/>
          <p:nvPr/>
        </p:nvPicPr>
        <p:blipFill rotWithShape="1">
          <a:blip r:embed="rId3">
            <a:alphaModFix/>
          </a:blip>
          <a:srcRect l="4394" t="4698" r="1129"/>
          <a:stretch/>
        </p:blipFill>
        <p:spPr>
          <a:xfrm>
            <a:off x="959624" y="1303040"/>
            <a:ext cx="10317189" cy="2990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5" name="Google Shape;2695;p6"/>
          <p:cNvGrpSpPr/>
          <p:nvPr/>
        </p:nvGrpSpPr>
        <p:grpSpPr>
          <a:xfrm>
            <a:off x="891378" y="334438"/>
            <a:ext cx="7796909" cy="646290"/>
            <a:chOff x="1296327" y="1647588"/>
            <a:chExt cx="7116152" cy="693658"/>
          </a:xfrm>
        </p:grpSpPr>
        <p:sp>
          <p:nvSpPr>
            <p:cNvPr id="2696" name="Google Shape;2696;p6"/>
            <p:cNvSpPr txBox="1"/>
            <p:nvPr/>
          </p:nvSpPr>
          <p:spPr>
            <a:xfrm>
              <a:off x="1866915" y="1694956"/>
              <a:ext cx="6545564" cy="64629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</a:t>
              </a:r>
              <a:r>
                <a:rPr lang="en-US" sz="3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sát</a:t>
              </a:r>
              <a:r>
                <a:rPr lang="en-US" sz="3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tranh</a:t>
              </a:r>
              <a:r>
                <a:rPr lang="en-US" sz="3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rồi</a:t>
              </a:r>
              <a:r>
                <a:rPr lang="en-US" sz="3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trả</a:t>
              </a:r>
              <a:r>
                <a:rPr lang="en-US" sz="3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lời</a:t>
              </a:r>
              <a:r>
                <a:rPr lang="en-US" sz="3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câu</a:t>
              </a:r>
              <a:r>
                <a:rPr lang="en-US" sz="3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hỏi</a:t>
              </a:r>
              <a:r>
                <a:rPr lang="en-US" sz="360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</a:p>
          </p:txBody>
        </p:sp>
        <p:sp>
          <p:nvSpPr>
            <p:cNvPr id="2697" name="Google Shape;2697;p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8" name="Google Shape;2698;p6"/>
          <p:cNvSpPr txBox="1"/>
          <p:nvPr/>
        </p:nvSpPr>
        <p:spPr>
          <a:xfrm>
            <a:off x="551384" y="4925383"/>
            <a:ext cx="11257801" cy="80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>
                <a:solidFill>
                  <a:schemeClr val="dk1"/>
                </a:solidFill>
                <a:sym typeface="Arial"/>
              </a:rPr>
              <a:t>a)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Bạn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nào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cầm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miếng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bìa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ghi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phép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tính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có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kết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quả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bé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nhất</a:t>
            </a:r>
            <a:r>
              <a:rPr lang="en-US" sz="3100" dirty="0" smtClean="0">
                <a:solidFill>
                  <a:schemeClr val="dk1"/>
                </a:solidFill>
                <a:sym typeface="Arial"/>
              </a:rPr>
              <a:t>?</a:t>
            </a:r>
            <a:endParaRPr sz="3100" dirty="0"/>
          </a:p>
        </p:txBody>
      </p:sp>
      <p:sp>
        <p:nvSpPr>
          <p:cNvPr id="2699" name="Google Shape;2699;p6"/>
          <p:cNvSpPr txBox="1"/>
          <p:nvPr/>
        </p:nvSpPr>
        <p:spPr>
          <a:xfrm>
            <a:off x="1516551" y="4279641"/>
            <a:ext cx="1103130" cy="64629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332</a:t>
            </a:r>
            <a:endParaRPr sz="3600" b="1" dirty="0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699;p6"/>
          <p:cNvSpPr txBox="1"/>
          <p:nvPr/>
        </p:nvSpPr>
        <p:spPr>
          <a:xfrm>
            <a:off x="5955817" y="4279641"/>
            <a:ext cx="1103130" cy="64629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591</a:t>
            </a:r>
            <a:endParaRPr sz="3600" b="1" dirty="0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699;p6"/>
          <p:cNvSpPr txBox="1"/>
          <p:nvPr/>
        </p:nvSpPr>
        <p:spPr>
          <a:xfrm>
            <a:off x="9552384" y="4294878"/>
            <a:ext cx="1103130" cy="64629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542</a:t>
            </a:r>
            <a:endParaRPr sz="3600" b="1" dirty="0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698;p6"/>
          <p:cNvSpPr txBox="1"/>
          <p:nvPr/>
        </p:nvSpPr>
        <p:spPr>
          <a:xfrm>
            <a:off x="305327" y="4797152"/>
            <a:ext cx="11517368" cy="80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 smtClean="0">
                <a:solidFill>
                  <a:schemeClr val="dk1"/>
                </a:solidFill>
                <a:sym typeface="Arial"/>
              </a:rPr>
              <a:t>b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)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Miếng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bìa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ghi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phép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tính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có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kết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quả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lớn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nhất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có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dạng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hình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gì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?</a:t>
            </a:r>
            <a:endParaRPr sz="31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25A971-0D53-4528-9856-9492AC640171}"/>
              </a:ext>
            </a:extLst>
          </p:cNvPr>
          <p:cNvSpPr/>
          <p:nvPr/>
        </p:nvSpPr>
        <p:spPr>
          <a:xfrm>
            <a:off x="551384" y="1124744"/>
            <a:ext cx="3528392" cy="309821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559496" y="5517232"/>
            <a:ext cx="9433048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srgbClr val="FF0000"/>
                </a:solidFill>
              </a:rPr>
              <a:t>Miếng bìa ghi phép tính có kết quả lớn nhất có dạng hình tứ giác</a:t>
            </a:r>
            <a:r>
              <a:rPr lang="vi-VN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C25A971-0D53-4528-9856-9492AC640171}"/>
              </a:ext>
            </a:extLst>
          </p:cNvPr>
          <p:cNvSpPr/>
          <p:nvPr/>
        </p:nvSpPr>
        <p:spPr>
          <a:xfrm>
            <a:off x="4799856" y="1277144"/>
            <a:ext cx="3528392" cy="3098214"/>
          </a:xfrm>
          <a:prstGeom prst="ellips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8" grpId="0"/>
      <p:bldP spid="12" grpId="0"/>
      <p:bldP spid="13" grpId="0" animBg="1"/>
      <p:bldP spid="13" grpId="1" animBg="1"/>
      <p:bldP spid="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>
            <a:extLst>
              <a:ext uri="{FF2B5EF4-FFF2-40B4-BE49-F238E27FC236}">
                <a16:creationId xmlns:a16="http://schemas.microsoft.com/office/drawing/2014/main" id="{EB2DF17D-C5CC-49B2-8406-C457717141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3466"/>
            <a:ext cx="3068236" cy="3674533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>
            <a:extLst>
              <a:ext uri="{FF2B5EF4-FFF2-40B4-BE49-F238E27FC236}">
                <a16:creationId xmlns:a16="http://schemas.microsoft.com/office/drawing/2014/main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03" y="5084773"/>
            <a:ext cx="4825912" cy="1658646"/>
          </a:xfrm>
          <a:prstGeom prst="rect">
            <a:avLst/>
          </a:prstGeom>
        </p:spPr>
      </p:pic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457200" y="1519518"/>
            <a:ext cx="11510681" cy="2109856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7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Tiết học kết thúc !</a:t>
            </a:r>
          </a:p>
          <a:p>
            <a:pPr algn="ctr"/>
            <a:r>
              <a:rPr lang="vi-VN" sz="7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7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308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0" y="3927079"/>
            <a:ext cx="7038975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A</a:t>
            </a:r>
            <a:r>
              <a:rPr lang="en-US" altLang="en-US" sz="4135" dirty="0">
                <a:latin typeface="Arial" panose="020B0604020202020204" pitchFamily="34" charset="0"/>
              </a:rPr>
              <a:t>. </a:t>
            </a:r>
            <a:r>
              <a:rPr lang="en-US" altLang="en-US" sz="4400" dirty="0">
                <a:latin typeface="Arial" panose="020B0604020202020204" pitchFamily="34" charset="0"/>
              </a:rPr>
              <a:t>592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B</a:t>
            </a:r>
            <a:r>
              <a:rPr lang="en-US" altLang="en-US" sz="2400" dirty="0">
                <a:latin typeface="Arial" panose="020B0604020202020204" pitchFamily="34" charset="0"/>
              </a:rPr>
              <a:t>. </a:t>
            </a:r>
            <a:r>
              <a:rPr lang="en-US" altLang="en-US" sz="4400" dirty="0">
                <a:latin typeface="Arial" panose="020B0604020202020204" pitchFamily="34" charset="0"/>
              </a:rPr>
              <a:t>692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4236" y="4233545"/>
            <a:ext cx="3647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410 + 182 = </a:t>
            </a: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8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69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1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7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3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2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3" grpId="0" bldLvl="0" animBg="1"/>
      <p:bldP spid="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</a:rPr>
              <a:t>B. 909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Arial" panose="020B0604020202020204" pitchFamily="34" charset="0"/>
              </a:rPr>
              <a:t>A. 809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5758" y="4170680"/>
            <a:ext cx="3304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827 + 82 = 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</a:rPr>
              <a:t>B. </a:t>
            </a:r>
            <a:r>
              <a:rPr lang="en-US" altLang="en-US" sz="4400" dirty="0" smtClean="0">
                <a:latin typeface="Arial" panose="020B0604020202020204" pitchFamily="34" charset="0"/>
              </a:rPr>
              <a:t>351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A. </a:t>
            </a:r>
            <a:r>
              <a:rPr lang="en-US" altLang="en-US" sz="4000" dirty="0" smtClean="0">
                <a:latin typeface="Arial" panose="020B0604020202020204" pitchFamily="34" charset="0"/>
              </a:rPr>
              <a:t>451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2388" y="4347210"/>
            <a:ext cx="3150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543 - 192=</a:t>
            </a:r>
            <a:endParaRPr lang="en-US" sz="4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3478825" y="-64475"/>
            <a:ext cx="1813984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id="{BE02F5E7-19E1-44A8-A616-62EE5762E6FB}"/>
              </a:ext>
            </a:extLst>
          </p:cNvPr>
          <p:cNvGrpSpPr/>
          <p:nvPr/>
        </p:nvGrpSpPr>
        <p:grpSpPr>
          <a:xfrm>
            <a:off x="288660" y="439305"/>
            <a:ext cx="11441759" cy="5883467"/>
            <a:chOff x="341926" y="208486"/>
            <a:chExt cx="11441759" cy="5883467"/>
          </a:xfrm>
        </p:grpSpPr>
        <p:pic>
          <p:nvPicPr>
            <p:cNvPr id="3" name="134">
              <a:extLst>
                <a:ext uri="{FF2B5EF4-FFF2-40B4-BE49-F238E27FC236}">
                  <a16:creationId xmlns:a16="http://schemas.microsoft.com/office/drawing/2014/main" id="{2B7BAD63-9072-47D2-ADE1-D8248BCFF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4" name="135">
              <a:extLst>
                <a:ext uri="{FF2B5EF4-FFF2-40B4-BE49-F238E27FC236}">
                  <a16:creationId xmlns:a16="http://schemas.microsoft.com/office/drawing/2014/main" id="{27DC6CC9-9DDF-4279-BAAE-5A5683AE8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5" name="136">
              <a:extLst>
                <a:ext uri="{FF2B5EF4-FFF2-40B4-BE49-F238E27FC236}">
                  <a16:creationId xmlns:a16="http://schemas.microsoft.com/office/drawing/2014/main" id="{B68D86A8-44D2-4161-B3B6-5627FA688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6" name="142">
              <a:extLst>
                <a:ext uri="{FF2B5EF4-FFF2-40B4-BE49-F238E27FC236}">
                  <a16:creationId xmlns:a16="http://schemas.microsoft.com/office/drawing/2014/main" id="{33F5CE1F-54B4-4AC8-9CF2-3DC552D12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7" name="137">
            <a:extLst>
              <a:ext uri="{FF2B5EF4-FFF2-40B4-BE49-F238E27FC236}">
                <a16:creationId xmlns:a16="http://schemas.microsoft.com/office/drawing/2014/main" id="{C7638E9E-F126-4DD5-8E7B-65F1FCCC5E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8" name="138">
            <a:extLst>
              <a:ext uri="{FF2B5EF4-FFF2-40B4-BE49-F238E27FC236}">
                <a16:creationId xmlns:a16="http://schemas.microsoft.com/office/drawing/2014/main" id="{67CB7C8A-CF86-436E-A3AE-F2CF3E3420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9" name="139">
            <a:extLst>
              <a:ext uri="{FF2B5EF4-FFF2-40B4-BE49-F238E27FC236}">
                <a16:creationId xmlns:a16="http://schemas.microsoft.com/office/drawing/2014/main" id="{1DA67DCB-E19D-4A6D-A415-2B4877910C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10" name="140">
            <a:extLst>
              <a:ext uri="{FF2B5EF4-FFF2-40B4-BE49-F238E27FC236}">
                <a16:creationId xmlns:a16="http://schemas.microsoft.com/office/drawing/2014/main" id="{524731C3-E731-422D-93F8-856E55219E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1" name="141">
            <a:extLst>
              <a:ext uri="{FF2B5EF4-FFF2-40B4-BE49-F238E27FC236}">
                <a16:creationId xmlns:a16="http://schemas.microsoft.com/office/drawing/2014/main" id="{5106029F-2D38-46E9-8D7B-24F967D0D7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12" name="147">
            <a:extLst>
              <a:ext uri="{FF2B5EF4-FFF2-40B4-BE49-F238E27FC236}">
                <a16:creationId xmlns:a16="http://schemas.microsoft.com/office/drawing/2014/main" id="{92548300-904C-427C-970F-E0AD176822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56004" y="2011228"/>
            <a:ext cx="457240" cy="481626"/>
          </a:xfrm>
          <a:prstGeom prst="rect">
            <a:avLst/>
          </a:prstGeom>
        </p:spPr>
      </p:pic>
      <p:pic>
        <p:nvPicPr>
          <p:cNvPr id="13" name="148">
            <a:extLst>
              <a:ext uri="{FF2B5EF4-FFF2-40B4-BE49-F238E27FC236}">
                <a16:creationId xmlns:a16="http://schemas.microsoft.com/office/drawing/2014/main" id="{53F44918-4C49-433F-AB81-31AE943AF2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48996" y="2363646"/>
            <a:ext cx="1502134" cy="1493246"/>
          </a:xfrm>
          <a:prstGeom prst="rect">
            <a:avLst/>
          </a:prstGeom>
        </p:spPr>
      </p:pic>
      <p:pic>
        <p:nvPicPr>
          <p:cNvPr id="15" name="143">
            <a:extLst>
              <a:ext uri="{FF2B5EF4-FFF2-40B4-BE49-F238E27FC236}">
                <a16:creationId xmlns:a16="http://schemas.microsoft.com/office/drawing/2014/main" id="{DB69D7D4-AEB4-4DBB-9946-7CED55EC9F1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18" name="146">
            <a:extLst>
              <a:ext uri="{FF2B5EF4-FFF2-40B4-BE49-F238E27FC236}">
                <a16:creationId xmlns:a16="http://schemas.microsoft.com/office/drawing/2014/main" id="{D4580FD4-6D71-4788-9FE6-6153C36189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>
            <a:extLst>
              <a:ext uri="{FF2B5EF4-FFF2-40B4-BE49-F238E27FC236}">
                <a16:creationId xmlns:a16="http://schemas.microsoft.com/office/drawing/2014/main" id="{65F9F2CC-DD62-4807-BC6E-2C2A2189F5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4" name="144">
            <a:extLst>
              <a:ext uri="{FF2B5EF4-FFF2-40B4-BE49-F238E27FC236}">
                <a16:creationId xmlns:a16="http://schemas.microsoft.com/office/drawing/2014/main" id="{E9F62748-0DF0-4ABF-9BE7-9C9AE9286C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6F00BB1A-567A-4074-AB6B-9FF35115A74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B9DC3F0E-EF7C-487F-9306-934E4932B2F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1" name="4">
            <a:extLst>
              <a:ext uri="{FF2B5EF4-FFF2-40B4-BE49-F238E27FC236}">
                <a16:creationId xmlns:a16="http://schemas.microsoft.com/office/drawing/2014/main" id="{159B922C-23E7-4E07-AC79-65957C8F849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838160"/>
            <a:ext cx="352299" cy="5802531"/>
          </a:xfrm>
          <a:prstGeom prst="rect">
            <a:avLst/>
          </a:prstGeom>
        </p:spPr>
      </p:pic>
      <p:pic>
        <p:nvPicPr>
          <p:cNvPr id="37" name="1">
            <a:extLst>
              <a:ext uri="{FF2B5EF4-FFF2-40B4-BE49-F238E27FC236}">
                <a16:creationId xmlns:a16="http://schemas.microsoft.com/office/drawing/2014/main" id="{A01A7D5B-F0E8-4E02-997A-105CF9F87B3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23" name="WordArt 6"/>
          <p:cNvSpPr>
            <a:spLocks noChangeArrowheads="1" noChangeShapeType="1" noTextEdit="1"/>
          </p:cNvSpPr>
          <p:nvPr/>
        </p:nvSpPr>
        <p:spPr bwMode="auto">
          <a:xfrm>
            <a:off x="2356004" y="2665335"/>
            <a:ext cx="8053386" cy="1559674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9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9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63: </a:t>
            </a:r>
            <a:r>
              <a:rPr lang="en-US" sz="9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9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9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9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9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chung</a:t>
            </a:r>
            <a:endParaRPr lang="en-US" sz="9600" b="1" kern="10" dirty="0" smtClean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9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( </a:t>
            </a:r>
            <a:r>
              <a:rPr lang="en-US" sz="9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9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1)</a:t>
            </a:r>
            <a:endParaRPr lang="en-US" sz="9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7307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695400" y="1340768"/>
            <a:ext cx="10585176" cy="7962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3215680" y="404664"/>
            <a:ext cx="4667505" cy="693658"/>
            <a:chOff x="1296327" y="1647588"/>
            <a:chExt cx="3614218" cy="693658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866915" y="1694956"/>
              <a:ext cx="3043630" cy="64629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Đặt</a:t>
              </a:r>
              <a:r>
                <a:rPr lang="en-US" sz="36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b="0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36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b="0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rồi</a:t>
              </a:r>
              <a:r>
                <a:rPr lang="en-US" sz="36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b="0" i="0" u="none" strike="noStrike" cap="none" dirty="0" err="1" smtClean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3600" b="0" i="0" u="none" strike="noStrike" cap="none" dirty="0" smtClean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0" name="Google Shape;2620;p3"/>
          <p:cNvGrpSpPr/>
          <p:nvPr/>
        </p:nvGrpSpPr>
        <p:grpSpPr>
          <a:xfrm>
            <a:off x="839416" y="2420888"/>
            <a:ext cx="1728192" cy="3416279"/>
            <a:chOff x="1566470" y="2095726"/>
            <a:chExt cx="1147790" cy="3416279"/>
          </a:xfrm>
        </p:grpSpPr>
        <p:grpSp>
          <p:nvGrpSpPr>
            <p:cNvPr id="2621" name="Google Shape;2621;p3"/>
            <p:cNvGrpSpPr/>
            <p:nvPr/>
          </p:nvGrpSpPr>
          <p:grpSpPr>
            <a:xfrm>
              <a:off x="1566470" y="2095726"/>
              <a:ext cx="1147790" cy="3416279"/>
              <a:chOff x="1697011" y="2095726"/>
              <a:chExt cx="1147790" cy="3416279"/>
            </a:xfrm>
          </p:grpSpPr>
          <p:sp>
            <p:nvSpPr>
              <p:cNvPr id="2622" name="Google Shape;2622;p3"/>
              <p:cNvSpPr txBox="1"/>
              <p:nvPr/>
            </p:nvSpPr>
            <p:spPr>
              <a:xfrm>
                <a:off x="1934771" y="2095726"/>
                <a:ext cx="910030" cy="34162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267</a:t>
                </a:r>
                <a:endParaRPr sz="3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731</a:t>
                </a:r>
                <a:endParaRPr sz="3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3"/>
              <p:cNvSpPr txBox="1"/>
              <p:nvPr/>
            </p:nvSpPr>
            <p:spPr>
              <a:xfrm>
                <a:off x="1697011" y="2418890"/>
                <a:ext cx="237760" cy="923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4" name="Google Shape;2624;p3"/>
            <p:cNvCxnSpPr/>
            <p:nvPr/>
          </p:nvCxnSpPr>
          <p:spPr>
            <a:xfrm>
              <a:off x="1689100" y="3679902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25" name="Google Shape;2625;p3"/>
          <p:cNvGrpSpPr/>
          <p:nvPr/>
        </p:nvGrpSpPr>
        <p:grpSpPr>
          <a:xfrm>
            <a:off x="3350633" y="2420888"/>
            <a:ext cx="1728192" cy="3416279"/>
            <a:chOff x="1566470" y="2095726"/>
            <a:chExt cx="1147790" cy="3416279"/>
          </a:xfrm>
        </p:grpSpPr>
        <p:grpSp>
          <p:nvGrpSpPr>
            <p:cNvPr id="2626" name="Google Shape;2626;p3"/>
            <p:cNvGrpSpPr/>
            <p:nvPr/>
          </p:nvGrpSpPr>
          <p:grpSpPr>
            <a:xfrm>
              <a:off x="1566470" y="2095726"/>
              <a:ext cx="1147790" cy="3416279"/>
              <a:chOff x="1697011" y="2095726"/>
              <a:chExt cx="1147790" cy="3416279"/>
            </a:xfrm>
          </p:grpSpPr>
          <p:sp>
            <p:nvSpPr>
              <p:cNvPr id="2627" name="Google Shape;2627;p3"/>
              <p:cNvSpPr txBox="1"/>
              <p:nvPr/>
            </p:nvSpPr>
            <p:spPr>
              <a:xfrm>
                <a:off x="1934771" y="2095726"/>
                <a:ext cx="910030" cy="34162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328</a:t>
                </a:r>
                <a:endParaRPr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56</a:t>
                </a:r>
                <a:endParaRPr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3"/>
              <p:cNvSpPr txBox="1"/>
              <p:nvPr/>
            </p:nvSpPr>
            <p:spPr>
              <a:xfrm>
                <a:off x="1697011" y="2418890"/>
                <a:ext cx="363930" cy="923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9" name="Google Shape;2629;p3"/>
            <p:cNvCxnSpPr/>
            <p:nvPr/>
          </p:nvCxnSpPr>
          <p:spPr>
            <a:xfrm>
              <a:off x="1689100" y="3679902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0" name="Google Shape;2630;p3"/>
          <p:cNvGrpSpPr/>
          <p:nvPr/>
        </p:nvGrpSpPr>
        <p:grpSpPr>
          <a:xfrm>
            <a:off x="6077751" y="2420888"/>
            <a:ext cx="1728192" cy="3416279"/>
            <a:chOff x="1566470" y="2095726"/>
            <a:chExt cx="1147790" cy="3416279"/>
          </a:xfrm>
        </p:grpSpPr>
        <p:grpSp>
          <p:nvGrpSpPr>
            <p:cNvPr id="2631" name="Google Shape;2631;p3"/>
            <p:cNvGrpSpPr/>
            <p:nvPr/>
          </p:nvGrpSpPr>
          <p:grpSpPr>
            <a:xfrm>
              <a:off x="1566470" y="2095726"/>
              <a:ext cx="1147790" cy="3416279"/>
              <a:chOff x="1697011" y="2095726"/>
              <a:chExt cx="1147790" cy="3416279"/>
            </a:xfrm>
          </p:grpSpPr>
          <p:sp>
            <p:nvSpPr>
              <p:cNvPr id="2632" name="Google Shape;2632;p3"/>
              <p:cNvSpPr txBox="1"/>
              <p:nvPr/>
            </p:nvSpPr>
            <p:spPr>
              <a:xfrm>
                <a:off x="1934771" y="2095726"/>
                <a:ext cx="910030" cy="34162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698</a:t>
                </a:r>
                <a:endParaRPr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47</a:t>
                </a:r>
                <a:endParaRPr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3"/>
              <p:cNvSpPr txBox="1"/>
              <p:nvPr/>
            </p:nvSpPr>
            <p:spPr>
              <a:xfrm>
                <a:off x="1697011" y="2418890"/>
                <a:ext cx="363930" cy="923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800"/>
              </a:p>
            </p:txBody>
          </p:sp>
        </p:grpSp>
        <p:cxnSp>
          <p:nvCxnSpPr>
            <p:cNvPr id="2634" name="Google Shape;2634;p3"/>
            <p:cNvCxnSpPr/>
            <p:nvPr/>
          </p:nvCxnSpPr>
          <p:spPr>
            <a:xfrm>
              <a:off x="1689100" y="3679902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5" name="Google Shape;2635;p3"/>
          <p:cNvGrpSpPr/>
          <p:nvPr/>
        </p:nvGrpSpPr>
        <p:grpSpPr>
          <a:xfrm>
            <a:off x="8522916" y="2420888"/>
            <a:ext cx="1728192" cy="3416279"/>
            <a:chOff x="1566470" y="2095726"/>
            <a:chExt cx="1147790" cy="3416279"/>
          </a:xfrm>
        </p:grpSpPr>
        <p:grpSp>
          <p:nvGrpSpPr>
            <p:cNvPr id="2636" name="Google Shape;2636;p3"/>
            <p:cNvGrpSpPr/>
            <p:nvPr/>
          </p:nvGrpSpPr>
          <p:grpSpPr>
            <a:xfrm>
              <a:off x="1566470" y="2095726"/>
              <a:ext cx="1147790" cy="3416279"/>
              <a:chOff x="1697011" y="2095726"/>
              <a:chExt cx="1147790" cy="3416279"/>
            </a:xfrm>
          </p:grpSpPr>
          <p:sp>
            <p:nvSpPr>
              <p:cNvPr id="2637" name="Google Shape;2637;p3"/>
              <p:cNvSpPr txBox="1"/>
              <p:nvPr/>
            </p:nvSpPr>
            <p:spPr>
              <a:xfrm>
                <a:off x="1934771" y="2095726"/>
                <a:ext cx="910030" cy="34162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721</a:t>
                </a:r>
                <a:endParaRPr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3"/>
              <p:cNvSpPr txBox="1"/>
              <p:nvPr/>
            </p:nvSpPr>
            <p:spPr>
              <a:xfrm>
                <a:off x="1697011" y="2418890"/>
                <a:ext cx="363930" cy="923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800"/>
              </a:p>
            </p:txBody>
          </p:sp>
        </p:grpSp>
        <p:cxnSp>
          <p:nvCxnSpPr>
            <p:cNvPr id="2639" name="Google Shape;2639;p3"/>
            <p:cNvCxnSpPr/>
            <p:nvPr/>
          </p:nvCxnSpPr>
          <p:spPr>
            <a:xfrm>
              <a:off x="1689100" y="375191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640" name="Google Shape;2640;p3"/>
          <p:cNvSpPr txBox="1"/>
          <p:nvPr/>
        </p:nvSpPr>
        <p:spPr>
          <a:xfrm>
            <a:off x="1189507" y="3873863"/>
            <a:ext cx="137020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998</a:t>
            </a:r>
            <a:endParaRPr sz="36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1" name="Google Shape;2641;p3"/>
          <p:cNvSpPr txBox="1"/>
          <p:nvPr/>
        </p:nvSpPr>
        <p:spPr>
          <a:xfrm>
            <a:off x="3734581" y="3873863"/>
            <a:ext cx="124269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384</a:t>
            </a:r>
            <a:endParaRPr sz="36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2" name="Google Shape;2642;p3"/>
          <p:cNvSpPr txBox="1"/>
          <p:nvPr/>
        </p:nvSpPr>
        <p:spPr>
          <a:xfrm>
            <a:off x="6418716" y="3873863"/>
            <a:ext cx="146446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652</a:t>
            </a:r>
            <a:endParaRPr sz="36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3" name="Google Shape;2643;p3"/>
          <p:cNvSpPr txBox="1"/>
          <p:nvPr/>
        </p:nvSpPr>
        <p:spPr>
          <a:xfrm>
            <a:off x="8880003" y="3873863"/>
            <a:ext cx="146446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371</a:t>
            </a:r>
            <a:endParaRPr sz="36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4" name="Google Shape;2644;p3"/>
          <p:cNvSpPr txBox="1"/>
          <p:nvPr/>
        </p:nvSpPr>
        <p:spPr>
          <a:xfrm>
            <a:off x="695400" y="1483611"/>
            <a:ext cx="105851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267 + 731       </a:t>
            </a:r>
            <a:r>
              <a:rPr lang="en-US" sz="3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328 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+ 56      </a:t>
            </a:r>
            <a:r>
              <a:rPr lang="en-US" sz="3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698 – 47        721 - 350 </a:t>
            </a: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2" t="10581" r="26249" b="15060"/>
          <a:stretch/>
        </p:blipFill>
        <p:spPr bwMode="auto">
          <a:xfrm>
            <a:off x="656172" y="2564905"/>
            <a:ext cx="2127459" cy="385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A_图片 16">
            <a:extLst>
              <a:ext uri="{FF2B5EF4-FFF2-40B4-BE49-F238E27FC236}">
                <a16:creationId xmlns:a16="http://schemas.microsoft.com/office/drawing/2014/main" id="{0B6F3F52-D026-4099-9FA8-2FE3E4F1883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08" y="2939456"/>
            <a:ext cx="4482096" cy="2001712"/>
          </a:xfrm>
          <a:prstGeom prst="rect">
            <a:avLst/>
          </a:prstGeom>
        </p:spPr>
      </p:pic>
      <p:sp>
        <p:nvSpPr>
          <p:cNvPr id="43" name="PA_文本框 13">
            <a:extLst>
              <a:ext uri="{FF2B5EF4-FFF2-40B4-BE49-F238E27FC236}">
                <a16:creationId xmlns:a16="http://schemas.microsoft.com/office/drawing/2014/main" id="{5223BF5F-857D-47B2-A219-5294EA07D82D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17667" y="3253960"/>
            <a:ext cx="323837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4" name="PA_图片 16">
            <a:extLst>
              <a:ext uri="{FF2B5EF4-FFF2-40B4-BE49-F238E27FC236}">
                <a16:creationId xmlns:a16="http://schemas.microsoft.com/office/drawing/2014/main" id="{0B6F3F52-D026-4099-9FA8-2FE3E4F1883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17" y="2939456"/>
            <a:ext cx="4482096" cy="2001712"/>
          </a:xfrm>
          <a:prstGeom prst="rect">
            <a:avLst/>
          </a:prstGeom>
        </p:spPr>
      </p:pic>
      <p:sp>
        <p:nvSpPr>
          <p:cNvPr id="45" name="PA_文本框 13">
            <a:extLst>
              <a:ext uri="{FF2B5EF4-FFF2-40B4-BE49-F238E27FC236}">
                <a16:creationId xmlns:a16="http://schemas.microsoft.com/office/drawing/2014/main" id="{5223BF5F-857D-47B2-A219-5294EA07D82D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15976" y="3253960"/>
            <a:ext cx="323837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6" grpId="0" animBg="1"/>
      <p:bldP spid="43" grpId="0"/>
      <p:bldP spid="43" grpId="1"/>
      <p:bldP spid="45" grpId="0"/>
      <p:bldP spid="4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9" name="Google Shape;2649;p4"/>
          <p:cNvGrpSpPr/>
          <p:nvPr/>
        </p:nvGrpSpPr>
        <p:grpSpPr>
          <a:xfrm>
            <a:off x="956694" y="404664"/>
            <a:ext cx="3898771" cy="693658"/>
            <a:chOff x="1296327" y="1647588"/>
            <a:chExt cx="3614218" cy="693658"/>
          </a:xfrm>
        </p:grpSpPr>
        <p:sp>
          <p:nvSpPr>
            <p:cNvPr id="2650" name="Google Shape;2650;p4"/>
            <p:cNvSpPr txBox="1"/>
            <p:nvPr/>
          </p:nvSpPr>
          <p:spPr>
            <a:xfrm>
              <a:off x="1866915" y="1694956"/>
              <a:ext cx="3043630" cy="64629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</a:t>
              </a:r>
              <a:r>
                <a:rPr lang="en-US" sz="3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sát</a:t>
              </a:r>
              <a:r>
                <a:rPr lang="en-US" sz="3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dirty="0" err="1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</a:t>
              </a:r>
              <a:endParaRPr lang="en-US" sz="3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2" name="Google Shape;2652;p4"/>
          <p:cNvSpPr/>
          <p:nvPr/>
        </p:nvSpPr>
        <p:spPr>
          <a:xfrm>
            <a:off x="1072349" y="1415692"/>
            <a:ext cx="1855299" cy="1836958"/>
          </a:xfrm>
          <a:prstGeom prst="cube">
            <a:avLst>
              <a:gd name="adj" fmla="val 25000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4"/>
          <p:cNvSpPr/>
          <p:nvPr/>
        </p:nvSpPr>
        <p:spPr>
          <a:xfrm>
            <a:off x="3375660" y="1415691"/>
            <a:ext cx="2504316" cy="1836958"/>
          </a:xfrm>
          <a:prstGeom prst="cube">
            <a:avLst>
              <a:gd name="adj" fmla="val 25000"/>
            </a:avLst>
          </a:prstGeom>
          <a:solidFill>
            <a:srgbClr val="92CCD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4"/>
          <p:cNvSpPr/>
          <p:nvPr/>
        </p:nvSpPr>
        <p:spPr>
          <a:xfrm>
            <a:off x="8987246" y="975252"/>
            <a:ext cx="1573250" cy="2277397"/>
          </a:xfrm>
          <a:prstGeom prst="can">
            <a:avLst>
              <a:gd name="adj" fmla="val 25000"/>
            </a:avLst>
          </a:prstGeom>
          <a:solidFill>
            <a:srgbClr val="F4928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4"/>
          <p:cNvSpPr/>
          <p:nvPr/>
        </p:nvSpPr>
        <p:spPr>
          <a:xfrm>
            <a:off x="6392242" y="1196752"/>
            <a:ext cx="2152029" cy="2055897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6" name="Google Shape;2656;p4"/>
          <p:cNvGrpSpPr/>
          <p:nvPr/>
        </p:nvGrpSpPr>
        <p:grpSpPr>
          <a:xfrm>
            <a:off x="1320146" y="2267648"/>
            <a:ext cx="959430" cy="585288"/>
            <a:chOff x="1560951" y="2272935"/>
            <a:chExt cx="959430" cy="585288"/>
          </a:xfrm>
        </p:grpSpPr>
        <p:sp>
          <p:nvSpPr>
            <p:cNvPr id="2657" name="Google Shape;2657;p4"/>
            <p:cNvSpPr txBox="1"/>
            <p:nvPr/>
          </p:nvSpPr>
          <p:spPr>
            <a:xfrm>
              <a:off x="1565720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"/>
            <p:cNvSpPr txBox="1"/>
            <p:nvPr/>
          </p:nvSpPr>
          <p:spPr>
            <a:xfrm>
              <a:off x="1560951" y="2273448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9" name="Google Shape;2659;p4"/>
          <p:cNvGrpSpPr/>
          <p:nvPr/>
        </p:nvGrpSpPr>
        <p:grpSpPr>
          <a:xfrm>
            <a:off x="3982348" y="2272934"/>
            <a:ext cx="954661" cy="584776"/>
            <a:chOff x="3982348" y="2272934"/>
            <a:chExt cx="954661" cy="584776"/>
          </a:xfrm>
        </p:grpSpPr>
        <p:sp>
          <p:nvSpPr>
            <p:cNvPr id="2660" name="Google Shape;2660;p4"/>
            <p:cNvSpPr txBox="1"/>
            <p:nvPr/>
          </p:nvSpPr>
          <p:spPr>
            <a:xfrm>
              <a:off x="3982348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"/>
            <p:cNvSpPr txBox="1"/>
            <p:nvPr/>
          </p:nvSpPr>
          <p:spPr>
            <a:xfrm>
              <a:off x="3987920" y="227293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2" name="Google Shape;2662;p4"/>
          <p:cNvGrpSpPr/>
          <p:nvPr/>
        </p:nvGrpSpPr>
        <p:grpSpPr>
          <a:xfrm>
            <a:off x="7032104" y="1916832"/>
            <a:ext cx="954661" cy="588823"/>
            <a:chOff x="6895365" y="2090055"/>
            <a:chExt cx="954661" cy="588823"/>
          </a:xfrm>
        </p:grpSpPr>
        <p:sp>
          <p:nvSpPr>
            <p:cNvPr id="2663" name="Google Shape;2663;p4"/>
            <p:cNvSpPr txBox="1"/>
            <p:nvPr/>
          </p:nvSpPr>
          <p:spPr>
            <a:xfrm>
              <a:off x="6895365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"/>
            <p:cNvSpPr txBox="1"/>
            <p:nvPr/>
          </p:nvSpPr>
          <p:spPr>
            <a:xfrm>
              <a:off x="6904103" y="2094103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5" name="Google Shape;2665;p4"/>
          <p:cNvGrpSpPr/>
          <p:nvPr/>
        </p:nvGrpSpPr>
        <p:grpSpPr>
          <a:xfrm>
            <a:off x="9389811" y="1916832"/>
            <a:ext cx="954661" cy="588825"/>
            <a:chOff x="9298931" y="2090055"/>
            <a:chExt cx="954661" cy="588825"/>
          </a:xfrm>
        </p:grpSpPr>
        <p:sp>
          <p:nvSpPr>
            <p:cNvPr id="2666" name="Google Shape;2666;p4"/>
            <p:cNvSpPr txBox="1"/>
            <p:nvPr/>
          </p:nvSpPr>
          <p:spPr>
            <a:xfrm>
              <a:off x="9298931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"/>
            <p:cNvSpPr txBox="1"/>
            <p:nvPr/>
          </p:nvSpPr>
          <p:spPr>
            <a:xfrm>
              <a:off x="9298931" y="2094105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8" name="Google Shape;2668;p4"/>
          <p:cNvSpPr txBox="1"/>
          <p:nvPr/>
        </p:nvSpPr>
        <p:spPr>
          <a:xfrm>
            <a:off x="551384" y="3334380"/>
            <a:ext cx="6336704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Tính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tổng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của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hai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số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ghi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trên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khối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lập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phương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và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khối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cầu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.</a:t>
            </a:r>
            <a:endParaRPr sz="32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-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Tính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hiệu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của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hai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số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ghi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trên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khối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hộp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chữ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nhật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và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khối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trụ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.</a:t>
            </a:r>
            <a:endParaRPr sz="3200" dirty="0">
              <a:solidFill>
                <a:schemeClr val="dk1"/>
              </a:solidFill>
              <a:sym typeface="Arial"/>
            </a:endParaRPr>
          </a:p>
        </p:txBody>
      </p:sp>
      <p:cxnSp>
        <p:nvCxnSpPr>
          <p:cNvPr id="2669" name="Google Shape;2669;p4"/>
          <p:cNvCxnSpPr/>
          <p:nvPr/>
        </p:nvCxnSpPr>
        <p:spPr>
          <a:xfrm>
            <a:off x="1929501" y="3975157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0" name="Google Shape;2670;p4"/>
          <p:cNvCxnSpPr/>
          <p:nvPr/>
        </p:nvCxnSpPr>
        <p:spPr>
          <a:xfrm>
            <a:off x="877403" y="4781567"/>
            <a:ext cx="184968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1" name="Google Shape;2671;p4"/>
          <p:cNvCxnSpPr/>
          <p:nvPr/>
        </p:nvCxnSpPr>
        <p:spPr>
          <a:xfrm>
            <a:off x="3578394" y="4750619"/>
            <a:ext cx="135861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5" name="Google Shape;2675;p4"/>
          <p:cNvCxnSpPr/>
          <p:nvPr/>
        </p:nvCxnSpPr>
        <p:spPr>
          <a:xfrm>
            <a:off x="1847528" y="5517232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6" name="Google Shape;2676;p4"/>
          <p:cNvCxnSpPr/>
          <p:nvPr/>
        </p:nvCxnSpPr>
        <p:spPr>
          <a:xfrm>
            <a:off x="1626415" y="6237312"/>
            <a:ext cx="216532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7" name="Google Shape;2677;p4"/>
          <p:cNvCxnSpPr/>
          <p:nvPr/>
        </p:nvCxnSpPr>
        <p:spPr>
          <a:xfrm>
            <a:off x="4756492" y="6237312"/>
            <a:ext cx="112348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696" y="4407394"/>
            <a:ext cx="3556000" cy="2667000"/>
          </a:xfrm>
          <a:prstGeom prst="rect">
            <a:avLst/>
          </a:prstGeom>
        </p:spPr>
      </p:pic>
      <p:sp>
        <p:nvSpPr>
          <p:cNvPr id="37" name="Freeform 36">
            <a:extLst>
              <a:ext uri="{FF2B5EF4-FFF2-40B4-BE49-F238E27FC236}">
                <a16:creationId xmlns:a16="http://schemas.microsoft.com/office/drawing/2014/main" id="{A96C2BFD-5132-C443-9ECD-020CACA81BFB}"/>
              </a:ext>
            </a:extLst>
          </p:cNvPr>
          <p:cNvSpPr/>
          <p:nvPr/>
        </p:nvSpPr>
        <p:spPr>
          <a:xfrm flipH="1">
            <a:off x="6976260" y="3334380"/>
            <a:ext cx="4031363" cy="1802197"/>
          </a:xfrm>
          <a:custGeom>
            <a:avLst/>
            <a:gdLst>
              <a:gd name="connsiteX0" fmla="*/ 2376256 w 5837920"/>
              <a:gd name="connsiteY0" fmla="*/ 215 h 2355066"/>
              <a:gd name="connsiteX1" fmla="*/ 4033491 w 5837920"/>
              <a:gd name="connsiteY1" fmla="*/ 62598 h 2355066"/>
              <a:gd name="connsiteX2" fmla="*/ 4981759 w 5837920"/>
              <a:gd name="connsiteY2" fmla="*/ 165381 h 2355066"/>
              <a:gd name="connsiteX3" fmla="*/ 5699762 w 5837920"/>
              <a:gd name="connsiteY3" fmla="*/ 499905 h 2355066"/>
              <a:gd name="connsiteX4" fmla="*/ 5643107 w 5837920"/>
              <a:gd name="connsiteY4" fmla="*/ 1361499 h 2355066"/>
              <a:gd name="connsiteX5" fmla="*/ 5072071 w 5837920"/>
              <a:gd name="connsiteY5" fmla="*/ 1694241 h 2355066"/>
              <a:gd name="connsiteX6" fmla="*/ 3318854 w 5837920"/>
              <a:gd name="connsiteY6" fmla="*/ 1911318 h 2355066"/>
              <a:gd name="connsiteX7" fmla="*/ 3135146 w 5837920"/>
              <a:gd name="connsiteY7" fmla="*/ 1948868 h 2355066"/>
              <a:gd name="connsiteX8" fmla="*/ 2984814 w 5837920"/>
              <a:gd name="connsiteY8" fmla="*/ 2063026 h 2355066"/>
              <a:gd name="connsiteX9" fmla="*/ 2186878 w 5837920"/>
              <a:gd name="connsiteY9" fmla="*/ 2340402 h 2355066"/>
              <a:gd name="connsiteX10" fmla="*/ 1986342 w 5837920"/>
              <a:gd name="connsiteY10" fmla="*/ 2355066 h 2355066"/>
              <a:gd name="connsiteX11" fmla="*/ 2193609 w 5837920"/>
              <a:gd name="connsiteY11" fmla="*/ 2107154 h 2355066"/>
              <a:gd name="connsiteX12" fmla="*/ 2250264 w 5837920"/>
              <a:gd name="connsiteY12" fmla="*/ 1966821 h 2355066"/>
              <a:gd name="connsiteX13" fmla="*/ 2103298 w 5837920"/>
              <a:gd name="connsiteY13" fmla="*/ 1862394 h 2355066"/>
              <a:gd name="connsiteX14" fmla="*/ 1565637 w 5837920"/>
              <a:gd name="connsiteY14" fmla="*/ 1790583 h 2355066"/>
              <a:gd name="connsiteX15" fmla="*/ 807807 w 5837920"/>
              <a:gd name="connsiteY15" fmla="*/ 1663269 h 2355066"/>
              <a:gd name="connsiteX16" fmla="*/ 62879 w 5837920"/>
              <a:gd name="connsiteY16" fmla="*/ 1260224 h 2355066"/>
              <a:gd name="connsiteX17" fmla="*/ 907935 w 5837920"/>
              <a:gd name="connsiteY17" fmla="*/ 175248 h 2355066"/>
              <a:gd name="connsiteX18" fmla="*/ 1819462 w 5837920"/>
              <a:gd name="connsiteY18" fmla="*/ 15318 h 2355066"/>
              <a:gd name="connsiteX19" fmla="*/ 2376256 w 5837920"/>
              <a:gd name="connsiteY19" fmla="*/ 215 h 235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837920" h="2355066">
                <a:moveTo>
                  <a:pt x="2376256" y="215"/>
                </a:moveTo>
                <a:cubicBezTo>
                  <a:pt x="2931508" y="-2849"/>
                  <a:pt x="3482578" y="27138"/>
                  <a:pt x="4033491" y="62598"/>
                </a:cubicBezTo>
                <a:cubicBezTo>
                  <a:pt x="4354068" y="83840"/>
                  <a:pt x="4667913" y="116456"/>
                  <a:pt x="4981759" y="165381"/>
                </a:cubicBezTo>
                <a:cubicBezTo>
                  <a:pt x="5335712" y="219239"/>
                  <a:pt x="5583087" y="323667"/>
                  <a:pt x="5699762" y="499905"/>
                </a:cubicBezTo>
                <a:cubicBezTo>
                  <a:pt x="5900298" y="790301"/>
                  <a:pt x="5883470" y="1080833"/>
                  <a:pt x="5643107" y="1361499"/>
                </a:cubicBezTo>
                <a:cubicBezTo>
                  <a:pt x="5532883" y="1496898"/>
                  <a:pt x="5349175" y="1614345"/>
                  <a:pt x="5072071" y="1694241"/>
                </a:cubicBezTo>
                <a:cubicBezTo>
                  <a:pt x="4531045" y="1850882"/>
                  <a:pt x="3953277" y="1935849"/>
                  <a:pt x="3318854" y="1911318"/>
                </a:cubicBezTo>
                <a:cubicBezTo>
                  <a:pt x="3238639" y="1908029"/>
                  <a:pt x="3181985" y="1914608"/>
                  <a:pt x="3135146" y="1948868"/>
                </a:cubicBezTo>
                <a:cubicBezTo>
                  <a:pt x="3085222" y="1988063"/>
                  <a:pt x="3048481" y="2030409"/>
                  <a:pt x="2984814" y="2063026"/>
                </a:cubicBezTo>
                <a:cubicBezTo>
                  <a:pt x="2768011" y="2188695"/>
                  <a:pt x="2497358" y="2280103"/>
                  <a:pt x="2186878" y="2340402"/>
                </a:cubicBezTo>
                <a:cubicBezTo>
                  <a:pt x="2136673" y="2351914"/>
                  <a:pt x="2080019" y="2350270"/>
                  <a:pt x="1986342" y="2355066"/>
                </a:cubicBezTo>
                <a:cubicBezTo>
                  <a:pt x="2066556" y="2260506"/>
                  <a:pt x="2136673" y="2183761"/>
                  <a:pt x="2193609" y="2107154"/>
                </a:cubicBezTo>
                <a:cubicBezTo>
                  <a:pt x="2226985" y="2061381"/>
                  <a:pt x="2236801" y="2012457"/>
                  <a:pt x="2250264" y="1966821"/>
                </a:cubicBezTo>
                <a:cubicBezTo>
                  <a:pt x="2267092" y="1898299"/>
                  <a:pt x="2243532" y="1880347"/>
                  <a:pt x="2103298" y="1862394"/>
                </a:cubicBezTo>
                <a:cubicBezTo>
                  <a:pt x="1926321" y="1837863"/>
                  <a:pt x="1742613" y="1816621"/>
                  <a:pt x="1565637" y="1790583"/>
                </a:cubicBezTo>
                <a:cubicBezTo>
                  <a:pt x="1311812" y="1751388"/>
                  <a:pt x="1051535" y="1715483"/>
                  <a:pt x="807807" y="1663269"/>
                </a:cubicBezTo>
                <a:cubicBezTo>
                  <a:pt x="433660" y="1588306"/>
                  <a:pt x="156556" y="1454415"/>
                  <a:pt x="62879" y="1260224"/>
                </a:cubicBezTo>
                <a:cubicBezTo>
                  <a:pt x="-137376" y="839362"/>
                  <a:pt x="139728" y="434672"/>
                  <a:pt x="907935" y="175248"/>
                </a:cubicBezTo>
                <a:cubicBezTo>
                  <a:pt x="1181674" y="83840"/>
                  <a:pt x="1482337" y="31626"/>
                  <a:pt x="1819462" y="15318"/>
                </a:cubicBezTo>
                <a:cubicBezTo>
                  <a:pt x="2005624" y="5930"/>
                  <a:pt x="2191173" y="1237"/>
                  <a:pt x="2376256" y="21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288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x-none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D407CC-FC3D-0D4E-BBA7-92537267807C}"/>
              </a:ext>
            </a:extLst>
          </p:cNvPr>
          <p:cNvSpPr txBox="1"/>
          <p:nvPr/>
        </p:nvSpPr>
        <p:spPr>
          <a:xfrm>
            <a:off x="6898254" y="3465223"/>
            <a:ext cx="4280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6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Nêu</a:t>
            </a:r>
            <a:r>
              <a:rPr lang="en-US" sz="3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tên</a:t>
            </a:r>
            <a:r>
              <a:rPr lang="en-US" sz="3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lang="en-US" sz="3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hình</a:t>
            </a:r>
            <a:r>
              <a:rPr lang="en-US" sz="3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khối</a:t>
            </a:r>
            <a:r>
              <a:rPr lang="en-US" sz="3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trên</a:t>
            </a:r>
            <a:r>
              <a:rPr lang="en-US" sz="3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  <a:endParaRPr lang="x-none" sz="3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9" name="图片 4">
            <a:extLst>
              <a:ext uri="{FF2B5EF4-FFF2-40B4-BE49-F238E27FC236}">
                <a16:creationId xmlns:a16="http://schemas.microsoft.com/office/drawing/2014/main" id="{B2201085-C01F-4979-905D-01E22FF47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17" y="3573016"/>
            <a:ext cx="5040560" cy="26642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52184" y="3789040"/>
            <a:ext cx="557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6528048" y="3839997"/>
            <a:ext cx="1127100" cy="6059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523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28248" y="3885415"/>
            <a:ext cx="1127100" cy="605971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365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696400" y="3874460"/>
            <a:ext cx="557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200456" y="3861048"/>
            <a:ext cx="1196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888</a:t>
            </a:r>
            <a:endParaRPr lang="en-US" sz="4000" dirty="0"/>
          </a:p>
        </p:txBody>
      </p:sp>
      <p:sp>
        <p:nvSpPr>
          <p:cNvPr id="46" name="TextBox 45"/>
          <p:cNvSpPr txBox="1"/>
          <p:nvPr/>
        </p:nvSpPr>
        <p:spPr>
          <a:xfrm>
            <a:off x="7770742" y="5083966"/>
            <a:ext cx="557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456040" y="5134923"/>
            <a:ext cx="1127100" cy="6059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572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56240" y="5180341"/>
            <a:ext cx="1127100" cy="605971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416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624392" y="5169386"/>
            <a:ext cx="557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128448" y="5155974"/>
            <a:ext cx="1196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156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8" grpId="0"/>
      <p:bldP spid="37" grpId="0" animBg="1"/>
      <p:bldP spid="37" grpId="1" animBg="1"/>
      <p:bldP spid="38" grpId="0"/>
      <p:bldP spid="38" grpId="1"/>
      <p:bldP spid="2" grpId="0"/>
      <p:bldP spid="3" grpId="0" animBg="1"/>
      <p:bldP spid="42" grpId="0" animBg="1"/>
      <p:bldP spid="43" grpId="0"/>
      <p:bldP spid="44" grpId="0"/>
      <p:bldP spid="46" grpId="0"/>
      <p:bldP spid="47" grpId="0" animBg="1"/>
      <p:bldP spid="48" grpId="0" animBg="1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5" name="Google Shape;2685;p5"/>
          <p:cNvGrpSpPr/>
          <p:nvPr/>
        </p:nvGrpSpPr>
        <p:grpSpPr>
          <a:xfrm>
            <a:off x="767408" y="404664"/>
            <a:ext cx="10009112" cy="1569620"/>
            <a:chOff x="1296327" y="1616578"/>
            <a:chExt cx="6384633" cy="1569620"/>
          </a:xfrm>
        </p:grpSpPr>
        <p:sp>
          <p:nvSpPr>
            <p:cNvPr id="2686" name="Google Shape;2686;p5"/>
            <p:cNvSpPr txBox="1"/>
            <p:nvPr/>
          </p:nvSpPr>
          <p:spPr>
            <a:xfrm>
              <a:off x="1866914" y="1616578"/>
              <a:ext cx="5814046" cy="1569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Một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cửa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hàng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buổi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sáng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bán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smtClean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250 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kg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gạo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buổi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chiều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bán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175 kg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gạo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Hỏi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cả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hai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buổi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cửa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hàng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đó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bán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bao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ki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lô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-gam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gạo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8" name="Google Shape;2688;p5"/>
          <p:cNvSpPr txBox="1"/>
          <p:nvPr/>
        </p:nvSpPr>
        <p:spPr>
          <a:xfrm>
            <a:off x="695400" y="2492896"/>
            <a:ext cx="4377284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  <a:sym typeface="Arial"/>
              </a:rPr>
              <a:t>Tóm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  <a:sym typeface="Arial"/>
              </a:rPr>
              <a:t>tắt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sym typeface="Arial"/>
              </a:rPr>
              <a:t>:</a:t>
            </a:r>
            <a:endParaRPr sz="1600" b="1" dirty="0">
              <a:solidFill>
                <a:srgbClr val="FF0000"/>
              </a:solidFill>
              <a:latin typeface="HP001 4 hàng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HP001 4 hàng" pitchFamily="34" charset="0"/>
                <a:sym typeface="Arial"/>
              </a:rPr>
              <a:t>Buổi</a:t>
            </a:r>
            <a:r>
              <a:rPr lang="en-US" sz="3200" b="1" dirty="0">
                <a:solidFill>
                  <a:schemeClr val="dk1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HP001 4 hàng" pitchFamily="34" charset="0"/>
                <a:sym typeface="Arial"/>
              </a:rPr>
              <a:t>sáng</a:t>
            </a:r>
            <a:r>
              <a:rPr lang="en-US" sz="3200" b="1" dirty="0">
                <a:solidFill>
                  <a:schemeClr val="dk1"/>
                </a:solidFill>
                <a:latin typeface="HP001 4 hàng" pitchFamily="34" charset="0"/>
                <a:sym typeface="Arial"/>
              </a:rPr>
              <a:t>: </a:t>
            </a:r>
            <a:r>
              <a:rPr lang="en-US" sz="3200" b="1" dirty="0" smtClean="0">
                <a:solidFill>
                  <a:schemeClr val="dk1"/>
                </a:solidFill>
                <a:latin typeface="HP001 4 hàng" pitchFamily="34" charset="0"/>
                <a:sym typeface="Arial"/>
              </a:rPr>
              <a:t>250 </a:t>
            </a:r>
            <a:r>
              <a:rPr lang="en-US" sz="3200" b="1" dirty="0">
                <a:solidFill>
                  <a:schemeClr val="dk1"/>
                </a:solidFill>
                <a:latin typeface="HP001 4 hàng" pitchFamily="34" charset="0"/>
                <a:sym typeface="Arial"/>
              </a:rPr>
              <a:t>kg</a:t>
            </a:r>
            <a:endParaRPr sz="1600" b="1" dirty="0">
              <a:latin typeface="HP001 4 hàng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HP001 4 hàng" pitchFamily="34" charset="0"/>
                <a:sym typeface="Arial"/>
              </a:rPr>
              <a:t>Buổi</a:t>
            </a:r>
            <a:r>
              <a:rPr lang="en-US" sz="3200" b="1" dirty="0">
                <a:solidFill>
                  <a:schemeClr val="dk1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HP001 4 hàng" pitchFamily="34" charset="0"/>
                <a:sym typeface="Arial"/>
              </a:rPr>
              <a:t>chiều</a:t>
            </a:r>
            <a:r>
              <a:rPr lang="en-US" sz="3200" b="1" dirty="0">
                <a:solidFill>
                  <a:schemeClr val="dk1"/>
                </a:solidFill>
                <a:latin typeface="HP001 4 hàng" pitchFamily="34" charset="0"/>
                <a:sym typeface="Arial"/>
              </a:rPr>
              <a:t>: 175 kg</a:t>
            </a:r>
            <a:endParaRPr sz="1600" b="1" dirty="0">
              <a:latin typeface="HP001 4 hàng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HP001 4 hàng" pitchFamily="34" charset="0"/>
                <a:sym typeface="Arial"/>
              </a:rPr>
              <a:t>Cả</a:t>
            </a:r>
            <a:r>
              <a:rPr lang="en-US" sz="3200" b="1" dirty="0">
                <a:solidFill>
                  <a:schemeClr val="dk1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HP001 4 hàng" pitchFamily="34" charset="0"/>
                <a:sym typeface="Arial"/>
              </a:rPr>
              <a:t>hai</a:t>
            </a:r>
            <a:r>
              <a:rPr lang="en-US" sz="3200" b="1" dirty="0">
                <a:solidFill>
                  <a:schemeClr val="dk1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HP001 4 hàng" pitchFamily="34" charset="0"/>
                <a:sym typeface="Arial"/>
              </a:rPr>
              <a:t>buổi</a:t>
            </a:r>
            <a:r>
              <a:rPr lang="en-US" sz="3200" b="1" dirty="0">
                <a:solidFill>
                  <a:schemeClr val="dk1"/>
                </a:solidFill>
                <a:latin typeface="HP001 4 hàng" pitchFamily="34" charset="0"/>
                <a:sym typeface="Arial"/>
              </a:rPr>
              <a:t>: … kg ?</a:t>
            </a:r>
            <a:endParaRPr sz="3200" b="1" dirty="0">
              <a:solidFill>
                <a:schemeClr val="dk1"/>
              </a:solidFill>
              <a:latin typeface="HP001 4 hàng" pitchFamily="34" charset="0"/>
              <a:sym typeface="Arial"/>
            </a:endParaRPr>
          </a:p>
        </p:txBody>
      </p:sp>
      <p:sp>
        <p:nvSpPr>
          <p:cNvPr id="2689" name="Google Shape;2689;p5"/>
          <p:cNvSpPr txBox="1"/>
          <p:nvPr/>
        </p:nvSpPr>
        <p:spPr>
          <a:xfrm>
            <a:off x="5447928" y="2348880"/>
            <a:ext cx="5879462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  <a:sym typeface="Arial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  <a:sym typeface="Arial"/>
              </a:rPr>
              <a:t>giải</a:t>
            </a:r>
            <a:endParaRPr sz="3200" b="1" dirty="0">
              <a:solidFill>
                <a:srgbClr val="FF0000"/>
              </a:solidFill>
              <a:latin typeface="HP001 4 hàng" pitchFamily="34" charset="0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  <a:sym typeface="Arial"/>
              </a:rPr>
              <a:t>Cả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  <a:sym typeface="Arial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  <a:sym typeface="Arial"/>
              </a:rPr>
              <a:t>buổi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  <a:sym typeface="Arial"/>
              </a:rPr>
              <a:t>cửa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  <a:sym typeface="Arial"/>
              </a:rPr>
              <a:t>hàng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  <a:sym typeface="Arial"/>
              </a:rPr>
              <a:t>bán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  <a:sym typeface="Arial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  <a:sym typeface="Arial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  <a:sym typeface="Arial"/>
              </a:rPr>
              <a:t>ki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  <a:sym typeface="Arial"/>
              </a:rPr>
              <a:t>-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  <a:sym typeface="Arial"/>
              </a:rPr>
              <a:t>lô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  <a:sym typeface="Arial"/>
              </a:rPr>
              <a:t>-gam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  <a:sym typeface="Arial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  <a:sym typeface="Arial"/>
              </a:rPr>
              <a:t>:</a:t>
            </a:r>
            <a:endParaRPr sz="1600" b="1" dirty="0">
              <a:solidFill>
                <a:schemeClr val="tx1"/>
              </a:solidFill>
              <a:latin typeface="HP001 4 hàng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  <a:sym typeface="Arial"/>
              </a:rPr>
              <a:t>      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0"/>
                <a:sym typeface="Arial"/>
              </a:rPr>
              <a:t>250 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  <a:sym typeface="Arial"/>
              </a:rPr>
              <a:t>+ 175 = 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0"/>
                <a:sym typeface="Arial"/>
              </a:rPr>
              <a:t>425 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  <a:sym typeface="Arial"/>
              </a:rPr>
              <a:t>(kg)</a:t>
            </a:r>
            <a:endParaRPr sz="1600" b="1" dirty="0">
              <a:solidFill>
                <a:schemeClr val="tx1"/>
              </a:solidFill>
              <a:latin typeface="HP001 4 hàng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  <a:sym typeface="Arial"/>
              </a:rPr>
              <a:t>          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0"/>
                <a:sym typeface="Arial"/>
              </a:rPr>
              <a:t>Đáp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  <a:sym typeface="Arial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  <a:sym typeface="Arial"/>
              </a:rPr>
              <a:t>: 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0"/>
                <a:sym typeface="Arial"/>
              </a:rPr>
              <a:t>425 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  <a:sym typeface="Arial"/>
              </a:rPr>
              <a:t>kg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  <a:sym typeface="Arial"/>
              </a:rPr>
              <a:t>gạo</a:t>
            </a:r>
            <a:endParaRPr sz="3200" b="1" dirty="0">
              <a:solidFill>
                <a:schemeClr val="tx1"/>
              </a:solidFill>
              <a:latin typeface="HP001 4 hàng" pitchFamily="34" charset="0"/>
              <a:sym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727848" y="2348880"/>
            <a:ext cx="0" cy="41044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27848" y="908720"/>
            <a:ext cx="57606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00218" y="1412776"/>
            <a:ext cx="57606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377</Words>
  <Application>Microsoft Office PowerPoint</Application>
  <PresentationFormat>Widescreen</PresentationFormat>
  <Paragraphs>95</Paragraphs>
  <Slides>11</Slides>
  <Notes>7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HP001 4 hàng</vt:lpstr>
      <vt:lpstr>Times New Roman</vt:lpstr>
      <vt:lpstr>Arial</vt:lpstr>
      <vt:lpstr>宋体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32</cp:revision>
  <dcterms:created xsi:type="dcterms:W3CDTF">2021-06-02T01:34:28Z</dcterms:created>
  <dcterms:modified xsi:type="dcterms:W3CDTF">2023-04-14T03:53:02Z</dcterms:modified>
</cp:coreProperties>
</file>