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Lst>
  <p:sldIdLst>
    <p:sldId id="256" r:id="rId5"/>
    <p:sldId id="281" r:id="rId6"/>
    <p:sldId id="341" r:id="rId7"/>
    <p:sldId id="342" r:id="rId8"/>
    <p:sldId id="343" r:id="rId9"/>
    <p:sldId id="331" r:id="rId10"/>
    <p:sldId id="333" r:id="rId11"/>
    <p:sldId id="334" r:id="rId12"/>
    <p:sldId id="335" r:id="rId13"/>
    <p:sldId id="344" r:id="rId14"/>
    <p:sldId id="345" r:id="rId15"/>
    <p:sldId id="346" r:id="rId16"/>
    <p:sldId id="347" r:id="rId17"/>
    <p:sldId id="348" r:id="rId18"/>
    <p:sldId id="349" r:id="rId19"/>
    <p:sldId id="290"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59" d="100"/>
          <a:sy n="59" d="100"/>
        </p:scale>
        <p:origin x="16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234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22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9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87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708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181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3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704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16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083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72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677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293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65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317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702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170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3009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40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55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327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0"/>
            <a:ext cx="8676456" cy="17099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 y="1709973"/>
            <a:ext cx="9127196" cy="5148027"/>
          </a:xfrm>
          <a:prstGeom prst="rect">
            <a:avLst/>
          </a:prstGeom>
        </p:spPr>
      </p:pic>
      <p:sp>
        <p:nvSpPr>
          <p:cNvPr id="10" name="TextBox 9"/>
          <p:cNvSpPr txBox="1"/>
          <p:nvPr/>
        </p:nvSpPr>
        <p:spPr>
          <a:xfrm>
            <a:off x="16946" y="1293057"/>
            <a:ext cx="5491158" cy="3864135"/>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9392"/>
            <a:ext cx="826192" cy="8261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1796" y="6284165"/>
            <a:ext cx="236963" cy="18997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7704" y="5905162"/>
            <a:ext cx="858120" cy="758006"/>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5774" y="1187029"/>
            <a:ext cx="874846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lang="en-US" sz="2400">
                <a:latin typeface="Times New Roman" pitchFamily="18" charset="0"/>
                <a:ea typeface="Times New Roman" pitchFamily="18" charset="0"/>
                <a:cs typeface="Times New Roman" pitchFamily="18" charset="0"/>
              </a:rPr>
              <a:t>Đ</a:t>
            </a: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ặt câu hỏi:Con gấu to hay bé? Gấu đi nặng nề hay chạy nhanh? </a:t>
            </a:r>
            <a:endParaRPr kumimoji="0" lang="en-US" sz="2400" b="0" i="0" u="none" strike="noStrike" cap="none" normalizeH="0" baseline="0">
              <a:ln>
                <a:noFill/>
              </a:ln>
              <a:solidFill>
                <a:schemeClr val="tx1"/>
              </a:solidFill>
              <a:effectLst/>
              <a:latin typeface="Arial" pitchFamily="34" charset="0"/>
              <a:cs typeface="Arial" pitchFamily="34" charset="0"/>
            </a:endParaRPr>
          </a:p>
          <a:p>
            <a:pPr lvl="0" fontAlgn="base">
              <a:spcBef>
                <a:spcPct val="0"/>
              </a:spcBef>
              <a:spcAft>
                <a:spcPct val="0"/>
              </a:spcAft>
            </a:pP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lang="en-US" sz="2400">
                <a:latin typeface="Times New Roman" pitchFamily="18" charset="0"/>
                <a:ea typeface="Times New Roman" pitchFamily="18" charset="0"/>
                <a:cs typeface="Times New Roman" pitchFamily="18" charset="0"/>
              </a:rPr>
              <a:t>M</a:t>
            </a: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ở băng âm thanh  nét</a:t>
            </a:r>
            <a:r>
              <a:rPr kumimoji="0" lang="en-US" sz="24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nhạc dưới </a:t>
            </a:r>
            <a:r>
              <a:rPr kumimoji="0" lang="en-US" sz="2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cho HS nghe và gợi sự liên tưởng đến những bước đi nặng nề của gấu đen.</a:t>
            </a:r>
            <a:r>
              <a:rPr lang="en-US" sz="2400">
                <a:solidFill>
                  <a:prstClr val="black"/>
                </a:solidFill>
                <a:latin typeface="Times New Roman" pitchFamily="18" charset="0"/>
                <a:ea typeface="Times New Roman" pitchFamily="18" charset="0"/>
                <a:cs typeface="Times New Roman" pitchFamily="18" charset="0"/>
              </a:rPr>
              <a:t> hát lại, thể hiện giai điệu với giọng trầm, nặng nề với từ “hừm...” sâu trong cổ.</a:t>
            </a:r>
            <a:endParaRPr lang="en-US" sz="2400">
              <a:solidFill>
                <a:prstClr val="black"/>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5328462" y="-13538"/>
            <a:ext cx="3815538" cy="523220"/>
          </a:xfrm>
          <a:prstGeom prst="rect">
            <a:avLst/>
          </a:prstGeom>
        </p:spPr>
        <p:txBody>
          <a:bodyPr wrap="square">
            <a:spAutoFit/>
          </a:bodyPr>
          <a:lstStyle/>
          <a:p>
            <a:pPr lvl="0" eaLnBrk="0" fontAlgn="base" hangingPunct="0">
              <a:spcBef>
                <a:spcPct val="0"/>
              </a:spcBef>
              <a:spcAft>
                <a:spcPct val="0"/>
              </a:spcAft>
            </a:pPr>
            <a:r>
              <a:rPr lang="en-US" sz="2800" b="1">
                <a:solidFill>
                  <a:prstClr val="black"/>
                </a:solidFill>
                <a:latin typeface="Times New Roman" pitchFamily="18" charset="0"/>
                <a:ea typeface="Arial" pitchFamily="34" charset="0"/>
                <a:cs typeface="Times New Roman" pitchFamily="18" charset="0"/>
              </a:rPr>
              <a:t>2. Vận dụng – Sáng tạo</a:t>
            </a:r>
            <a:endParaRPr lang="en-US" sz="2800">
              <a:solidFill>
                <a:prstClr val="black"/>
              </a:solidFill>
              <a:latin typeface="Arial" pitchFamily="34" charset="0"/>
              <a:cs typeface="Arial" pitchFamily="34" charset="0"/>
            </a:endParaRPr>
          </a:p>
        </p:txBody>
      </p:sp>
      <p:sp>
        <p:nvSpPr>
          <p:cNvPr id="8" name="Rectangle 7"/>
          <p:cNvSpPr/>
          <p:nvPr/>
        </p:nvSpPr>
        <p:spPr>
          <a:xfrm>
            <a:off x="55774" y="729223"/>
            <a:ext cx="9115935" cy="461665"/>
          </a:xfrm>
          <a:prstGeom prst="rect">
            <a:avLst/>
          </a:prstGeom>
        </p:spPr>
        <p:txBody>
          <a:bodyPr wrap="square">
            <a:spAutoFit/>
          </a:bodyPr>
          <a:lstStyle/>
          <a:p>
            <a:pPr lvl="0" eaLnBrk="0" fontAlgn="base" hangingPunct="0">
              <a:spcBef>
                <a:spcPct val="0"/>
              </a:spcBef>
              <a:spcAft>
                <a:spcPct val="0"/>
              </a:spcAft>
            </a:pPr>
            <a:r>
              <a:rPr lang="en-US" sz="2400" b="1">
                <a:solidFill>
                  <a:prstClr val="black"/>
                </a:solidFill>
                <a:latin typeface="Times New Roman" pitchFamily="18" charset="0"/>
                <a:ea typeface="Times New Roman" pitchFamily="18" charset="0"/>
                <a:cs typeface="Times New Roman" pitchFamily="18" charset="0"/>
              </a:rPr>
              <a:t>Trò chơi: </a:t>
            </a:r>
            <a:r>
              <a:rPr lang="en-US" sz="2400" b="1" i="1">
                <a:solidFill>
                  <a:prstClr val="black"/>
                </a:solidFill>
                <a:latin typeface="Times New Roman" pitchFamily="18" charset="0"/>
                <a:ea typeface="Times New Roman" pitchFamily="18" charset="0"/>
                <a:cs typeface="Times New Roman" pitchFamily="18" charset="0"/>
              </a:rPr>
              <a:t>Vận động cùng kiến vàng và gấu nâu</a:t>
            </a:r>
            <a:r>
              <a:rPr lang="en-US" sz="2400" b="1">
                <a:solidFill>
                  <a:prstClr val="black"/>
                </a:solidFill>
                <a:latin typeface="Times New Roman" pitchFamily="18" charset="0"/>
                <a:ea typeface="Times New Roman" pitchFamily="18" charset="0"/>
                <a:cs typeface="Times New Roman" pitchFamily="18" charset="0"/>
              </a:rPr>
              <a:t> </a:t>
            </a:r>
            <a:r>
              <a:rPr lang="en-US" sz="2400" b="1" i="1">
                <a:solidFill>
                  <a:prstClr val="black"/>
                </a:solidFill>
                <a:latin typeface="Times New Roman" pitchFamily="18" charset="0"/>
                <a:ea typeface="Times New Roman" pitchFamily="18" charset="0"/>
                <a:cs typeface="Times New Roman" pitchFamily="18" charset="0"/>
              </a:rPr>
              <a:t>Bước đi của gấu nâu</a:t>
            </a:r>
            <a:endParaRPr lang="en-US" sz="2400">
              <a:solidFill>
                <a:prstClr val="black"/>
              </a:solidFill>
              <a:latin typeface="Arial" pitchFamily="34" charset="0"/>
              <a:cs typeface="Arial" pitchFamily="34" charset="0"/>
            </a:endParaRPr>
          </a:p>
        </p:txBody>
      </p:sp>
      <p:sp>
        <p:nvSpPr>
          <p:cNvPr id="9" name="Rectangle 8"/>
          <p:cNvSpPr/>
          <p:nvPr/>
        </p:nvSpPr>
        <p:spPr>
          <a:xfrm>
            <a:off x="-52077" y="0"/>
            <a:ext cx="4329968" cy="523220"/>
          </a:xfrm>
          <a:prstGeom prst="rect">
            <a:avLst/>
          </a:prstGeom>
        </p:spPr>
        <p:txBody>
          <a:bodyPr wrap="none">
            <a:spAutoFit/>
          </a:bodyPr>
          <a:lstStyle/>
          <a:p>
            <a:pPr lvl="0" fontAlgn="base">
              <a:spcBef>
                <a:spcPct val="0"/>
              </a:spcBef>
              <a:spcAft>
                <a:spcPct val="0"/>
              </a:spcAft>
            </a:pPr>
            <a:r>
              <a:rPr lang="en-US" sz="2800" b="1">
                <a:solidFill>
                  <a:srgbClr val="FC330E"/>
                </a:solidFill>
                <a:latin typeface="Times New Roman" pitchFamily="18" charset="0"/>
                <a:ea typeface="Arial" pitchFamily="34" charset="0"/>
                <a:cs typeface="Times New Roman" pitchFamily="18" charset="0"/>
              </a:rPr>
              <a:t>VẬN DỤNG – SÁNG TẠO</a:t>
            </a:r>
            <a:endParaRPr lang="en-US" sz="2800">
              <a:solidFill>
                <a:prstClr val="black"/>
              </a:solidFill>
              <a:latin typeface="Arial" pitchFamily="34" charset="0"/>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39" y="6381328"/>
            <a:ext cx="285690" cy="229040"/>
          </a:xfrm>
          <a:prstGeom prst="rect">
            <a:avLst/>
          </a:prstGeom>
        </p:spPr>
      </p:pic>
      <p:pic>
        <p:nvPicPr>
          <p:cNvPr id="11" name="Picture 1" descr="2021-06-14_143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3893"/>
            <a:ext cx="9144000" cy="209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0" y="188640"/>
            <a:ext cx="9144000" cy="1754326"/>
          </a:xfrm>
          <a:prstGeom prst="rect">
            <a:avLst/>
          </a:prstGeom>
        </p:spPr>
        <p:txBody>
          <a:bodyPr wrap="square">
            <a:spAutoFit/>
          </a:bodyPr>
          <a:lstStyle/>
          <a:p>
            <a:r>
              <a:rPr lang="en-US" sz="3600">
                <a:latin typeface="Times New Roman"/>
                <a:ea typeface="Times New Roman"/>
              </a:rPr>
              <a:t>HS vừa hát và làm động tác khuỳnh hai tay, hai chân bước đi theo nhạc, mô tả bước đi nặng nề, lặc lè của gấu.</a:t>
            </a:r>
            <a:endParaRPr lang="en-US" sz="360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10" y="6381328"/>
            <a:ext cx="285690" cy="229040"/>
          </a:xfrm>
          <a:prstGeom prst="rect">
            <a:avLst/>
          </a:prstGeom>
        </p:spPr>
      </p:pic>
      <p:pic>
        <p:nvPicPr>
          <p:cNvPr id="7"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2966"/>
            <a:ext cx="9144000" cy="491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4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38132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5536" y="2990884"/>
            <a:ext cx="385509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a:latin typeface="Times New Roman"/>
                <a:ea typeface="Times New Roman"/>
              </a:rPr>
              <a:t>Hỏi: </a:t>
            </a:r>
            <a:r>
              <a:rPr lang="en-US" sz="2400" i="1">
                <a:latin typeface="Times New Roman"/>
                <a:ea typeface="Times New Roman"/>
              </a:rPr>
              <a:t>Con kiến có hình dáng như thế nào? To</a:t>
            </a:r>
            <a:r>
              <a:rPr lang="en-US" sz="2400">
                <a:latin typeface="Times New Roman"/>
                <a:ea typeface="Times New Roman"/>
              </a:rPr>
              <a:t> </a:t>
            </a:r>
            <a:r>
              <a:rPr lang="en-US" sz="2400" i="1">
                <a:latin typeface="Times New Roman"/>
                <a:ea typeface="Times New Roman"/>
              </a:rPr>
              <a:t>hay nhỏ? Bò nhanh hay chậm?</a:t>
            </a:r>
            <a:r>
              <a:rPr lang="en-US" sz="2400">
                <a:latin typeface="Times New Roman"/>
                <a:ea typeface="Times New Roman"/>
              </a:rPr>
              <a:t>;</a:t>
            </a:r>
            <a:r>
              <a:rPr lang="en-US" sz="2400" i="1">
                <a:latin typeface="Times New Roman"/>
                <a:ea typeface="Times New Roman"/>
              </a:rPr>
              <a:t> Các em đã nhìn thấy đàn kiến nối đuôi nhau tha mồi về tổ chưa? </a:t>
            </a:r>
            <a:endParaRPr lang="en-US" sz="2400"/>
          </a:p>
        </p:txBody>
      </p:sp>
      <p:sp>
        <p:nvSpPr>
          <p:cNvPr id="12" name="Rectangle 11"/>
          <p:cNvSpPr/>
          <p:nvPr/>
        </p:nvSpPr>
        <p:spPr>
          <a:xfrm>
            <a:off x="7092280" y="5410039"/>
            <a:ext cx="2160240" cy="1200329"/>
          </a:xfrm>
          <a:prstGeom prst="rect">
            <a:avLst/>
          </a:prstGeom>
        </p:spPr>
        <p:txBody>
          <a:bodyPr wrap="square">
            <a:spAutoFit/>
          </a:bodyPr>
          <a:lstStyle/>
          <a:p>
            <a:r>
              <a:rPr lang="en-US" sz="3600" b="1" i="1">
                <a:latin typeface="Times New Roman"/>
                <a:ea typeface="Times New Roman"/>
              </a:rPr>
              <a:t>Kiến vàng chăm chỉ</a:t>
            </a:r>
            <a:endParaRPr lang="en-US" sz="3600">
              <a:effectLst/>
              <a:latin typeface="Times New Roman"/>
              <a:ea typeface="Calibri"/>
            </a:endParaRPr>
          </a:p>
        </p:txBody>
      </p:sp>
    </p:spTree>
    <p:extLst>
      <p:ext uri="{BB962C8B-B14F-4D97-AF65-F5344CB8AC3E}">
        <p14:creationId xmlns:p14="http://schemas.microsoft.com/office/powerpoint/2010/main" val="113872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1"/>
          <p:cNvSpPr/>
          <p:nvPr/>
        </p:nvSpPr>
        <p:spPr>
          <a:xfrm>
            <a:off x="0" y="186138"/>
            <a:ext cx="8208912" cy="2169825"/>
          </a:xfrm>
          <a:prstGeom prst="rect">
            <a:avLst/>
          </a:prstGeom>
        </p:spPr>
        <p:txBody>
          <a:bodyPr wrap="square">
            <a:spAutoFit/>
          </a:bodyPr>
          <a:lstStyle/>
          <a:p>
            <a:pPr>
              <a:lnSpc>
                <a:spcPct val="150000"/>
              </a:lnSpc>
            </a:pPr>
            <a:r>
              <a:rPr lang="en-US">
                <a:latin typeface="Times New Roman"/>
                <a:ea typeface="Times New Roman"/>
              </a:rPr>
              <a:t>Mở băng HS nghe nét nhạc của kiến vàng và gợi sự liên tưởng đến hình ảnh đàn kiến:</a:t>
            </a:r>
            <a:endParaRPr lang="en-US">
              <a:latin typeface="Times New Roman"/>
              <a:ea typeface="Calibri"/>
            </a:endParaRPr>
          </a:p>
          <a:p>
            <a:pPr>
              <a:lnSpc>
                <a:spcPct val="150000"/>
              </a:lnSpc>
              <a:tabLst>
                <a:tab pos="355600" algn="l"/>
              </a:tabLst>
            </a:pPr>
            <a:r>
              <a:rPr lang="en-US">
                <a:latin typeface="Times New Roman"/>
                <a:ea typeface="Times New Roman"/>
              </a:rPr>
              <a:t>3 nhịp đầu với nét chạy lướt lên và xuống nhanh gợi tả hình ảnh chú kiến tiền trạm, bò rất nhanh rồi đột ngột dừng lại nghiêng ngó xung quanh.</a:t>
            </a:r>
            <a:endParaRPr lang="en-US">
              <a:latin typeface="Times New Roman"/>
              <a:ea typeface="Calibri"/>
            </a:endParaRPr>
          </a:p>
          <a:p>
            <a:pPr>
              <a:lnSpc>
                <a:spcPct val="150000"/>
              </a:lnSpc>
              <a:tabLst>
                <a:tab pos="355600" algn="l"/>
              </a:tabLst>
            </a:pPr>
            <a:r>
              <a:rPr lang="en-US">
                <a:latin typeface="Times New Roman"/>
                <a:ea typeface="Times New Roman"/>
              </a:rPr>
              <a:t>Từ nhịp thứ 4, nét chạy bán âm với tốc độ tương đối nhanh như miêu tả đàn kiến đang hối hả tha mồi về tổ để tránh một cơn mưa sắp ập đến.</a:t>
            </a:r>
            <a:endParaRPr lang="en-US">
              <a:effectLst/>
              <a:latin typeface="Times New Roman"/>
              <a:ea typeface="Calibri"/>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42" y="6414471"/>
            <a:ext cx="285690" cy="229040"/>
          </a:xfrm>
          <a:prstGeom prst="rect">
            <a:avLst/>
          </a:prstGeom>
        </p:spPr>
      </p:pic>
      <p:pic>
        <p:nvPicPr>
          <p:cNvPr id="1026"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30726"/>
            <a:ext cx="9144000" cy="27272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2021-06-14_1433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35003"/>
            <a:ext cx="9144000" cy="267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79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2"/>
          <p:cNvSpPr/>
          <p:nvPr/>
        </p:nvSpPr>
        <p:spPr>
          <a:xfrm>
            <a:off x="-19588" y="0"/>
            <a:ext cx="9163588" cy="707886"/>
          </a:xfrm>
          <a:prstGeom prst="rect">
            <a:avLst/>
          </a:prstGeom>
        </p:spPr>
        <p:txBody>
          <a:bodyPr wrap="square">
            <a:spAutoFit/>
          </a:bodyPr>
          <a:lstStyle/>
          <a:p>
            <a:r>
              <a:rPr lang="en-US" sz="4000">
                <a:latin typeface="Times New Roman"/>
                <a:ea typeface="Times New Roman"/>
              </a:rPr>
              <a:t>.</a:t>
            </a:r>
            <a:endParaRPr lang="en-US" sz="4000">
              <a:effectLst/>
              <a:latin typeface="Times New Roman"/>
              <a:ea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9"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9552" y="3135867"/>
            <a:ext cx="367240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a:solidFill>
                  <a:prstClr val="black"/>
                </a:solidFill>
                <a:latin typeface="Times New Roman"/>
                <a:ea typeface="Times New Roman"/>
              </a:rPr>
              <a:t>HS Nghe lại và vận động theo cảm </a:t>
            </a:r>
            <a:r>
              <a:rPr lang="en-US" sz="2000" i="1">
                <a:solidFill>
                  <a:prstClr val="black"/>
                </a:solidFill>
                <a:latin typeface="Times New Roman"/>
                <a:ea typeface="Times New Roman"/>
              </a:rPr>
              <a:t>nhận uốn lượn bàn tay  và đưa người theo nét chạy lên xuống của giai điệu</a:t>
            </a:r>
            <a:r>
              <a:rPr lang="en-US" sz="2000">
                <a:solidFill>
                  <a:prstClr val="black"/>
                </a:solidFill>
                <a:latin typeface="Times New Roman"/>
                <a:ea typeface="Times New Roman"/>
              </a:rPr>
              <a:t>, tưởng tượng như động tác bò nhanh của những chú kiến</a:t>
            </a:r>
            <a:endParaRPr lang="en-US" sz="2000"/>
          </a:p>
        </p:txBody>
      </p:sp>
    </p:spTree>
    <p:extLst>
      <p:ext uri="{BB962C8B-B14F-4D97-AF65-F5344CB8AC3E}">
        <p14:creationId xmlns:p14="http://schemas.microsoft.com/office/powerpoint/2010/main" val="412176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175" y="2816641"/>
            <a:ext cx="52540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794" y="6495848"/>
            <a:ext cx="285690" cy="229040"/>
          </a:xfrm>
          <a:prstGeom prst="rect">
            <a:avLst/>
          </a:prstGeom>
        </p:spPr>
      </p:pic>
      <p:pic>
        <p:nvPicPr>
          <p:cNvPr id="8" name="Picture 2" descr="C:\Users\Administrator\Desktop\2021-06-24_1723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3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826" y="3407148"/>
            <a:ext cx="3496142" cy="830997"/>
          </a:xfrm>
          <a:prstGeom prst="rect">
            <a:avLst/>
          </a:prstGeom>
        </p:spPr>
        <p:txBody>
          <a:bodyPr wrap="square">
            <a:spAutoFit/>
          </a:bodyPr>
          <a:lstStyle/>
          <a:p>
            <a:pPr lvl="0"/>
            <a:r>
              <a:rPr lang="en-US" sz="2400">
                <a:solidFill>
                  <a:prstClr val="black"/>
                </a:solidFill>
                <a:latin typeface="Times New Roman"/>
                <a:ea typeface="Times New Roman"/>
              </a:rPr>
              <a:t>Chia lớp thành 3 tổ và cho lần lượt thực hiện trò chơi</a:t>
            </a:r>
            <a:endParaRPr lang="en-US" sz="2400">
              <a:solidFill>
                <a:prstClr val="black"/>
              </a:solidFill>
            </a:endParaRPr>
          </a:p>
        </p:txBody>
      </p:sp>
    </p:spTree>
    <p:extLst>
      <p:ext uri="{BB962C8B-B14F-4D97-AF65-F5344CB8AC3E}">
        <p14:creationId xmlns:p14="http://schemas.microsoft.com/office/powerpoint/2010/main" val="1773003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spTree>
    <p:extLst>
      <p:ext uri="{BB962C8B-B14F-4D97-AF65-F5344CB8AC3E}">
        <p14:creationId xmlns:p14="http://schemas.microsoft.com/office/powerpoint/2010/main" val="329135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39677" y="1340768"/>
            <a:ext cx="1771639" cy="707886"/>
          </a:xfrm>
          <a:prstGeom prst="rect">
            <a:avLst/>
          </a:prstGeom>
        </p:spPr>
        <p:txBody>
          <a:bodyPr wrap="none">
            <a:spAutoFit/>
          </a:bodyPr>
          <a:lstStyle/>
          <a:p>
            <a:r>
              <a:rPr lang="vi-VN" sz="4000" b="1">
                <a:solidFill>
                  <a:srgbClr val="FF0000"/>
                </a:solidFill>
              </a:rPr>
              <a:t>T</a:t>
            </a:r>
            <a:r>
              <a:rPr lang="en-US" sz="4000" b="1">
                <a:solidFill>
                  <a:srgbClr val="FF0000"/>
                </a:solidFill>
              </a:rPr>
              <a:t>IẾT 30</a:t>
            </a:r>
            <a:endParaRPr lang="en-US" sz="4000" dirty="0">
              <a:solidFill>
                <a:srgbClr val="FF00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6334770"/>
            <a:ext cx="301199" cy="241474"/>
          </a:xfrm>
          <a:prstGeom prst="rect">
            <a:avLst/>
          </a:prstGeom>
        </p:spPr>
      </p:pic>
      <p:sp>
        <p:nvSpPr>
          <p:cNvPr id="6" name="TextBox 5"/>
          <p:cNvSpPr txBox="1"/>
          <p:nvPr/>
        </p:nvSpPr>
        <p:spPr>
          <a:xfrm>
            <a:off x="467544" y="0"/>
            <a:ext cx="8352928"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8" name="Rectangle 7"/>
          <p:cNvSpPr/>
          <p:nvPr/>
        </p:nvSpPr>
        <p:spPr>
          <a:xfrm>
            <a:off x="1946997" y="2048654"/>
            <a:ext cx="6048672" cy="830997"/>
          </a:xfrm>
          <a:prstGeom prst="rect">
            <a:avLst/>
          </a:prstGeom>
        </p:spPr>
        <p:txBody>
          <a:bodyPr wrap="square">
            <a:spAutoFit/>
          </a:bodyPr>
          <a:lstStyle/>
          <a:p>
            <a:pPr>
              <a:lnSpc>
                <a:spcPct val="150000"/>
              </a:lnSpc>
              <a:tabLst>
                <a:tab pos="901700" algn="l"/>
              </a:tabLst>
            </a:pPr>
            <a:r>
              <a:rPr lang="en-US">
                <a:latin typeface="Times New Roman"/>
                <a:ea typeface="Times New Roman"/>
              </a:rPr>
              <a:t> </a:t>
            </a:r>
            <a:r>
              <a:rPr lang="en-US" sz="3200" b="1">
                <a:solidFill>
                  <a:srgbClr val="FF0000"/>
                </a:solidFill>
                <a:latin typeface="Times New Roman"/>
                <a:ea typeface="Times New Roman"/>
              </a:rPr>
              <a:t>ÔN TẬP HÁT VÀ ĐỌC NHẠC</a:t>
            </a:r>
            <a:endParaRPr lang="en-US" sz="3200" b="1">
              <a:solidFill>
                <a:srgbClr val="FF0000"/>
              </a:solidFill>
              <a:effectLst/>
              <a:latin typeface="Times New Roman"/>
              <a:ea typeface="Calibri"/>
            </a:endParaRPr>
          </a:p>
        </p:txBody>
      </p:sp>
      <p:sp>
        <p:nvSpPr>
          <p:cNvPr id="2" name="Rectangle 1"/>
          <p:cNvSpPr/>
          <p:nvPr/>
        </p:nvSpPr>
        <p:spPr>
          <a:xfrm>
            <a:off x="2339752" y="3008983"/>
            <a:ext cx="4646400" cy="584775"/>
          </a:xfrm>
          <a:prstGeom prst="rect">
            <a:avLst/>
          </a:prstGeom>
        </p:spPr>
        <p:txBody>
          <a:bodyPr wrap="none">
            <a:spAutoFit/>
          </a:bodyPr>
          <a:lstStyle/>
          <a:p>
            <a:r>
              <a:rPr lang="en-US" sz="3200" b="1">
                <a:solidFill>
                  <a:srgbClr val="FF0000"/>
                </a:solidFill>
                <a:latin typeface="Times New Roman" pitchFamily="18" charset="0"/>
                <a:cs typeface="Times New Roman" pitchFamily="18" charset="0"/>
              </a:rPr>
              <a:t>VẬN DỤNG-SÁNG TẠO</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710" y="4138445"/>
            <a:ext cx="2664296" cy="26934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6" y="637255"/>
            <a:ext cx="826192" cy="826192"/>
          </a:xfrm>
          <a:prstGeom prst="rect">
            <a:avLst/>
          </a:prstGeom>
        </p:spPr>
      </p:pic>
    </p:spTree>
    <p:extLst>
      <p:ext uri="{BB962C8B-B14F-4D97-AF65-F5344CB8AC3E}">
        <p14:creationId xmlns:p14="http://schemas.microsoft.com/office/powerpoint/2010/main" val="15322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219833" y="1425134"/>
            <a:ext cx="6771405" cy="523220"/>
          </a:xfrm>
          <a:prstGeom prst="rect">
            <a:avLst/>
          </a:prstGeom>
        </p:spPr>
        <p:txBody>
          <a:bodyPr wrap="none">
            <a:spAutoFit/>
          </a:bodyPr>
          <a:lstStyle/>
          <a:p>
            <a:pPr algn="just"/>
            <a:r>
              <a:rPr lang="en-US" sz="2800">
                <a:solidFill>
                  <a:prstClr val="black"/>
                </a:solidFill>
                <a:latin typeface="Times New Roman"/>
                <a:ea typeface="Calibri"/>
              </a:rPr>
              <a:t>Ôn bài hát với các hình thức: Lớp, tổ, ca nhân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059832" y="492092"/>
            <a:ext cx="4608512" cy="923330"/>
          </a:xfrm>
          <a:prstGeom prst="rect">
            <a:avLst/>
          </a:prstGeom>
        </p:spPr>
        <p:txBody>
          <a:bodyPr wrap="square">
            <a:spAutoFit/>
          </a:bodyPr>
          <a:lstStyle/>
          <a:p>
            <a:pPr algn="just">
              <a:lnSpc>
                <a:spcPct val="150000"/>
              </a:lnSpc>
              <a:tabLst>
                <a:tab pos="165100" algn="l"/>
              </a:tabLst>
            </a:pPr>
            <a:r>
              <a:rPr lang="en-US" b="1">
                <a:solidFill>
                  <a:prstClr val="black"/>
                </a:solidFill>
                <a:latin typeface="Times New Roman"/>
                <a:ea typeface="Arial"/>
              </a:rPr>
              <a:t>  Ôn tập bài hát </a:t>
            </a:r>
            <a:r>
              <a:rPr lang="en-US" b="1" i="1">
                <a:solidFill>
                  <a:prstClr val="black"/>
                </a:solidFill>
                <a:latin typeface="Times New Roman"/>
                <a:ea typeface="Arial"/>
              </a:rPr>
              <a:t>Trang trại vui vẻ</a:t>
            </a:r>
          </a:p>
          <a:p>
            <a:pPr algn="just">
              <a:lnSpc>
                <a:spcPct val="150000"/>
              </a:lnSpc>
              <a:tabLst>
                <a:tab pos="165100" algn="l"/>
              </a:tabLst>
            </a:pPr>
            <a:r>
              <a:rPr lang="en-US" b="1">
                <a:solidFill>
                  <a:prstClr val="black"/>
                </a:solidFill>
                <a:latin typeface="Times New Roman"/>
                <a:ea typeface="Times New Roman"/>
              </a:rPr>
              <a:t>* Biểu diễn bài hát Trang trại vui vẻ.</a:t>
            </a:r>
            <a:endParaRPr lang="en-US">
              <a:solidFill>
                <a:prstClr val="black"/>
              </a:solidFill>
              <a:latin typeface="Times New Roman"/>
              <a:ea typeface="Calibri"/>
            </a:endParaRPr>
          </a:p>
        </p:txBody>
      </p:sp>
      <p:sp>
        <p:nvSpPr>
          <p:cNvPr id="3" name="Rectangle 2"/>
          <p:cNvSpPr/>
          <p:nvPr/>
        </p:nvSpPr>
        <p:spPr>
          <a:xfrm>
            <a:off x="2208738" y="-230833"/>
            <a:ext cx="4857355" cy="738664"/>
          </a:xfrm>
          <a:prstGeom prst="rect">
            <a:avLst/>
          </a:prstGeom>
        </p:spPr>
        <p:txBody>
          <a:bodyPr wrap="none">
            <a:spAutoFit/>
          </a:bodyPr>
          <a:lstStyle/>
          <a:p>
            <a:pPr algn="just">
              <a:lnSpc>
                <a:spcPct val="150000"/>
              </a:lnSpc>
            </a:pPr>
            <a:r>
              <a:rPr lang="en-US" sz="2800" b="1">
                <a:solidFill>
                  <a:srgbClr val="C00000"/>
                </a:solidFill>
                <a:latin typeface="Times New Roman"/>
                <a:ea typeface="Arial"/>
              </a:rPr>
              <a:t>THỰC HÀNH − LUYỆN TẬP</a:t>
            </a:r>
            <a:endParaRPr lang="en-US" sz="2800">
              <a:solidFill>
                <a:srgbClr val="C00000"/>
              </a:solidFill>
              <a:latin typeface="Times New Roman"/>
              <a:ea typeface="Calibri"/>
            </a:endParaRPr>
          </a:p>
        </p:txBody>
      </p:sp>
    </p:spTree>
    <p:extLst>
      <p:ext uri="{BB962C8B-B14F-4D97-AF65-F5344CB8AC3E}">
        <p14:creationId xmlns:p14="http://schemas.microsoft.com/office/powerpoint/2010/main" val="131546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r>
              <a:rPr lang="en-US" sz="2800">
                <a:solidFill>
                  <a:prstClr val="black"/>
                </a:solidFill>
                <a:latin typeface="Times New Roman"/>
                <a:ea typeface="Calibri"/>
              </a:rPr>
              <a:t>+Nhóm 1 hát câu 1/3/5/</a:t>
            </a:r>
          </a:p>
          <a:p>
            <a:pPr algn="just"/>
            <a:r>
              <a:rPr lang="en-US" sz="2800">
                <a:solidFill>
                  <a:prstClr val="black"/>
                </a:solidFill>
                <a:latin typeface="Times New Roman"/>
                <a:ea typeface="Calibri"/>
              </a:rPr>
              <a:t>+Nhóm 2 hát câu 2/4/6/</a:t>
            </a:r>
          </a:p>
          <a:p>
            <a:pPr algn="just"/>
            <a:r>
              <a:rPr lang="en-US" sz="2800">
                <a:solidFill>
                  <a:prstClr val="black"/>
                </a:solidFill>
                <a:latin typeface="Times New Roman"/>
                <a:ea typeface="Calibri"/>
              </a:rPr>
              <a:t>+Cả lớp hat câu 7/8.</a:t>
            </a:r>
          </a:p>
        </p:txBody>
      </p:sp>
      <p:sp>
        <p:nvSpPr>
          <p:cNvPr id="5" name="Rectangle 4"/>
          <p:cNvSpPr/>
          <p:nvPr/>
        </p:nvSpPr>
        <p:spPr>
          <a:xfrm>
            <a:off x="230784" y="116632"/>
            <a:ext cx="8749511" cy="523220"/>
          </a:xfrm>
          <a:prstGeom prst="rect">
            <a:avLst/>
          </a:prstGeom>
        </p:spPr>
        <p:txBody>
          <a:bodyPr wrap="none">
            <a:spAutoFit/>
          </a:bodyPr>
          <a:lstStyle/>
          <a:p>
            <a:pPr algn="just"/>
            <a:r>
              <a:rPr lang="en-US" sz="2800">
                <a:solidFill>
                  <a:prstClr val="black"/>
                </a:solidFill>
                <a:latin typeface="Times New Roman"/>
                <a:ea typeface="Calibri"/>
              </a:rPr>
              <a:t>Chia thành 2 nhóm hát nối tiếp đồng ca gõ đệm theo phách: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extLst>
      <p:ext uri="{BB962C8B-B14F-4D97-AF65-F5344CB8AC3E}">
        <p14:creationId xmlns:p14="http://schemas.microsoft.com/office/powerpoint/2010/main" val="2105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
        <p:nvSpPr>
          <p:cNvPr id="2" name="Rectangle 1"/>
          <p:cNvSpPr/>
          <p:nvPr/>
        </p:nvSpPr>
        <p:spPr>
          <a:xfrm>
            <a:off x="390538" y="523220"/>
            <a:ext cx="8032135" cy="1624868"/>
          </a:xfrm>
          <a:prstGeom prst="rect">
            <a:avLst/>
          </a:prstGeom>
        </p:spPr>
        <p:txBody>
          <a:bodyPr wrap="square">
            <a:spAutoFit/>
          </a:bodyPr>
          <a:lstStyle/>
          <a:p>
            <a:pPr>
              <a:lnSpc>
                <a:spcPts val="180"/>
              </a:lnSpc>
            </a:pPr>
            <a:r>
              <a:rPr lang="en-US">
                <a:solidFill>
                  <a:prstClr val="black"/>
                </a:solidFill>
                <a:latin typeface="Times New Roman"/>
                <a:ea typeface="Times New Roman"/>
                <a:cs typeface="Arial"/>
              </a:rPr>
              <a:t> </a:t>
            </a:r>
            <a:endParaRPr lang="en-US">
              <a:solidFill>
                <a:prstClr val="black"/>
              </a:solidFill>
              <a:ea typeface="Calibri"/>
              <a:cs typeface="Arial"/>
            </a:endParaRPr>
          </a:p>
          <a:p>
            <a:pPr lvl="1">
              <a:lnSpc>
                <a:spcPct val="104000"/>
              </a:lnSpc>
              <a:tabLst>
                <a:tab pos="355600" algn="l"/>
              </a:tabLst>
            </a:pPr>
            <a:r>
              <a:rPr lang="en-US" sz="240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Hôm nay em về thăm trang trại</a:t>
            </a:r>
            <a:r>
              <a:rPr lang="en-US" sz="2400">
                <a:solidFill>
                  <a:prstClr val="black"/>
                </a:solidFill>
                <a:latin typeface="Times New Roman"/>
                <a:ea typeface="Times New Roman"/>
                <a:cs typeface="Arial"/>
              </a:rPr>
              <a:t>, HS có thể giậm chân     và vung tay tựa như đang bước đi.</a:t>
            </a:r>
            <a:endParaRPr lang="en-US" sz="2400">
              <a:solidFill>
                <a:prstClr val="black"/>
              </a:solidFill>
              <a:ea typeface="Calibri"/>
              <a:cs typeface="Arial"/>
            </a:endParaRPr>
          </a:p>
          <a:p>
            <a:pPr>
              <a:lnSpc>
                <a:spcPts val="5"/>
              </a:lnSpc>
            </a:pPr>
            <a:r>
              <a:rPr lang="en-US" sz="2400">
                <a:solidFill>
                  <a:prstClr val="black"/>
                </a:solidFill>
                <a:latin typeface="Times New Roman"/>
                <a:ea typeface="Times New Roman"/>
                <a:cs typeface="Arial"/>
              </a:rPr>
              <a:t> </a:t>
            </a:r>
            <a:endParaRPr lang="en-US" sz="2400">
              <a:solidFill>
                <a:prstClr val="black"/>
              </a:solidFill>
              <a:ea typeface="Calibri"/>
              <a:cs typeface="Arial"/>
            </a:endParaRPr>
          </a:p>
          <a:p>
            <a:pPr lvl="1">
              <a:tabLst>
                <a:tab pos="355600" algn="l"/>
              </a:tabLst>
            </a:pPr>
            <a:r>
              <a:rPr lang="en-US" sz="2400">
                <a:solidFill>
                  <a:prstClr val="black"/>
                </a:solidFill>
                <a:latin typeface="Times New Roman"/>
                <a:ea typeface="Times New Roman"/>
                <a:cs typeface="Arial"/>
              </a:rPr>
              <a:t>  Câu </a:t>
            </a:r>
            <a:r>
              <a:rPr lang="en-US" sz="2400" i="1">
                <a:solidFill>
                  <a:prstClr val="black"/>
                </a:solidFill>
                <a:latin typeface="Times New Roman"/>
                <a:ea typeface="Times New Roman"/>
                <a:cs typeface="Arial"/>
              </a:rPr>
              <a:t>i ai i ai ô,</a:t>
            </a:r>
            <a:r>
              <a:rPr lang="en-US" sz="2400">
                <a:solidFill>
                  <a:prstClr val="black"/>
                </a:solidFill>
                <a:latin typeface="Times New Roman"/>
                <a:ea typeface="Times New Roman"/>
                <a:cs typeface="Arial"/>
              </a:rPr>
              <a:t> HS đưa hai bàn tay lên miệng giả làm loa.</a:t>
            </a:r>
          </a:p>
          <a:p>
            <a:pPr lvl="1">
              <a:tabLst>
                <a:tab pos="355600" algn="l"/>
              </a:tabLst>
            </a:pPr>
            <a:r>
              <a:rPr lang="en-US" sz="2400">
                <a:solidFill>
                  <a:prstClr val="black"/>
                </a:solidFill>
                <a:latin typeface="Times New Roman"/>
                <a:ea typeface="Calibri"/>
                <a:cs typeface="Arial"/>
              </a:rPr>
              <a:t>- Chân nhún nhịp nhàng theo nhịp</a:t>
            </a:r>
            <a:endParaRPr lang="en-US" sz="2400">
              <a:solidFill>
                <a:prstClr val="black"/>
              </a:solidFill>
              <a:ea typeface="Calibri"/>
              <a:cs typeface="Arial"/>
            </a:endParaRPr>
          </a:p>
        </p:txBody>
      </p:sp>
      <p:sp>
        <p:nvSpPr>
          <p:cNvPr id="3" name="Rectangle 2"/>
          <p:cNvSpPr/>
          <p:nvPr/>
        </p:nvSpPr>
        <p:spPr>
          <a:xfrm>
            <a:off x="107504" y="0"/>
            <a:ext cx="8928992" cy="523220"/>
          </a:xfrm>
          <a:prstGeom prst="rect">
            <a:avLst/>
          </a:prstGeom>
        </p:spPr>
        <p:txBody>
          <a:bodyPr wrap="square">
            <a:spAutoFit/>
          </a:bodyPr>
          <a:lstStyle/>
          <a:p>
            <a:r>
              <a:rPr lang="en-US" sz="2800">
                <a:solidFill>
                  <a:prstClr val="black"/>
                </a:solidFill>
                <a:latin typeface="Times New Roman"/>
                <a:ea typeface="Times New Roman"/>
                <a:cs typeface="Arial"/>
              </a:rPr>
              <a:t>Ôn hát và làm động tác minh hoạ cho lời bài hát:</a:t>
            </a:r>
            <a:endParaRPr lang="en-US" sz="2800">
              <a:solidFill>
                <a:prstClr val="black"/>
              </a:solidFill>
              <a:ea typeface="Calibri"/>
              <a:cs typeface="Arial"/>
            </a:endParaRPr>
          </a:p>
        </p:txBody>
      </p:sp>
    </p:spTree>
    <p:extLst>
      <p:ext uri="{BB962C8B-B14F-4D97-AF65-F5344CB8AC3E}">
        <p14:creationId xmlns:p14="http://schemas.microsoft.com/office/powerpoint/2010/main" val="387353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5981" y="620688"/>
            <a:ext cx="5184576" cy="954107"/>
          </a:xfrm>
          <a:prstGeom prst="rect">
            <a:avLst/>
          </a:prstGeom>
        </p:spPr>
        <p:txBody>
          <a:bodyPr wrap="square">
            <a:spAutoFit/>
          </a:bodyPr>
          <a:lstStyle/>
          <a:p>
            <a:pPr algn="just"/>
            <a:r>
              <a:rPr lang="en-US" sz="2800">
                <a:solidFill>
                  <a:srgbClr val="FF0000"/>
                </a:solidFill>
                <a:latin typeface="Times New Roman"/>
                <a:ea typeface="Calibri"/>
              </a:rPr>
              <a:t>- Ôn đọc nhạc kết hợp làm thế tay bài đọc nhạc với các hình thức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560" y="5949280"/>
            <a:ext cx="306288" cy="24555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1574795"/>
            <a:ext cx="6192688" cy="3582397"/>
          </a:xfrm>
          <a:prstGeom prst="rect">
            <a:avLst/>
          </a:prstGeom>
        </p:spPr>
      </p:pic>
      <p:sp>
        <p:nvSpPr>
          <p:cNvPr id="5" name="Rectangle 4"/>
          <p:cNvSpPr/>
          <p:nvPr/>
        </p:nvSpPr>
        <p:spPr>
          <a:xfrm>
            <a:off x="-25750" y="1574795"/>
            <a:ext cx="1604559" cy="923330"/>
          </a:xfrm>
          <a:prstGeom prst="rect">
            <a:avLst/>
          </a:prstGeom>
        </p:spPr>
        <p:txBody>
          <a:bodyPr wrap="square">
            <a:spAutoFit/>
          </a:bodyPr>
          <a:lstStyle/>
          <a:p>
            <a:pPr lvl="0">
              <a:lnSpc>
                <a:spcPct val="150000"/>
              </a:lnSpc>
              <a:tabLst>
                <a:tab pos="190500" algn="l"/>
              </a:tabLst>
            </a:pPr>
            <a:r>
              <a:rPr lang="en-US" b="1">
                <a:solidFill>
                  <a:prstClr val="black"/>
                </a:solidFill>
                <a:latin typeface="Times New Roman"/>
                <a:ea typeface="Arial"/>
              </a:rPr>
              <a:t>Ôn tập đọc nhạc </a:t>
            </a:r>
            <a:r>
              <a:rPr lang="en-US" b="1" i="1">
                <a:solidFill>
                  <a:prstClr val="black"/>
                </a:solidFill>
                <a:latin typeface="Times New Roman"/>
                <a:ea typeface="Arial"/>
              </a:rPr>
              <a:t>Bài số 4</a:t>
            </a:r>
            <a:endParaRPr lang="en-US">
              <a:solidFill>
                <a:prstClr val="black"/>
              </a:solidFill>
              <a:latin typeface="Times New Roman"/>
              <a:ea typeface="Calibri"/>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14368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44182" y="548680"/>
            <a:ext cx="5616624" cy="830997"/>
          </a:xfrm>
          <a:prstGeom prst="rect">
            <a:avLst/>
          </a:prstGeom>
          <a:noFill/>
        </p:spPr>
        <p:txBody>
          <a:bodyPr wrap="square" rtlCol="0">
            <a:spAutoFit/>
          </a:bodyPr>
          <a:lstStyle/>
          <a:p>
            <a:r>
              <a:rPr lang="en-US" sz="2400" i="1">
                <a:solidFill>
                  <a:srgbClr val="FF0000"/>
                </a:solidFill>
              </a:rPr>
              <a:t>Ôn đọc nhạc gõ đệm theo nhịp với các hình thức: Lớp tổ cá nhân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024" y="2646304"/>
            <a:ext cx="656850" cy="620659"/>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1571796"/>
            <a:ext cx="6192688" cy="764179"/>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3361130"/>
            <a:ext cx="6313517" cy="90800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646390"/>
            <a:ext cx="656850" cy="620659"/>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4274049"/>
            <a:ext cx="656850" cy="62065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437" y="2643924"/>
            <a:ext cx="656850" cy="620659"/>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839" y="2643923"/>
            <a:ext cx="656850" cy="62065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1155" y="4277355"/>
            <a:ext cx="656850" cy="62065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8297" y="4267655"/>
            <a:ext cx="656850" cy="62065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0834" y="4277355"/>
            <a:ext cx="656850" cy="62065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3941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2" name="Rectangle 1"/>
          <p:cNvSpPr/>
          <p:nvPr/>
        </p:nvSpPr>
        <p:spPr>
          <a:xfrm>
            <a:off x="2411760" y="476672"/>
            <a:ext cx="5904656" cy="4326634"/>
          </a:xfrm>
          <a:prstGeom prst="rect">
            <a:avLst/>
          </a:prstGeom>
        </p:spPr>
        <p:txBody>
          <a:bodyPr wrap="square">
            <a:spAutoFit/>
          </a:bodyPr>
          <a:lstStyle/>
          <a:p>
            <a:pPr>
              <a:lnSpc>
                <a:spcPct val="300000"/>
              </a:lnSpc>
            </a:pPr>
            <a:r>
              <a:rPr lang="en-US" sz="2400">
                <a:latin typeface="Times New Roman"/>
                <a:ea typeface="Times New Roman"/>
              </a:rPr>
              <a:t>-Đọc nhạc kết hợp bước chân sang hai bên... theo nhịp bài đọc nhạc. Sau  đó chia 4 nhóm, mỗi nhóm tự sáng tạo động tác vận động và thể hiện cho cả lớp cùng nghe và xem. </a:t>
            </a:r>
            <a:endParaRPr lang="en-US" sz="240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423009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34" y="6021288"/>
            <a:ext cx="306288" cy="245554"/>
          </a:xfrm>
          <a:prstGeom prst="rect">
            <a:avLst/>
          </a:prstGeom>
        </p:spPr>
      </p:pic>
      <p:sp>
        <p:nvSpPr>
          <p:cNvPr id="3" name="Rectangle 2"/>
          <p:cNvSpPr/>
          <p:nvPr/>
        </p:nvSpPr>
        <p:spPr>
          <a:xfrm>
            <a:off x="2339752" y="476672"/>
            <a:ext cx="6120679" cy="1015663"/>
          </a:xfrm>
          <a:prstGeom prst="rect">
            <a:avLst/>
          </a:prstGeom>
        </p:spPr>
        <p:txBody>
          <a:bodyPr wrap="square">
            <a:spAutoFit/>
          </a:bodyPr>
          <a:lstStyle/>
          <a:p>
            <a:r>
              <a:rPr lang="en-US" sz="2000">
                <a:latin typeface="Times New Roman"/>
                <a:ea typeface="Times New Roman"/>
              </a:rPr>
              <a:t>–HS tập riêng phần vỗ tay từng câu theo hình, sau đó cho kết hợp đọc nhạc nối tiếp vỗ tay. </a:t>
            </a:r>
          </a:p>
          <a:p>
            <a:r>
              <a:rPr lang="en-US" sz="2000"/>
              <a:t>-Chia 2 tổ 1 tổ đọc-1 tổ vỗ tay.</a:t>
            </a:r>
            <a:endParaRPr lang="en-US" sz="2000">
              <a:latin typeface="Times New Roman"/>
            </a:endParaRPr>
          </a:p>
        </p:txBody>
      </p:sp>
      <p:pic>
        <p:nvPicPr>
          <p:cNvPr id="2050" name="Picture 2" descr="2021-06-14_111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628800"/>
            <a:ext cx="626469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0264" y="1517513"/>
            <a:ext cx="1997968" cy="2169825"/>
          </a:xfrm>
          <a:prstGeom prst="rect">
            <a:avLst/>
          </a:prstGeom>
        </p:spPr>
        <p:txBody>
          <a:bodyPr wrap="square">
            <a:spAutoFit/>
          </a:bodyPr>
          <a:lstStyle/>
          <a:p>
            <a:pPr>
              <a:lnSpc>
                <a:spcPct val="150000"/>
              </a:lnSpc>
            </a:pPr>
            <a:r>
              <a:rPr lang="en-US" b="1">
                <a:solidFill>
                  <a:srgbClr val="FC330E"/>
                </a:solidFill>
                <a:latin typeface="Times New Roman"/>
                <a:ea typeface="Arial"/>
              </a:rPr>
              <a:t>VẬN DỤNG – SÁNG TẠO</a:t>
            </a:r>
            <a:endParaRPr lang="en-US">
              <a:latin typeface="Times New Roman"/>
              <a:ea typeface="Calibri"/>
            </a:endParaRPr>
          </a:p>
          <a:p>
            <a:pPr>
              <a:lnSpc>
                <a:spcPct val="150000"/>
              </a:lnSpc>
            </a:pPr>
            <a:r>
              <a:rPr lang="en-US" b="1">
                <a:latin typeface="Times New Roman"/>
                <a:ea typeface="Times New Roman"/>
              </a:rPr>
              <a:t>* Đọc nhạc </a:t>
            </a:r>
            <a:r>
              <a:rPr lang="en-US" b="1" i="1">
                <a:latin typeface="Times New Roman"/>
                <a:ea typeface="Times New Roman"/>
              </a:rPr>
              <a:t>Bài số 4</a:t>
            </a:r>
            <a:r>
              <a:rPr lang="en-US" b="1">
                <a:latin typeface="Times New Roman"/>
                <a:ea typeface="Times New Roman"/>
              </a:rPr>
              <a:t> kết hợp vỗ tay theo tiết tấu.</a:t>
            </a:r>
            <a:endParaRPr lang="en-US">
              <a:effectLst/>
              <a:latin typeface="Times New Roman"/>
              <a:ea typeface="Calibri"/>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559" y="4967216"/>
            <a:ext cx="236963" cy="189976"/>
          </a:xfrm>
          <a:prstGeom prst="rect">
            <a:avLst/>
          </a:prstGeom>
        </p:spPr>
      </p:pic>
    </p:spTree>
    <p:extLst>
      <p:ext uri="{BB962C8B-B14F-4D97-AF65-F5344CB8AC3E}">
        <p14:creationId xmlns:p14="http://schemas.microsoft.com/office/powerpoint/2010/main" val="1724873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620</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Times New Roman</vt:lpstr>
      <vt:lpstr>Office Theme</vt:lpstr>
      <vt:lpstr>1_Office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cp:lastModifiedBy>
  <cp:revision>120</cp:revision>
  <dcterms:created xsi:type="dcterms:W3CDTF">2021-06-23T07:33:39Z</dcterms:created>
  <dcterms:modified xsi:type="dcterms:W3CDTF">2023-04-12T23:02:38Z</dcterms:modified>
</cp:coreProperties>
</file>