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4" r:id="rId3"/>
    <p:sldId id="259" r:id="rId4"/>
    <p:sldId id="271" r:id="rId5"/>
    <p:sldId id="272" r:id="rId6"/>
    <p:sldId id="275" r:id="rId7"/>
    <p:sldId id="273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FF"/>
    <a:srgbClr val="CCFF66"/>
    <a:srgbClr val="FFCCFF"/>
    <a:srgbClr val="CC99FF"/>
    <a:srgbClr val="FF6699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8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1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, </a:t>
            </a:r>
            <a:r>
              <a:rPr lang="en-US" baseline="0" dirty="0" err="1"/>
              <a:t>lần</a:t>
            </a:r>
            <a:r>
              <a:rPr lang="en-US" baseline="0" dirty="0"/>
              <a:t> 2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đám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,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máy</a:t>
            </a:r>
            <a:r>
              <a:rPr lang="en-US" baseline="0" dirty="0"/>
              <a:t> bay </a:t>
            </a:r>
            <a:r>
              <a:rPr lang="en-US" baseline="0" dirty="0" err="1"/>
              <a:t>để</a:t>
            </a:r>
            <a:r>
              <a:rPr lang="en-US" baseline="0" dirty="0"/>
              <a:t> bay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đám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.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3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03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GV </a:t>
            </a:r>
            <a:r>
              <a:rPr lang="en-US" dirty="0" err="1"/>
              <a:t>đưa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HS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tình</a:t>
            </a:r>
            <a:r>
              <a:rPr lang="en-US" baseline="0" dirty="0"/>
              <a:t> </a:t>
            </a:r>
            <a:r>
              <a:rPr lang="en-US" baseline="0" dirty="0" err="1"/>
              <a:t>huống</a:t>
            </a:r>
            <a:r>
              <a:rPr lang="en-US" baseline="0" dirty="0"/>
              <a:t> (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r>
              <a:rPr lang="en-US" baseline="0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đc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người</a:t>
            </a:r>
            <a:r>
              <a:rPr lang="en-US" baseline="0" dirty="0"/>
              <a:t> </a:t>
            </a:r>
            <a:r>
              <a:rPr lang="en-US" baseline="0" dirty="0" err="1"/>
              <a:t>lớn</a:t>
            </a:r>
            <a:r>
              <a:rPr lang="en-US" baseline="0" dirty="0"/>
              <a:t> </a:t>
            </a:r>
            <a:r>
              <a:rPr lang="en-US" baseline="0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? – </a:t>
            </a:r>
            <a:r>
              <a:rPr lang="en-US" baseline="0" dirty="0" err="1"/>
              <a:t>Nói</a:t>
            </a:r>
            <a:r>
              <a:rPr lang="en-US" baseline="0" dirty="0"/>
              <a:t> </a:t>
            </a:r>
            <a:r>
              <a:rPr lang="en-US" baseline="0" dirty="0" err="1"/>
              <a:t>cảm</a:t>
            </a:r>
            <a:r>
              <a:rPr lang="en-US" baseline="0" dirty="0"/>
              <a:t> </a:t>
            </a:r>
            <a:r>
              <a:rPr lang="en-US" baseline="0" dirty="0" err="1"/>
              <a:t>ơn</a:t>
            </a:r>
            <a:r>
              <a:rPr lang="en-US" baseline="0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GV </a:t>
            </a:r>
            <a:r>
              <a:rPr lang="en-US" baseline="0" dirty="0" err="1"/>
              <a:t>chiếu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- GV </a:t>
            </a:r>
            <a:r>
              <a:rPr lang="en-US" baseline="0" dirty="0" err="1"/>
              <a:t>chiếu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28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2023/10/8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14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0.em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microsoft.com/office/2007/relationships/hdphoto" Target="../media/hdphoto2.wdp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audio" Target="../media/audio1.wav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3662" y="549888"/>
            <a:ext cx="8035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iCiel Pony" panose="02000000000000000000" pitchFamily="2" charset="0"/>
              </a:rPr>
              <a:t>CHỦ ĐỀ 2: PHÉP CỘNG, PHÉP TRỪ TRONG PHẠM VI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2062" y="2044534"/>
            <a:ext cx="629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1: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trừ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(qua 10)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vi 20 (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3)</a:t>
            </a:r>
          </a:p>
        </p:txBody>
      </p:sp>
      <p:sp>
        <p:nvSpPr>
          <p:cNvPr id="8" name="Text Box 1"/>
          <p:cNvSpPr txBox="1"/>
          <p:nvPr/>
        </p:nvSpPr>
        <p:spPr>
          <a:xfrm>
            <a:off x="4134303" y="638928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4060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73876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72488" y="2125491"/>
            <a:ext cx="3447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YÊU CẦU CẦN ĐẠT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780512"/>
            <a:ext cx="5762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trừ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(qua 10)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bằng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cách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tách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56888" y="3513993"/>
            <a:ext cx="54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Hình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thành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bảng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trừ</a:t>
            </a:r>
            <a:endParaRPr lang="en-US" dirty="0">
              <a:solidFill>
                <a:srgbClr val="00B05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6284" y="4081864"/>
            <a:ext cx="630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Phát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triển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năng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lực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tư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duy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lập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luận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toán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455787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4" y="4042072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7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8461" y="166720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585083"/>
              </p:ext>
            </p:extLst>
          </p:nvPr>
        </p:nvGraphicFramePr>
        <p:xfrm>
          <a:off x="1425960" y="1813381"/>
          <a:ext cx="9306558" cy="3747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279">
                  <a:extLst>
                    <a:ext uri="{9D8B030D-6E8A-4147-A177-3AD203B41FA5}">
                      <a16:colId xmlns:a16="http://schemas.microsoft.com/office/drawing/2014/main" val="3538814585"/>
                    </a:ext>
                  </a:extLst>
                </a:gridCol>
                <a:gridCol w="4653279">
                  <a:extLst>
                    <a:ext uri="{9D8B030D-6E8A-4147-A177-3AD203B41FA5}">
                      <a16:colId xmlns:a16="http://schemas.microsoft.com/office/drawing/2014/main" val="81308283"/>
                    </a:ext>
                  </a:extLst>
                </a:gridCol>
              </a:tblGrid>
              <a:tr h="37475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135416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746067" y="1922376"/>
            <a:ext cx="222602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14 - 5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238566" y="2633113"/>
            <a:ext cx="3731474" cy="2690577"/>
            <a:chOff x="2282368" y="3301930"/>
            <a:chExt cx="3642340" cy="2640476"/>
          </a:xfrm>
        </p:grpSpPr>
        <p:sp>
          <p:nvSpPr>
            <p:cNvPr id="38" name="TextBox 37"/>
            <p:cNvSpPr txBox="1"/>
            <p:nvPr/>
          </p:nvSpPr>
          <p:spPr>
            <a:xfrm>
              <a:off x="2282368" y="3301930"/>
              <a:ext cx="3642340" cy="249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14 = 10 + 4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5  =  	      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+ 4  =</a:t>
              </a: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165035" y="4098737"/>
              <a:ext cx="514477" cy="5087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122532" y="4694898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39510" y="5489338"/>
              <a:ext cx="2277688" cy="4530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14 - 5 =  ?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540153" y="4671895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    </a:t>
              </a: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169216" y="3424471"/>
            <a:ext cx="593644" cy="54021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124734" y="4065379"/>
            <a:ext cx="593644" cy="5078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690673" y="4785215"/>
            <a:ext cx="562828" cy="5324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897689" y="2725560"/>
            <a:ext cx="3512719" cy="2677656"/>
            <a:chOff x="2295521" y="3454113"/>
            <a:chExt cx="3512719" cy="2677656"/>
          </a:xfrm>
        </p:grpSpPr>
        <p:sp>
          <p:nvSpPr>
            <p:cNvPr id="54" name="TextBox 53"/>
            <p:cNvSpPr txBox="1"/>
            <p:nvPr/>
          </p:nvSpPr>
          <p:spPr>
            <a:xfrm>
              <a:off x="2295521" y="3454113"/>
              <a:ext cx="35127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15 = 10 + 3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       =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+      =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42515" y="5492661"/>
              <a:ext cx="19364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15 - 7 = ? 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366448" y="1974615"/>
            <a:ext cx="2226020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15 - 7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8004469" y="3523940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72" name="组合 23"/>
          <p:cNvGrpSpPr/>
          <p:nvPr/>
        </p:nvGrpSpPr>
        <p:grpSpPr>
          <a:xfrm>
            <a:off x="-13656" y="5748427"/>
            <a:ext cx="12203723" cy="1123362"/>
            <a:chOff x="-17585" y="5729324"/>
            <a:chExt cx="12203723" cy="1123362"/>
          </a:xfrm>
        </p:grpSpPr>
        <p:pic>
          <p:nvPicPr>
            <p:cNvPr id="74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71" name="Text Box 1"/>
          <p:cNvSpPr txBox="1"/>
          <p:nvPr/>
        </p:nvSpPr>
        <p:spPr>
          <a:xfrm>
            <a:off x="4654757" y="6475625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75" name="图片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0941" y="-254346"/>
            <a:ext cx="2289840" cy="2289840"/>
          </a:xfrm>
          <a:prstGeom prst="rect">
            <a:avLst/>
          </a:prstGeom>
        </p:spPr>
      </p:pic>
      <p:pic>
        <p:nvPicPr>
          <p:cNvPr id="76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00" y="4751588"/>
            <a:ext cx="1865116" cy="1697256"/>
          </a:xfrm>
          <a:prstGeom prst="rect">
            <a:avLst/>
          </a:prstGeom>
        </p:spPr>
      </p:pic>
      <p:sp>
        <p:nvSpPr>
          <p:cNvPr id="77" name="Rounded Rectangle 76"/>
          <p:cNvSpPr/>
          <p:nvPr/>
        </p:nvSpPr>
        <p:spPr>
          <a:xfrm>
            <a:off x="9021039" y="349948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312543" y="411191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9039960" y="408730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962889" y="3501472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9021039" y="3485699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248268" y="4111937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8610843" y="4725772"/>
            <a:ext cx="582937" cy="5000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8996170" y="4077052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566876" cy="1149125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2479598" y="3993983"/>
            <a:ext cx="594532" cy="5246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793703" y="286209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9780829" y="2862095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175917" y="4131763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160231" y="4111915"/>
            <a:ext cx="557619" cy="5383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281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9" grpId="0" animBg="1"/>
      <p:bldP spid="41" grpId="0" animBg="1"/>
      <p:bldP spid="61" grpId="0" animBg="1"/>
      <p:bldP spid="62" grpId="0" animBg="1"/>
      <p:bldP spid="71" grpId="0"/>
      <p:bldP spid="71" grpId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35" grpId="0" animBg="1"/>
      <p:bldP spid="39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434188" y="800093"/>
            <a:ext cx="8688121" cy="27321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123291" y="4212177"/>
            <a:ext cx="11668975" cy="2767946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402408" y="3776273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80026" y="3145958"/>
            <a:ext cx="2225490" cy="2132439"/>
          </a:xfrm>
          <a:prstGeom prst="rect">
            <a:avLst/>
          </a:prstGeom>
        </p:spPr>
      </p:pic>
      <p:sp>
        <p:nvSpPr>
          <p:cNvPr id="1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25342" y="3994565"/>
            <a:ext cx="614754" cy="6148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3630" y="209862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7" t="3512" r="13457" b="64444"/>
          <a:stretch/>
        </p:blipFill>
        <p:spPr>
          <a:xfrm>
            <a:off x="9843978" y="82073"/>
            <a:ext cx="2111023" cy="1648178"/>
          </a:xfrm>
          <a:prstGeom prst="rect">
            <a:avLst/>
          </a:prstGeom>
        </p:spPr>
      </p:pic>
      <p:pic>
        <p:nvPicPr>
          <p:cNvPr id="3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9" t="24362" r="8263" b="45350"/>
          <a:stretch/>
        </p:blipFill>
        <p:spPr>
          <a:xfrm flipH="1">
            <a:off x="10502937" y="1370445"/>
            <a:ext cx="1646218" cy="1707220"/>
          </a:xfrm>
          <a:prstGeom prst="rect">
            <a:avLst/>
          </a:prstGeom>
        </p:spPr>
      </p:pic>
      <p:pic>
        <p:nvPicPr>
          <p:cNvPr id="31" name="图片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21947" r="28344" b="32798"/>
          <a:stretch/>
        </p:blipFill>
        <p:spPr>
          <a:xfrm flipH="1">
            <a:off x="9369192" y="2615583"/>
            <a:ext cx="1928956" cy="239003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7569605" y="3781049"/>
            <a:ext cx="2153727" cy="228833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929771" y="122095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5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46941" y="12145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6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82599" y="117778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7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68905" y="2197505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8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08291" y="2180970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9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52695" y="2188562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– 10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87507" y="127358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4" name="Oval 43"/>
          <p:cNvSpPr/>
          <p:nvPr/>
        </p:nvSpPr>
        <p:spPr>
          <a:xfrm>
            <a:off x="3262668" y="1218340"/>
            <a:ext cx="743620" cy="578468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519735" y="1229082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6" name="Oval 45"/>
          <p:cNvSpPr/>
          <p:nvPr/>
        </p:nvSpPr>
        <p:spPr>
          <a:xfrm>
            <a:off x="5924138" y="125070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47238" y="113121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8" name="Oval 47"/>
          <p:cNvSpPr/>
          <p:nvPr/>
        </p:nvSpPr>
        <p:spPr>
          <a:xfrm>
            <a:off x="8609605" y="117255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80034" y="2208520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0" name="Oval 49"/>
          <p:cNvSpPr/>
          <p:nvPr/>
        </p:nvSpPr>
        <p:spPr>
          <a:xfrm>
            <a:off x="3318601" y="2194892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45718" y="2167631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2" name="Oval 51"/>
          <p:cNvSpPr/>
          <p:nvPr/>
        </p:nvSpPr>
        <p:spPr>
          <a:xfrm>
            <a:off x="5941942" y="216636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305850" y="2160857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4" name="Oval 53"/>
          <p:cNvSpPr/>
          <p:nvPr/>
        </p:nvSpPr>
        <p:spPr>
          <a:xfrm>
            <a:off x="8687189" y="213400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7454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/>
      <p:bldP spid="36" grpId="0"/>
      <p:bldP spid="37" grpId="0"/>
      <p:bldP spid="38" grpId="0"/>
      <p:bldP spid="39" grpId="0"/>
      <p:bldP spid="40" grpId="0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1882655"/>
            <a:ext cx="2448732" cy="4925179"/>
          </a:xfrm>
          <a:prstGeom prst="rect">
            <a:avLst/>
          </a:prstGeom>
        </p:spPr>
      </p:pic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Text Box 1"/>
          <p:cNvSpPr txBox="1"/>
          <p:nvPr/>
        </p:nvSpPr>
        <p:spPr>
          <a:xfrm>
            <a:off x="4247110" y="6488668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494094"/>
              </p:ext>
            </p:extLst>
          </p:nvPr>
        </p:nvGraphicFramePr>
        <p:xfrm>
          <a:off x="1381697" y="1476886"/>
          <a:ext cx="7494726" cy="207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121">
                  <a:extLst>
                    <a:ext uri="{9D8B030D-6E8A-4147-A177-3AD203B41FA5}">
                      <a16:colId xmlns:a16="http://schemas.microsoft.com/office/drawing/2014/main" val="34864924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855970045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</a:tblGrid>
              <a:tr h="690834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6908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  <a:tr h="690834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803962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4247110" y="2907493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467560" y="2903992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688010" y="2903991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932180" y="2900569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44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236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/>
      <p:bldP spid="30" grpId="1"/>
      <p:bldP spid="31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259" b="48056" l="33646" r="43021"/>
                    </a14:imgEffect>
                  </a14:imgLayer>
                </a14:imgProps>
              </a:ext>
            </a:extLst>
          </a:blip>
          <a:srcRect l="33564" t="34258" r="56904" b="52052"/>
          <a:stretch/>
        </p:blipFill>
        <p:spPr>
          <a:xfrm>
            <a:off x="3056737" y="3570273"/>
            <a:ext cx="2127143" cy="17185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593" b="46852" l="52969" r="62292"/>
                    </a14:imgEffect>
                  </a14:imgLayer>
                </a14:imgProps>
              </a:ext>
            </a:extLst>
          </a:blip>
          <a:srcRect l="52735" t="32917" r="37733" b="53393"/>
          <a:stretch/>
        </p:blipFill>
        <p:spPr>
          <a:xfrm>
            <a:off x="7001331" y="5096542"/>
            <a:ext cx="2015901" cy="16286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222" b="46204" l="43073" r="52760">
                        <a14:foregroundMark x1="48542" y1="37870" x2="48542" y2="37870"/>
                        <a14:foregroundMark x1="48646" y1="38241" x2="48646" y2="38241"/>
                        <a14:foregroundMark x1="48802" y1="38241" x2="48802" y2="38241"/>
                        <a14:foregroundMark x1="49115" y1="38148" x2="49115" y2="38148"/>
                      </a14:backgroundRemoval>
                    </a14:imgEffect>
                  </a14:imgLayer>
                </a14:imgProps>
              </a:ext>
            </a:extLst>
          </a:blip>
          <a:srcRect l="43041" t="33013" r="47427" b="53297"/>
          <a:stretch/>
        </p:blipFill>
        <p:spPr>
          <a:xfrm>
            <a:off x="5561727" y="2707429"/>
            <a:ext cx="1893479" cy="1529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056" b="61944" l="43229" r="52500"/>
                    </a14:imgEffect>
                  </a14:imgLayer>
                </a14:imgProps>
              </a:ext>
            </a:extLst>
          </a:blip>
          <a:srcRect l="43149" t="48043" r="47319" b="38267"/>
          <a:stretch/>
        </p:blipFill>
        <p:spPr>
          <a:xfrm>
            <a:off x="5246718" y="4238514"/>
            <a:ext cx="1948478" cy="1574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352" b="63796" l="52760" r="62083"/>
                    </a14:imgEffect>
                  </a14:imgLayer>
                </a14:imgProps>
              </a:ext>
            </a:extLst>
          </a:blip>
          <a:srcRect l="52789" t="49575" r="37679" b="36735"/>
          <a:stretch/>
        </p:blipFill>
        <p:spPr>
          <a:xfrm>
            <a:off x="7715217" y="3219631"/>
            <a:ext cx="1835933" cy="14832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944" b="65648" l="33125" r="43021"/>
                    </a14:imgEffect>
                  </a14:imgLayer>
                </a14:imgProps>
              </a:ext>
            </a:extLst>
          </a:blip>
          <a:srcRect l="33402" t="52256" r="57066" b="34054"/>
          <a:stretch/>
        </p:blipFill>
        <p:spPr>
          <a:xfrm>
            <a:off x="3281253" y="5197964"/>
            <a:ext cx="2096802" cy="1694027"/>
          </a:xfrm>
          <a:prstGeom prst="rect">
            <a:avLst/>
          </a:prstGeom>
        </p:spPr>
      </p:pic>
      <p:sp>
        <p:nvSpPr>
          <p:cNvPr id="1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3609" y="304770"/>
            <a:ext cx="108242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7?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9 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905622" y="1081480"/>
            <a:ext cx="3424032" cy="2071525"/>
            <a:chOff x="905622" y="1081480"/>
            <a:chExt cx="3424032" cy="2071525"/>
          </a:xfrm>
        </p:grpSpPr>
        <p:pic>
          <p:nvPicPr>
            <p:cNvPr id="12" name="图片 2">
              <a:extLst>
                <a:ext uri="{FF2B5EF4-FFF2-40B4-BE49-F238E27FC236}">
                  <a16:creationId xmlns:a16="http://schemas.microsoft.com/office/drawing/2014/main" id="{3631CC96-E12A-42F8-BF49-026C830A5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622" y="1081480"/>
              <a:ext cx="3214687" cy="207152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595143" y="1765928"/>
              <a:ext cx="27345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Hiệu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bằng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7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740878" y="960997"/>
            <a:ext cx="3214687" cy="2071525"/>
            <a:chOff x="8633184" y="1047922"/>
            <a:chExt cx="3214687" cy="2071525"/>
          </a:xfrm>
        </p:grpSpPr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id="{3631CC96-E12A-42F8-BF49-026C830A5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3184" y="1047922"/>
              <a:ext cx="3214687" cy="207152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462051" y="1765928"/>
              <a:ext cx="20230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Hiệu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bằng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9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612" y="1831340"/>
            <a:ext cx="4902229" cy="398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-0.13984 -0.1446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2" y="-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0.32305 0.0143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-0.51328 0.0976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64" y="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33854 0.0041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-0.16758 -0.0145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85" y="-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0.20638 0.0189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2389" y="182385"/>
            <a:ext cx="104856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98245" y="2163337"/>
            <a:ext cx="6124595" cy="3445725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49060" y="2705459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9361" y="3322797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ổi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9060" y="3846890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14 – 6 = 8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9361" y="4428550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8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852" b="51574" l="45625" r="68385">
                        <a14:foregroundMark x1="58750" y1="37500" x2="58750" y2="37500"/>
                        <a14:foregroundMark x1="67708" y1="37315" x2="67708" y2="37315"/>
                        <a14:foregroundMark x1="58698" y1="37778" x2="67813" y2="37500"/>
                        <a14:foregroundMark x1="59010" y1="36667" x2="66354" y2="35093"/>
                        <a14:foregroundMark x1="60469" y1="39074" x2="66719" y2="38704"/>
                        <a14:foregroundMark x1="52396" y1="27593" x2="52396" y2="27593"/>
                        <a14:foregroundMark x1="52812" y1="27500" x2="52812" y2="27500"/>
                        <a14:foregroundMark x1="51042" y1="27315" x2="55573" y2="26944"/>
                        <a14:foregroundMark x1="55469" y1="26852" x2="60365" y2="31574"/>
                        <a14:foregroundMark x1="60365" y1="31574" x2="61771" y2="33889"/>
                        <a14:foregroundMark x1="61771" y1="33889" x2="66563" y2="34259"/>
                        <a14:foregroundMark x1="66563" y1="34259" x2="67917" y2="36111"/>
                        <a14:foregroundMark x1="67760" y1="37685" x2="67760" y2="37685"/>
                        <a14:foregroundMark x1="65417" y1="36481" x2="65417" y2="36481"/>
                        <a14:foregroundMark x1="64844" y1="37130" x2="64479" y2="37222"/>
                        <a14:foregroundMark x1="60052" y1="37500" x2="60052" y2="37500"/>
                        <a14:foregroundMark x1="63698" y1="39630" x2="66510" y2="39259"/>
                        <a14:foregroundMark x1="68073" y1="35926" x2="68021" y2="37963"/>
                        <a14:foregroundMark x1="67865" y1="37778" x2="66667" y2="39259"/>
                      </a14:backgroundRemoval>
                    </a14:imgEffect>
                  </a14:imgLayer>
                </a14:imgProps>
              </a:ext>
            </a:extLst>
          </a:blip>
          <a:srcRect l="45650" t="26911" r="31384" b="48079"/>
          <a:stretch/>
        </p:blipFill>
        <p:spPr>
          <a:xfrm>
            <a:off x="6814475" y="2163338"/>
            <a:ext cx="5377525" cy="379220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740310" y="749796"/>
            <a:ext cx="22909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848121" y="757885"/>
            <a:ext cx="28702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815028" y="749796"/>
            <a:ext cx="181364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22389" y="1382714"/>
            <a:ext cx="233041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64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089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1805</TotalTime>
  <Words>425</Words>
  <Application>Microsoft Office PowerPoint</Application>
  <PresentationFormat>Widescreen</PresentationFormat>
  <Paragraphs>106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Arial-Rounded</vt:lpstr>
      <vt:lpstr>Calibri</vt:lpstr>
      <vt:lpstr>Calibri Light</vt:lpstr>
      <vt:lpstr>iCiel Cadena</vt:lpstr>
      <vt:lpstr>iCiel Crocante</vt:lpstr>
      <vt:lpstr>iCiel Nabila</vt:lpstr>
      <vt:lpstr>iCiel 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Kim Quỳnh</cp:lastModifiedBy>
  <cp:revision>76</cp:revision>
  <dcterms:created xsi:type="dcterms:W3CDTF">2021-05-28T09:26:39Z</dcterms:created>
  <dcterms:modified xsi:type="dcterms:W3CDTF">2023-10-08T05:22:38Z</dcterms:modified>
</cp:coreProperties>
</file>