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22"/>
  </p:notesMasterIdLst>
  <p:sldIdLst>
    <p:sldId id="289" r:id="rId3"/>
    <p:sldId id="337" r:id="rId4"/>
    <p:sldId id="341" r:id="rId5"/>
    <p:sldId id="342" r:id="rId6"/>
    <p:sldId id="343" r:id="rId7"/>
    <p:sldId id="344" r:id="rId8"/>
    <p:sldId id="346" r:id="rId9"/>
    <p:sldId id="345" r:id="rId10"/>
    <p:sldId id="347" r:id="rId11"/>
    <p:sldId id="348" r:id="rId12"/>
    <p:sldId id="349" r:id="rId13"/>
    <p:sldId id="350" r:id="rId14"/>
    <p:sldId id="351" r:id="rId15"/>
    <p:sldId id="355" r:id="rId16"/>
    <p:sldId id="352" r:id="rId17"/>
    <p:sldId id="353" r:id="rId18"/>
    <p:sldId id="359" r:id="rId19"/>
    <p:sldId id="358" r:id="rId20"/>
    <p:sldId id="356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E5007F"/>
    <a:srgbClr val="EE1276"/>
    <a:srgbClr val="FFFF99"/>
    <a:srgbClr val="FFCC66"/>
    <a:srgbClr val="D15FC9"/>
    <a:srgbClr val="26BAD9"/>
    <a:srgbClr val="77BE44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0" autoAdjust="0"/>
  </p:normalViewPr>
  <p:slideViewPr>
    <p:cSldViewPr snapToGrid="0">
      <p:cViewPr varScale="1">
        <p:scale>
          <a:sx n="81" d="100"/>
          <a:sy n="81" d="100"/>
        </p:scale>
        <p:origin x="8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942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942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90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1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1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2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8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9144001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2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4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4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0"/>
            <a:ext cx="9143996" cy="51435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5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7FF76-8868-41DF-8069-836387C1D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824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C945F-BBDD-4D0B-B753-56D4B3500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76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DC804-5100-446D-9B6A-EC6ADFB0C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79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6" r:id="rId22"/>
    <p:sldLayoutId id="2147483687" r:id="rId23"/>
    <p:sldLayoutId id="2147483688" r:id="rId24"/>
    <p:sldLayoutId id="2147483689" r:id="rId25"/>
    <p:sldLayoutId id="2147483726" r:id="rId26"/>
    <p:sldLayoutId id="2147483727" r:id="rId27"/>
    <p:sldLayoutId id="2147483728" r:id="rId2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3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14" y="180987"/>
            <a:ext cx="883847" cy="914324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1" y="1262411"/>
            <a:ext cx="572977" cy="871656"/>
          </a:xfrm>
          <a:prstGeom prst="rect">
            <a:avLst/>
          </a:prstGeom>
        </p:spPr>
      </p:pic>
      <p:sp>
        <p:nvSpPr>
          <p:cNvPr id="4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971" y="302709"/>
            <a:ext cx="8060635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45143" y="1687237"/>
            <a:ext cx="9666515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7030A0"/>
                </a:solidFill>
                <a:latin typeface="VNI-Avo" pitchFamily="2" charset="0"/>
                <a:ea typeface="微软雅黑" panose="020B0503020204020204" pitchFamily="34" charset="-122"/>
                <a:cs typeface="Times New Roman" pitchFamily="18" charset="0"/>
              </a:rPr>
              <a:t>MOÂN TOAÙN – LÔÙP 5</a:t>
            </a:r>
          </a:p>
          <a:p>
            <a:pPr algn="ctr"/>
            <a:r>
              <a:rPr lang="en-US" altLang="zh-CN" sz="2400" b="1" dirty="0" smtClean="0">
                <a:solidFill>
                  <a:srgbClr val="7030A0"/>
                </a:solidFill>
                <a:latin typeface="VNI-Avo" pitchFamily="2" charset="0"/>
                <a:ea typeface="微软雅黑" panose="020B0503020204020204" pitchFamily="34" charset="-122"/>
                <a:cs typeface="Times New Roman" pitchFamily="18" charset="0"/>
              </a:rPr>
              <a:t>BAØI : VIEÁT SOÁ ÑO KHOÁI LÖÔÏNG DÖÔÙI DAÏNG SOÁ THAÄP PHAÂN</a:t>
            </a:r>
            <a:endParaRPr lang="en-US" altLang="zh-CN" sz="2400" b="1" dirty="0">
              <a:solidFill>
                <a:srgbClr val="7030A0"/>
              </a:solidFill>
              <a:latin typeface="VNI-Avo" pitchFamily="2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endParaRPr lang="en-US" altLang="zh-CN" sz="2400" b="1" dirty="0" smtClean="0">
              <a:solidFill>
                <a:srgbClr val="7030A0"/>
              </a:solidFill>
              <a:latin typeface="VNI-Avo" pitchFamily="2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algn="ctr"/>
            <a:endParaRPr lang="en-US" altLang="zh-CN" sz="2400" b="1" dirty="0">
              <a:solidFill>
                <a:srgbClr val="7030A0"/>
              </a:solidFill>
              <a:latin typeface="VNI-Avo" pitchFamily="2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3.20988E-6 L 4.44444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3.20988E-6 L 4.44444E-6 -0.07222 " pathEditMode="relative" rAng="0" ptsTypes="AA">
                                      <p:cBhvr>
                                        <p:cTn id="23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3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3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3" grpId="0"/>
      <p:bldP spid="3" grpId="1"/>
      <p:bldP spid="3" grpId="2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18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4" name="Rectangle 49"/>
          <p:cNvSpPr>
            <a:spLocks noChangeArrowheads="1"/>
          </p:cNvSpPr>
          <p:nvPr/>
        </p:nvSpPr>
        <p:spPr bwMode="auto">
          <a:xfrm>
            <a:off x="1506309" y="1864519"/>
            <a:ext cx="530270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/>
            </a:r>
            <a:b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a) 4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562 kg =      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endParaRPr lang="en-US" altLang="en-US" sz="28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256" name="Rectangle 51"/>
          <p:cNvSpPr>
            <a:spLocks noChangeArrowheads="1"/>
          </p:cNvSpPr>
          <p:nvPr/>
        </p:nvSpPr>
        <p:spPr bwMode="auto">
          <a:xfrm>
            <a:off x="1506308" y="2712808"/>
            <a:ext cx="5808891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/>
            </a:r>
            <a:b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</a:b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b) 3 </a:t>
            </a:r>
            <a:r>
              <a:rPr lang="en-US" altLang="en-US" sz="28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taán14 </a:t>
            </a: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kg =      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endParaRPr lang="en-US" altLang="en-US" sz="28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258" name="Rectangle 53"/>
          <p:cNvSpPr>
            <a:spLocks noChangeArrowheads="1"/>
          </p:cNvSpPr>
          <p:nvPr/>
        </p:nvSpPr>
        <p:spPr bwMode="auto">
          <a:xfrm>
            <a:off x="1371600" y="3497942"/>
            <a:ext cx="5678713" cy="7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c)12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6 kg   =        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260" name="Rectangle 55"/>
          <p:cNvSpPr>
            <a:spLocks noChangeArrowheads="1"/>
          </p:cNvSpPr>
          <p:nvPr/>
        </p:nvSpPr>
        <p:spPr bwMode="auto">
          <a:xfrm>
            <a:off x="1171123" y="4351675"/>
            <a:ext cx="4321629" cy="4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d)  500 kg =      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7177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9915" y="1236486"/>
            <a:ext cx="9681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2800" b="1" u="sng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altLang="en-US" sz="2800" b="1" u="sng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1 </a:t>
            </a:r>
            <a:r>
              <a:rPr lang="en-US" altLang="en-US" sz="28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Vieát</a:t>
            </a:r>
            <a:r>
              <a:rPr lang="en-US" altLang="en-US" sz="28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8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thaäp</a:t>
            </a:r>
            <a:r>
              <a:rPr lang="en-US" altLang="en-US" sz="28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phaân</a:t>
            </a:r>
            <a:r>
              <a:rPr lang="en-US" altLang="en-US" sz="28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hôïp</a:t>
            </a:r>
            <a:r>
              <a:rPr lang="en-US" altLang="en-US" sz="28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vaøo</a:t>
            </a:r>
            <a:r>
              <a:rPr lang="en-US" altLang="en-US" sz="28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choã</a:t>
            </a:r>
            <a:r>
              <a:rPr lang="en-US" altLang="en-US" sz="28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chaám</a:t>
            </a:r>
            <a:r>
              <a:rPr lang="en-US" altLang="en-US" sz="28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7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9254" grpId="0"/>
      <p:bldP spid="9256" grpId="0"/>
      <p:bldP spid="9258" grpId="0"/>
      <p:bldP spid="92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23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11"/>
          <p:cNvSpPr>
            <a:spLocks noChangeArrowheads="1"/>
          </p:cNvSpPr>
          <p:nvPr/>
        </p:nvSpPr>
        <p:spPr bwMode="auto">
          <a:xfrm>
            <a:off x="64975" y="2934891"/>
            <a:ext cx="7178676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Caùch</a:t>
            </a:r>
            <a:r>
              <a:rPr lang="en-US" altLang="en-US" sz="2800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laøm</a:t>
            </a:r>
            <a:r>
              <a:rPr lang="en-US" altLang="en-US" sz="2800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: </a:t>
            </a:r>
            <a:r>
              <a:rPr lang="en-US" altLang="en-US" sz="2800" dirty="0">
                <a:latin typeface="VNI-Avo" pitchFamily="2" charset="0"/>
                <a:cs typeface="Times New Roman" pitchFamily="18" charset="0"/>
              </a:rPr>
              <a:t>4 </a:t>
            </a:r>
            <a:r>
              <a:rPr lang="en-US" altLang="en-US" sz="2800" dirty="0" err="1" smtClean="0"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VNI-Avo" pitchFamily="2" charset="0"/>
                <a:cs typeface="Times New Roman" pitchFamily="18" charset="0"/>
              </a:rPr>
              <a:t>562 kg =          </a:t>
            </a:r>
            <a:r>
              <a:rPr lang="en-US" altLang="en-US" sz="2800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dirty="0" smtClean="0">
                <a:latin typeface="VNI-Avo" pitchFamily="2" charset="0"/>
                <a:cs typeface="Times New Roman" pitchFamily="18" charset="0"/>
              </a:rPr>
              <a:t> </a:t>
            </a:r>
            <a:endParaRPr lang="en-US" altLang="en-US" sz="2800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8" name="Rectangle 341"/>
          <p:cNvSpPr>
            <a:spLocks noChangeArrowheads="1"/>
          </p:cNvSpPr>
          <p:nvPr/>
        </p:nvSpPr>
        <p:spPr bwMode="auto">
          <a:xfrm>
            <a:off x="1566864" y="4096884"/>
            <a:ext cx="596605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Vaäy</a:t>
            </a:r>
            <a:r>
              <a:rPr lang="en-US" altLang="en-US" sz="2800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: </a:t>
            </a:r>
            <a:r>
              <a:rPr lang="en-US" altLang="en-US" sz="2800" dirty="0">
                <a:latin typeface="VNI-Avo" pitchFamily="2" charset="0"/>
                <a:cs typeface="Times New Roman" pitchFamily="18" charset="0"/>
              </a:rPr>
              <a:t>4 </a:t>
            </a:r>
            <a:r>
              <a:rPr lang="en-US" altLang="en-US" sz="2800" dirty="0" err="1" smtClean="0"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VNI-Avo" pitchFamily="2" charset="0"/>
                <a:cs typeface="Times New Roman" pitchFamily="18" charset="0"/>
              </a:rPr>
              <a:t>562 kg =            </a:t>
            </a:r>
            <a:r>
              <a:rPr lang="en-US" altLang="en-US" sz="2800" dirty="0" err="1" smtClean="0"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dirty="0" smtClean="0">
                <a:latin typeface="VNI-Avo" pitchFamily="2" charset="0"/>
                <a:cs typeface="Times New Roman" pitchFamily="18" charset="0"/>
              </a:rPr>
              <a:t> </a:t>
            </a:r>
            <a:endParaRPr lang="en-US" altLang="en-US" sz="2800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8197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974724" y="1828800"/>
            <a:ext cx="611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VNI-Avo" pitchFamily="2" charset="0"/>
                <a:cs typeface="Times New Roman" pitchFamily="18" charset="0"/>
              </a:rPr>
              <a:t/>
            </a:r>
            <a:br>
              <a:rPr lang="en-US" altLang="en-US" sz="2800" dirty="0">
                <a:latin typeface="VNI-Avo" pitchFamily="2" charset="0"/>
                <a:cs typeface="Times New Roman" pitchFamily="18" charset="0"/>
              </a:rPr>
            </a:br>
            <a:r>
              <a:rPr lang="en-US" altLang="en-US" sz="2800" dirty="0">
                <a:latin typeface="VNI-Avo" pitchFamily="2" charset="0"/>
                <a:cs typeface="Times New Roman" pitchFamily="18" charset="0"/>
              </a:rPr>
              <a:t>a) 4 </a:t>
            </a:r>
            <a:r>
              <a:rPr lang="en-US" altLang="en-US" sz="2800" dirty="0" err="1" smtClean="0"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800" dirty="0" smtClean="0">
                <a:latin typeface="VNI-Avo" pitchFamily="2" charset="0"/>
                <a:cs typeface="Times New Roman" pitchFamily="18" charset="0"/>
              </a:rPr>
              <a:t>  </a:t>
            </a:r>
            <a:r>
              <a:rPr lang="en-US" altLang="en-US" sz="2800" dirty="0">
                <a:latin typeface="VNI-Avo" pitchFamily="2" charset="0"/>
                <a:cs typeface="Times New Roman" pitchFamily="18" charset="0"/>
              </a:rPr>
              <a:t>562 kg =           </a:t>
            </a:r>
            <a:r>
              <a:rPr lang="en-US" altLang="en-US" sz="2800" dirty="0" err="1" smtClean="0">
                <a:latin typeface="VNI-Avo" pitchFamily="2" charset="0"/>
                <a:cs typeface="Times New Roman" pitchFamily="18" charset="0"/>
              </a:rPr>
              <a:t>taán</a:t>
            </a:r>
            <a:endParaRPr lang="en-US" altLang="en-US" sz="2800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8200" name="Rectangle 48"/>
          <p:cNvSpPr>
            <a:spLocks noChangeArrowheads="1"/>
          </p:cNvSpPr>
          <p:nvPr/>
        </p:nvSpPr>
        <p:spPr bwMode="auto">
          <a:xfrm>
            <a:off x="29031" y="1428751"/>
            <a:ext cx="9303658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1:Vieát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thaäp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phaân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thích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hôïp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vaøo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choã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chaám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:</a:t>
            </a:r>
            <a:endParaRPr lang="en-US" altLang="en-US" sz="2800" b="1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5138056" y="4096884"/>
            <a:ext cx="121920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4,562</a:t>
            </a:r>
          </a:p>
        </p:txBody>
      </p:sp>
      <p:graphicFrame>
        <p:nvGraphicFramePr>
          <p:cNvPr id="17" name="Object 3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397400"/>
              </p:ext>
            </p:extLst>
          </p:nvPr>
        </p:nvGraphicFramePr>
        <p:xfrm>
          <a:off x="4687887" y="2820301"/>
          <a:ext cx="1103311" cy="66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ương trình" r:id="rId4" imgW="438114" imgH="371429" progId="Equation.3">
                  <p:embed/>
                </p:oleObj>
              </mc:Choice>
              <mc:Fallback>
                <p:oleObj name="Phương trình" r:id="rId4" imgW="438114" imgH="3714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7" y="2820301"/>
                        <a:ext cx="1103311" cy="662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47"/>
          <p:cNvSpPr>
            <a:spLocks noChangeArrowheads="1"/>
          </p:cNvSpPr>
          <p:nvPr/>
        </p:nvSpPr>
        <p:spPr bwMode="auto">
          <a:xfrm>
            <a:off x="6473417" y="2993684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=            </a:t>
            </a:r>
          </a:p>
        </p:txBody>
      </p:sp>
      <p:sp>
        <p:nvSpPr>
          <p:cNvPr id="19" name="Rectangle 313"/>
          <p:cNvSpPr>
            <a:spLocks noChangeArrowheads="1"/>
          </p:cNvSpPr>
          <p:nvPr/>
        </p:nvSpPr>
        <p:spPr bwMode="auto">
          <a:xfrm>
            <a:off x="6990441" y="2957003"/>
            <a:ext cx="1295400" cy="3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4,562 </a:t>
            </a:r>
            <a:r>
              <a:rPr lang="en-US" sz="2800" dirty="0">
                <a:ln>
                  <a:solidFill>
                    <a:srgbClr val="FF0066"/>
                  </a:solidFill>
                </a:ln>
                <a:latin typeface="VNI-Avo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278"/>
          <p:cNvSpPr>
            <a:spLocks noChangeArrowheads="1"/>
          </p:cNvSpPr>
          <p:nvPr/>
        </p:nvSpPr>
        <p:spPr bwMode="auto">
          <a:xfrm>
            <a:off x="8001000" y="2966471"/>
            <a:ext cx="914400" cy="3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VNI-Avo" pitchFamily="2" charset="0"/>
                <a:cs typeface="Times New Roman" pitchFamily="18" charset="0"/>
              </a:rPr>
              <a:t>taán</a:t>
            </a:r>
            <a:endParaRPr lang="en-US" altLang="en-US" sz="2400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1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7" grpId="0"/>
      <p:bldP spid="8" grpId="0"/>
      <p:bldP spid="13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17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" name="Rectangle 51"/>
          <p:cNvSpPr>
            <a:spLocks noChangeArrowheads="1"/>
          </p:cNvSpPr>
          <p:nvPr/>
        </p:nvSpPr>
        <p:spPr bwMode="auto">
          <a:xfrm>
            <a:off x="1538515" y="2000251"/>
            <a:ext cx="6008914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/>
            </a:r>
            <a:b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</a:br>
            <a: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b) 3 </a:t>
            </a:r>
            <a:r>
              <a:rPr lang="en-US" altLang="en-US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taán14 kg   </a:t>
            </a:r>
            <a: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=           </a:t>
            </a:r>
            <a:r>
              <a:rPr lang="en-US" altLang="en-US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 </a:t>
            </a:r>
            <a:r>
              <a:rPr lang="en-US" altLang="en-US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5092689" y="2346269"/>
            <a:ext cx="1558936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3,014</a:t>
            </a:r>
          </a:p>
        </p:txBody>
      </p:sp>
      <p:sp>
        <p:nvSpPr>
          <p:cNvPr id="9258" name="Rectangle 53"/>
          <p:cNvSpPr>
            <a:spLocks noChangeArrowheads="1"/>
          </p:cNvSpPr>
          <p:nvPr/>
        </p:nvSpPr>
        <p:spPr bwMode="auto">
          <a:xfrm>
            <a:off x="1286410" y="2881712"/>
            <a:ext cx="7023577" cy="5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c)12 </a:t>
            </a:r>
            <a:r>
              <a:rPr lang="en-US" altLang="en-US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6 kg   </a:t>
            </a:r>
            <a:r>
              <a:rPr lang="en-US" altLang="en-US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=              </a:t>
            </a:r>
            <a:r>
              <a:rPr lang="en-US" altLang="en-US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4827993" y="2983992"/>
            <a:ext cx="1840410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 12,006</a:t>
            </a:r>
          </a:p>
        </p:txBody>
      </p:sp>
      <p:sp>
        <p:nvSpPr>
          <p:cNvPr id="9260" name="Rectangle 55"/>
          <p:cNvSpPr>
            <a:spLocks noChangeArrowheads="1"/>
          </p:cNvSpPr>
          <p:nvPr/>
        </p:nvSpPr>
        <p:spPr bwMode="auto">
          <a:xfrm>
            <a:off x="1140160" y="3621883"/>
            <a:ext cx="6364704" cy="5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d)  500 </a:t>
            </a:r>
            <a:r>
              <a:rPr lang="en-US" altLang="en-US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kg         =               </a:t>
            </a:r>
            <a:r>
              <a:rPr lang="en-US" altLang="en-US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endParaRPr lang="en-US" altLang="en-US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5373703" y="3772129"/>
            <a:ext cx="866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0,5</a:t>
            </a:r>
          </a:p>
        </p:txBody>
      </p:sp>
      <p:sp>
        <p:nvSpPr>
          <p:cNvPr id="9229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29031" y="1428751"/>
            <a:ext cx="9303658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1:Vieát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thaäp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phaân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thích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hôïp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vaøo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choã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chaám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:</a:t>
            </a:r>
            <a:endParaRPr lang="en-US" altLang="en-US" sz="2800" b="1" dirty="0"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9256" grpId="0"/>
      <p:bldP spid="93" grpId="0"/>
      <p:bldP spid="9258" grpId="0"/>
      <p:bldP spid="95" grpId="0"/>
      <p:bldP spid="9260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7913" y="4962038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20" name="椭圆 16"/>
          <p:cNvSpPr/>
          <p:nvPr/>
        </p:nvSpPr>
        <p:spPr>
          <a:xfrm>
            <a:off x="5437188" y="2687936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3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6041" y="977504"/>
            <a:ext cx="9243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err="1" smtClean="0"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altLang="en-US" sz="2800" b="1" u="sng" dirty="0" smtClean="0">
                <a:latin typeface="VNI-Avo" pitchFamily="2" charset="0"/>
                <a:cs typeface="Times New Roman" pitchFamily="18" charset="0"/>
              </a:rPr>
              <a:t> 2: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Vieát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caùc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ño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döôùi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daïng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thaäp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phaân</a:t>
            </a:r>
            <a:endParaRPr lang="en-US" altLang="en-US" sz="2800" b="1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57199" y="1498267"/>
            <a:ext cx="7696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ñôn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vò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ño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laø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ki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loâ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- gam</a:t>
            </a:r>
            <a:endParaRPr lang="en-US" altLang="en-US" sz="2800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61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-54426" y="2011233"/>
            <a:ext cx="317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2 kg 50 g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;</a:t>
            </a:r>
            <a:endParaRPr lang="en-US" altLang="en-US" sz="3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0266" name="Text Box 11"/>
          <p:cNvSpPr txBox="1">
            <a:spLocks noChangeArrowheads="1"/>
          </p:cNvSpPr>
          <p:nvPr/>
        </p:nvSpPr>
        <p:spPr bwMode="auto">
          <a:xfrm>
            <a:off x="3657600" y="21717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0283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3226" y="2606288"/>
            <a:ext cx="4801674" cy="10772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Times New Roman" panose="02020603050405020304" pitchFamily="18" charset="0"/>
              </a:rPr>
              <a:t>Caùch</a:t>
            </a:r>
            <a:r>
              <a:rPr lang="en-US" sz="3200" b="1" dirty="0" smtClean="0">
                <a:solidFill>
                  <a:srgbClr val="00B0F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Times New Roman" panose="02020603050405020304" pitchFamily="18" charset="0"/>
              </a:rPr>
              <a:t>laøm</a:t>
            </a:r>
            <a:r>
              <a:rPr lang="en-US" sz="3200" b="1" dirty="0" smtClean="0">
                <a:solidFill>
                  <a:srgbClr val="00B0F0"/>
                </a:solidFill>
                <a:latin typeface="VNI-Avo" pitchFamily="2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kg </a:t>
            </a:r>
            <a:r>
              <a:rPr lang="en-US" sz="3200" b="1" dirty="0" smtClean="0">
                <a:latin typeface="VNI-Avo" pitchFamily="2" charset="0"/>
                <a:cs typeface="Times New Roman" panose="02020603050405020304" pitchFamily="18" charset="0"/>
              </a:rPr>
              <a:t>50 g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 panose="02020603050405020304" pitchFamily="18" charset="0"/>
              </a:rPr>
              <a:t> = 			</a:t>
            </a:r>
            <a:endParaRPr lang="en-US" sz="32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29456" y="2620783"/>
            <a:ext cx="2472148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  <a:cs typeface="Times New Roman" panose="02020603050405020304" pitchFamily="18" charset="0"/>
              </a:rPr>
              <a:t>= </a:t>
            </a:r>
            <a:r>
              <a:rPr lang="en-US" sz="3200" b="1" smtClean="0">
                <a:latin typeface="VNI-Avo" pitchFamily="2" charset="0"/>
                <a:cs typeface="Times New Roman" panose="02020603050405020304" pitchFamily="18" charset="0"/>
              </a:rPr>
              <a:t>2,050 </a:t>
            </a:r>
            <a:r>
              <a:rPr lang="vi-VN" sz="3200" b="1" smtClean="0">
                <a:latin typeface="VNI-Avo" pitchFamily="2" charset="0"/>
                <a:cs typeface="Times New Roman" panose="02020603050405020304" pitchFamily="18" charset="0"/>
              </a:rPr>
              <a:t>kg</a:t>
            </a:r>
            <a:r>
              <a:rPr lang="en-US" sz="3200" b="1" smtClean="0">
                <a:latin typeface="VNI-Avo" pitchFamily="2" charset="0"/>
                <a:cs typeface="Times New Roman" panose="02020603050405020304" pitchFamily="18" charset="0"/>
              </a:rPr>
              <a:t>  </a:t>
            </a:r>
            <a:endParaRPr lang="en-US" sz="32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4850731" y="2417842"/>
                <a:ext cx="1978427" cy="990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prstClr val="black"/>
                    </a:solidFill>
                    <a:latin typeface="VNI-Avo" pitchFamily="2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𝟓𝟎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𝟏𝟎𝟎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prstClr val="black"/>
                    </a:solidFill>
                    <a:latin typeface="VNI-Avo" pitchFamily="2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VNI-Avo" pitchFamily="2" charset="0"/>
                    <a:ea typeface="Calibri"/>
                    <a:cs typeface="Times New Roman" panose="02020603050405020304" pitchFamily="18" charset="0"/>
                  </a:rPr>
                  <a:t>kg</a:t>
                </a:r>
                <a:r>
                  <a:rPr lang="en-US" sz="3200" b="1" baseline="30000" dirty="0" smtClean="0">
                    <a:solidFill>
                      <a:prstClr val="black"/>
                    </a:solidFill>
                    <a:latin typeface="VNI-Avo" pitchFamily="2" charset="0"/>
                    <a:ea typeface="Calibri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731" y="2417842"/>
                <a:ext cx="1978427" cy="990656"/>
              </a:xfrm>
              <a:prstGeom prst="rect">
                <a:avLst/>
              </a:prstGeom>
              <a:blipFill rotWithShape="0">
                <a:blip r:embed="rId3"/>
                <a:stretch>
                  <a:fillRect l="-8025" r="-3395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56663" y="3338167"/>
            <a:ext cx="5346169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  <a:cs typeface="Times New Roman" panose="02020603050405020304" pitchFamily="18" charset="0"/>
              </a:rPr>
              <a:t> 2 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kg </a:t>
            </a:r>
            <a:r>
              <a:rPr lang="en-US" sz="3200" b="1" baseline="30000" dirty="0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VNI-Avo" pitchFamily="2" charset="0"/>
                <a:cs typeface="Times New Roman" panose="02020603050405020304" pitchFamily="18" charset="0"/>
              </a:rPr>
              <a:t>50 g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VNI-Avo" pitchFamily="2" charset="0"/>
                <a:ea typeface="Calibri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VNI-Avo" pitchFamily="2" charset="0"/>
                <a:ea typeface="Calibri"/>
                <a:cs typeface="Times New Roman" panose="02020603050405020304" pitchFamily="18" charset="0"/>
              </a:rPr>
              <a:t>2,05</a:t>
            </a:r>
            <a:r>
              <a:rPr lang="en-US" sz="3200" b="1" dirty="0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 panose="02020603050405020304" pitchFamily="18" charset="0"/>
              </a:rPr>
              <a:t> kg</a:t>
            </a:r>
            <a:endParaRPr lang="en-US" sz="3200" dirty="0">
              <a:solidFill>
                <a:prstClr val="black"/>
              </a:solidFill>
              <a:latin typeface="VNI-Avo" pitchFamily="2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1806395" y="2008546"/>
            <a:ext cx="7366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	45 kg 23 g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;  </a:t>
            </a:r>
            <a:r>
              <a:rPr lang="en-US" altLang="en-US" sz="3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10kg 3 g ;	  500g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32" grpId="0"/>
      <p:bldP spid="33" grpId="0"/>
      <p:bldP spid="65" grpId="0"/>
      <p:bldP spid="69" grpId="0"/>
      <p:bldP spid="70" grpId="0"/>
      <p:bldP spid="73" grpId="0"/>
      <p:bldP spid="15" grpId="0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68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0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2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068512" y="2701826"/>
            <a:ext cx="6084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45 kg 23 g  = 	</a:t>
            </a: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4902648" y="2669749"/>
            <a:ext cx="3444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 smtClean="0"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45,023 </a:t>
            </a: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kg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68511" y="3309045"/>
            <a:ext cx="6084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10 kg 3 g    </a:t>
            </a:r>
            <a:r>
              <a:rPr lang="en-US" altLang="en-US" sz="3200" b="1" dirty="0" smtClean="0">
                <a:latin typeface="VNI-Avo" pitchFamily="2" charset="0"/>
                <a:cs typeface="Times New Roman" pitchFamily="18" charset="0"/>
              </a:rPr>
              <a:t>=</a:t>
            </a: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	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4780569" y="3266486"/>
            <a:ext cx="3444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 smtClean="0"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10,003 </a:t>
            </a: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kg</a:t>
            </a: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2139565" y="4020595"/>
            <a:ext cx="6084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500 </a:t>
            </a:r>
            <a:r>
              <a:rPr lang="en-US" altLang="en-US" sz="3200" b="1" dirty="0" smtClean="0">
                <a:latin typeface="VNI-Avo" pitchFamily="2" charset="0"/>
                <a:cs typeface="Times New Roman" pitchFamily="18" charset="0"/>
              </a:rPr>
              <a:t>g         </a:t>
            </a: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= 	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4692303" y="4023341"/>
            <a:ext cx="3444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FF0066"/>
                </a:solidFill>
                <a:latin typeface="VNI-Avo" pitchFamily="2" charset="0"/>
                <a:cs typeface="Times New Roman" pitchFamily="18" charset="0"/>
              </a:rPr>
              <a:t>0,500</a:t>
            </a:r>
            <a:r>
              <a:rPr lang="en-US" altLang="en-US" sz="3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3200" b="1" dirty="0">
                <a:latin typeface="VNI-Avo" pitchFamily="2" charset="0"/>
                <a:cs typeface="Times New Roman" pitchFamily="18" charset="0"/>
              </a:rPr>
              <a:t>kg</a:t>
            </a:r>
          </a:p>
        </p:txBody>
      </p:sp>
      <p:sp>
        <p:nvSpPr>
          <p:cNvPr id="10283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38"/>
          <p:cNvSpPr txBox="1">
            <a:spLocks noChangeArrowheads="1"/>
          </p:cNvSpPr>
          <p:nvPr/>
        </p:nvSpPr>
        <p:spPr bwMode="auto">
          <a:xfrm>
            <a:off x="769947" y="2003810"/>
            <a:ext cx="7366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	45 kg 23 g </a:t>
            </a:r>
            <a:r>
              <a:rPr lang="en-US" altLang="en-US" sz="3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;  </a:t>
            </a:r>
            <a:r>
              <a:rPr lang="en-US" altLang="en-US" sz="3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10kg 3 g ;	  500g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46041" y="977504"/>
            <a:ext cx="9243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err="1" smtClean="0"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altLang="en-US" sz="2800" b="1" u="sng" dirty="0" smtClean="0">
                <a:latin typeface="VNI-Avo" pitchFamily="2" charset="0"/>
                <a:cs typeface="Times New Roman" pitchFamily="18" charset="0"/>
              </a:rPr>
              <a:t> 2: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Vieát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caùc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ño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döôùi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daïng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thaäp</a:t>
            </a:r>
            <a:r>
              <a:rPr lang="en-US" altLang="en-US" sz="28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VNI-Avo" pitchFamily="2" charset="0"/>
                <a:cs typeface="Times New Roman" pitchFamily="18" charset="0"/>
              </a:rPr>
              <a:t>phaân</a:t>
            </a:r>
            <a:endParaRPr lang="en-US" altLang="en-US" sz="2800" b="1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457199" y="1415142"/>
            <a:ext cx="7696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ñôn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vò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ño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laø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ki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 smtClean="0">
                <a:latin typeface="VNI-Avo" pitchFamily="2" charset="0"/>
                <a:cs typeface="Times New Roman" panose="02020603050405020304" pitchFamily="18" charset="0"/>
              </a:rPr>
              <a:t>loâ</a:t>
            </a:r>
            <a:r>
              <a:rPr lang="en-US" altLang="en-US" sz="2800" dirty="0" smtClean="0">
                <a:latin typeface="VNI-Avo" pitchFamily="2" charset="0"/>
                <a:cs typeface="Times New Roman" panose="02020603050405020304" pitchFamily="18" charset="0"/>
              </a:rPr>
              <a:t> - gam</a:t>
            </a:r>
            <a:endParaRPr lang="en-US" altLang="en-US" sz="2800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3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0" grpId="0" animBg="1"/>
      <p:bldP spid="43" grpId="0"/>
      <p:bldP spid="49" grpId="0"/>
      <p:bldP spid="50" grpId="0"/>
      <p:bldP spid="56" grpId="0"/>
      <p:bldP spid="57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" y="1158161"/>
            <a:ext cx="9111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00FF"/>
                </a:solidFill>
                <a:latin typeface="VNI-Avo" pitchFamily="2" charset="0"/>
              </a:rPr>
              <a:t>Baøi</a:t>
            </a:r>
            <a:r>
              <a:rPr lang="en-US" sz="2800" b="1" u="sng" dirty="0">
                <a:solidFill>
                  <a:srgbClr val="0000FF"/>
                </a:solidFill>
                <a:latin typeface="VNI-Avo" pitchFamily="2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vöôøn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thuù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coù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6 con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sö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töû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moãi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ngaøy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moät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aên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heát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9kg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thòt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Hoûi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caàn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nhieâu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taán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thòt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ñeå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nuoâi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sö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töû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30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ngaøy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?</a:t>
            </a:r>
          </a:p>
        </p:txBody>
      </p:sp>
      <p:sp>
        <p:nvSpPr>
          <p:cNvPr id="26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28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1671734" y="2556124"/>
            <a:ext cx="2767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err="1">
                <a:latin typeface="VNI-Avo" pitchFamily="2" charset="0"/>
              </a:rPr>
              <a:t>Toùm</a:t>
            </a:r>
            <a:r>
              <a:rPr lang="en-US" sz="2800" b="1" u="sng" dirty="0">
                <a:latin typeface="VNI-Avo" pitchFamily="2" charset="0"/>
              </a:rPr>
              <a:t> </a:t>
            </a:r>
            <a:r>
              <a:rPr lang="en-US" sz="2800" b="1" u="sng" dirty="0" err="1">
                <a:latin typeface="VNI-Avo" pitchFamily="2" charset="0"/>
              </a:rPr>
              <a:t>taét</a:t>
            </a:r>
            <a:r>
              <a:rPr lang="en-US" sz="2800" b="1" dirty="0">
                <a:latin typeface="VNI-Avo" pitchFamily="2" charset="0"/>
              </a:rPr>
              <a:t>:</a:t>
            </a:r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8467" y="3067041"/>
            <a:ext cx="5997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ngaøy</a:t>
            </a:r>
            <a:r>
              <a:rPr lang="en-US" sz="2800" b="1" dirty="0">
                <a:latin typeface="VNI-Avo" pitchFamily="2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2800" b="1" dirty="0">
                <a:latin typeface="VNI-Avo" pitchFamily="2" charset="0"/>
              </a:rPr>
              <a:t> con </a:t>
            </a:r>
            <a:r>
              <a:rPr lang="en-US" sz="2800" b="1" dirty="0" err="1">
                <a:latin typeface="VNI-Avo" pitchFamily="2" charset="0"/>
              </a:rPr>
              <a:t>sö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töû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aên</a:t>
            </a:r>
            <a:r>
              <a:rPr lang="en-US" sz="2800" b="1" dirty="0">
                <a:latin typeface="VNI-Avo" pitchFamily="2" charset="0"/>
              </a:rPr>
              <a:t> : </a:t>
            </a:r>
            <a:r>
              <a:rPr lang="en-US" sz="2800" b="1" dirty="0">
                <a:solidFill>
                  <a:srgbClr val="0070C0"/>
                </a:solidFill>
                <a:latin typeface="VNI-Avo" pitchFamily="2" charset="0"/>
              </a:rPr>
              <a:t>9</a:t>
            </a:r>
            <a:r>
              <a:rPr lang="en-US" sz="2800" b="1" dirty="0">
                <a:latin typeface="VNI-Avo" pitchFamily="2" charset="0"/>
              </a:rPr>
              <a:t> kg</a:t>
            </a:r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-211733" y="3590261"/>
            <a:ext cx="7757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VNI-Avo" pitchFamily="2" charset="0"/>
              </a:rPr>
              <a:t>30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ngaøy</a:t>
            </a:r>
            <a:r>
              <a:rPr lang="en-US" sz="2800" b="1" dirty="0">
                <a:latin typeface="VNI-Avo" pitchFamily="2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VNI-Avo" pitchFamily="2" charset="0"/>
              </a:rPr>
              <a:t>6</a:t>
            </a:r>
            <a:r>
              <a:rPr lang="en-US" sz="2800" b="1" dirty="0">
                <a:latin typeface="VNI-Avo" pitchFamily="2" charset="0"/>
              </a:rPr>
              <a:t> con </a:t>
            </a:r>
            <a:r>
              <a:rPr lang="en-US" sz="2800" b="1" dirty="0" err="1">
                <a:latin typeface="VNI-Avo" pitchFamily="2" charset="0"/>
              </a:rPr>
              <a:t>sö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töû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aên</a:t>
            </a:r>
            <a:r>
              <a:rPr lang="en-US" sz="2800" b="1" dirty="0">
                <a:latin typeface="VNI-Avo" pitchFamily="2" charset="0"/>
              </a:rPr>
              <a:t> : ….. kg? =….. </a:t>
            </a:r>
            <a:r>
              <a:rPr lang="en-US" sz="2800" b="1" dirty="0" err="1">
                <a:latin typeface="VNI-Avo" pitchFamily="2" charset="0"/>
              </a:rPr>
              <a:t>taán</a:t>
            </a:r>
            <a:r>
              <a:rPr lang="en-US" sz="2800" b="1" dirty="0">
                <a:latin typeface="VNI-Avo" pitchFamily="2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01909" y="1620836"/>
            <a:ext cx="2286000" cy="1191"/>
          </a:xfrm>
          <a:prstGeom prst="line">
            <a:avLst/>
          </a:prstGeom>
          <a:ln w="28575">
            <a:solidFill>
              <a:srgbClr val="E500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709" y="2014140"/>
            <a:ext cx="1554480" cy="0"/>
          </a:xfrm>
          <a:prstGeom prst="line">
            <a:avLst/>
          </a:prstGeom>
          <a:ln w="28575">
            <a:solidFill>
              <a:srgbClr val="E500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0878" y="2014140"/>
            <a:ext cx="1430565" cy="0"/>
          </a:xfrm>
          <a:prstGeom prst="line">
            <a:avLst/>
          </a:prstGeom>
          <a:ln w="28575">
            <a:solidFill>
              <a:srgbClr val="E500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5935" y="2425620"/>
            <a:ext cx="7132320" cy="0"/>
          </a:xfrm>
          <a:prstGeom prst="line">
            <a:avLst/>
          </a:prstGeom>
          <a:ln w="28575">
            <a:solidFill>
              <a:srgbClr val="E500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4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 animBg="1"/>
      <p:bldP spid="28" grpId="0" animBg="1"/>
      <p:bldP spid="29" grpId="0" animBg="1"/>
      <p:bldP spid="30" grpId="0" animBg="1"/>
      <p:bldP spid="13319" grpId="0"/>
      <p:bldP spid="13320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32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5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688769" y="2275796"/>
            <a:ext cx="8241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u="sng" dirty="0" err="1">
                <a:solidFill>
                  <a:srgbClr val="0070C0"/>
                </a:solidFill>
                <a:latin typeface="VNI-Avo" pitchFamily="2" charset="0"/>
              </a:rPr>
              <a:t>Baøi</a:t>
            </a:r>
            <a:r>
              <a:rPr lang="en-US" sz="2400" u="sng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VNI-Avo" pitchFamily="2" charset="0"/>
              </a:rPr>
              <a:t>giaûi</a:t>
            </a:r>
            <a:endParaRPr lang="en-US" sz="2400" u="sng" dirty="0">
              <a:solidFill>
                <a:srgbClr val="0070C0"/>
              </a:solidFill>
              <a:latin typeface="VNI-Avo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ki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-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loâ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-gam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thòt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1 con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sö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töû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aên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30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VNI-Avo" pitchFamily="2" charset="0"/>
              </a:rPr>
              <a:t>			9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x 30 = 270 (kg)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VNI-Avo" pitchFamily="2" charset="0"/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ki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-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loâ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-gam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thòt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6 con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sö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töû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aên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30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: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VNI-Avo" pitchFamily="2" charset="0"/>
              </a:rPr>
              <a:t>	270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x 6 = 1620 (kg)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VNI-Avo" pitchFamily="2" charset="0"/>
              </a:rPr>
              <a:t>	1620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kg = 1,62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taán</a:t>
            </a:r>
            <a:endParaRPr lang="en-US" sz="2400" b="1" dirty="0">
              <a:solidFill>
                <a:srgbClr val="0070C0"/>
              </a:solidFill>
              <a:latin typeface="VNI-Avo" pitchFamily="2" charset="0"/>
            </a:endParaRPr>
          </a:p>
          <a:p>
            <a:pPr marL="1371600" lvl="3" indent="0" algn="ctr">
              <a:spcBef>
                <a:spcPts val="0"/>
              </a:spcBef>
              <a:buNone/>
            </a:pPr>
            <a:r>
              <a:rPr lang="en-US" sz="2400" b="1" u="sng" dirty="0" err="1">
                <a:solidFill>
                  <a:srgbClr val="0070C0"/>
                </a:solidFill>
                <a:latin typeface="VNI-Avo" pitchFamily="2" charset="0"/>
              </a:rPr>
              <a:t>Ñaùp</a:t>
            </a:r>
            <a:r>
              <a:rPr lang="en-US" sz="2400" b="1" u="sng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: 1,62 </a:t>
            </a:r>
            <a:r>
              <a:rPr lang="en-US" sz="2400" b="1" dirty="0" err="1">
                <a:solidFill>
                  <a:srgbClr val="0070C0"/>
                </a:solidFill>
                <a:latin typeface="VNI-Avo" pitchFamily="2" charset="0"/>
              </a:rPr>
              <a:t>taán</a:t>
            </a:r>
            <a:endParaRPr lang="en-US" sz="2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6769" y="1931522"/>
            <a:ext cx="1920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 dirty="0" err="1">
                <a:solidFill>
                  <a:srgbClr val="0070C0"/>
                </a:solidFill>
                <a:latin typeface="VNI-Avo" pitchFamily="2" charset="0"/>
              </a:rPr>
              <a:t>Caùch</a:t>
            </a:r>
            <a:r>
              <a:rPr lang="en-US" sz="2400" b="1" u="sng" dirty="0">
                <a:solidFill>
                  <a:srgbClr val="0070C0"/>
                </a:solidFill>
                <a:latin typeface="VNI-Avo" pitchFamily="2" charset="0"/>
              </a:rPr>
              <a:t> 1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396206" y="746388"/>
            <a:ext cx="6351588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u="sng" dirty="0" err="1">
                <a:latin typeface="VNI-Avo" pitchFamily="2" charset="0"/>
              </a:rPr>
              <a:t>Toùm</a:t>
            </a:r>
            <a:r>
              <a:rPr lang="en-US" sz="2400" b="1" u="sng" dirty="0">
                <a:latin typeface="VNI-Avo" pitchFamily="2" charset="0"/>
              </a:rPr>
              <a:t> </a:t>
            </a:r>
            <a:r>
              <a:rPr lang="en-US" sz="2400" b="1" u="sng" dirty="0" err="1">
                <a:latin typeface="VNI-Avo" pitchFamily="2" charset="0"/>
              </a:rPr>
              <a:t>taét</a:t>
            </a:r>
            <a:r>
              <a:rPr lang="en-US" sz="2400" b="1" dirty="0">
                <a:latin typeface="VNI-Avo" pitchFamily="2" charset="0"/>
              </a:rPr>
              <a:t>:</a:t>
            </a:r>
          </a:p>
          <a:p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ngaøy</a:t>
            </a:r>
            <a:r>
              <a:rPr lang="en-US" sz="2400" b="1" dirty="0">
                <a:latin typeface="VNI-Avo" pitchFamily="2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2400" b="1" dirty="0">
                <a:latin typeface="VNI-Avo" pitchFamily="2" charset="0"/>
              </a:rPr>
              <a:t> con </a:t>
            </a:r>
            <a:r>
              <a:rPr lang="en-US" sz="2400" b="1" dirty="0" err="1">
                <a:latin typeface="VNI-Avo" pitchFamily="2" charset="0"/>
              </a:rPr>
              <a:t>sö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töû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aên</a:t>
            </a:r>
            <a:r>
              <a:rPr lang="en-US" sz="2400" b="1" dirty="0">
                <a:latin typeface="VNI-Avo" pitchFamily="2" charset="0"/>
              </a:rPr>
              <a:t> :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9</a:t>
            </a:r>
            <a:r>
              <a:rPr lang="en-US" sz="2400" b="1" dirty="0">
                <a:latin typeface="VNI-Avo" pitchFamily="2" charset="0"/>
              </a:rPr>
              <a:t> kg</a:t>
            </a:r>
          </a:p>
          <a:p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30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ngaøy</a:t>
            </a:r>
            <a:r>
              <a:rPr lang="en-US" sz="2400" b="1" dirty="0">
                <a:latin typeface="VNI-Avo" pitchFamily="2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6</a:t>
            </a:r>
            <a:r>
              <a:rPr lang="en-US" sz="2400" b="1" dirty="0">
                <a:latin typeface="VNI-Avo" pitchFamily="2" charset="0"/>
              </a:rPr>
              <a:t> con </a:t>
            </a:r>
            <a:r>
              <a:rPr lang="en-US" sz="2400" b="1" dirty="0" err="1">
                <a:latin typeface="VNI-Avo" pitchFamily="2" charset="0"/>
              </a:rPr>
              <a:t>sö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töû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aên</a:t>
            </a:r>
            <a:r>
              <a:rPr lang="en-US" sz="2400" b="1" dirty="0">
                <a:latin typeface="VNI-Avo" pitchFamily="2" charset="0"/>
              </a:rPr>
              <a:t> : ….. kg? =….. </a:t>
            </a:r>
            <a:r>
              <a:rPr lang="en-US" sz="2400" b="1" dirty="0" err="1">
                <a:latin typeface="VNI-Avo" pitchFamily="2" charset="0"/>
              </a:rPr>
              <a:t>taán</a:t>
            </a:r>
            <a:r>
              <a:rPr lang="en-US" sz="2400" b="1" dirty="0">
                <a:latin typeface="VNI-Avo" pitchFamily="2" charset="0"/>
              </a:rPr>
              <a:t>?</a:t>
            </a:r>
          </a:p>
        </p:txBody>
      </p:sp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00" y="11202"/>
            <a:ext cx="8016934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5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12290" grpId="0" uiExpand="1" build="p"/>
      <p:bldP spid="122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32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5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688769" y="2275796"/>
            <a:ext cx="8241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u="sng" dirty="0" err="1">
                <a:solidFill>
                  <a:srgbClr val="7030A0"/>
                </a:solidFill>
                <a:latin typeface="VNI-Avo" pitchFamily="2" charset="0"/>
              </a:rPr>
              <a:t>Baøi</a:t>
            </a:r>
            <a:r>
              <a:rPr lang="en-US" sz="2400" u="sng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u="sng" dirty="0" err="1">
                <a:solidFill>
                  <a:srgbClr val="7030A0"/>
                </a:solidFill>
                <a:latin typeface="VNI-Avo" pitchFamily="2" charset="0"/>
              </a:rPr>
              <a:t>giaûi</a:t>
            </a:r>
            <a:endParaRPr lang="en-US" sz="2400" u="sng" dirty="0">
              <a:solidFill>
                <a:srgbClr val="7030A0"/>
              </a:solidFill>
              <a:latin typeface="VNI-Avo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ki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-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loâ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-gam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thòt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6 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con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sö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töû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aên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1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ngaøy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laø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			9 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x 6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= 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54 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(kg)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ki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-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loâ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-gam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thòt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6 con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sö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töû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aên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30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ngaøy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laø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: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	54 X 30 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= 1620 (kg)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	1620 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kg = 1,62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taán</a:t>
            </a:r>
            <a:endParaRPr lang="en-US" sz="2400" b="1" dirty="0">
              <a:solidFill>
                <a:srgbClr val="7030A0"/>
              </a:solidFill>
              <a:latin typeface="VNI-Avo" pitchFamily="2" charset="0"/>
            </a:endParaRPr>
          </a:p>
          <a:p>
            <a:pPr marL="1371600" lvl="3" indent="0" algn="ctr">
              <a:spcBef>
                <a:spcPts val="0"/>
              </a:spcBef>
              <a:buNone/>
            </a:pPr>
            <a:r>
              <a:rPr lang="en-US" sz="2400" b="1" u="sng" dirty="0" err="1">
                <a:solidFill>
                  <a:srgbClr val="7030A0"/>
                </a:solidFill>
                <a:latin typeface="VNI-Avo" pitchFamily="2" charset="0"/>
              </a:rPr>
              <a:t>Ñaùp</a:t>
            </a:r>
            <a:r>
              <a:rPr lang="en-US" sz="2400" b="1" u="sng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7030A0"/>
                </a:solidFill>
                <a:latin typeface="VNI-Avo" pitchFamily="2" charset="0"/>
              </a:rPr>
              <a:t> : 1,62 </a:t>
            </a:r>
            <a:r>
              <a:rPr lang="en-US" sz="2400" b="1" dirty="0" err="1">
                <a:solidFill>
                  <a:srgbClr val="7030A0"/>
                </a:solidFill>
                <a:latin typeface="VNI-Avo" pitchFamily="2" charset="0"/>
              </a:rPr>
              <a:t>taán</a:t>
            </a:r>
            <a:endParaRPr lang="en-US" sz="24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6769" y="1931522"/>
            <a:ext cx="1920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 dirty="0" err="1">
                <a:solidFill>
                  <a:srgbClr val="7030A0"/>
                </a:solidFill>
                <a:latin typeface="VNI-Avo" pitchFamily="2" charset="0"/>
              </a:rPr>
              <a:t>Caùch</a:t>
            </a:r>
            <a:r>
              <a:rPr lang="en-US" sz="2400" b="1" u="sng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  <a:latin typeface="VNI-Avo" pitchFamily="2" charset="0"/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396206" y="746388"/>
            <a:ext cx="6351588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u="sng" dirty="0" err="1">
                <a:latin typeface="VNI-Avo" pitchFamily="2" charset="0"/>
              </a:rPr>
              <a:t>Toùm</a:t>
            </a:r>
            <a:r>
              <a:rPr lang="en-US" sz="2400" b="1" u="sng" dirty="0">
                <a:latin typeface="VNI-Avo" pitchFamily="2" charset="0"/>
              </a:rPr>
              <a:t> </a:t>
            </a:r>
            <a:r>
              <a:rPr lang="en-US" sz="2400" b="1" u="sng" dirty="0" err="1">
                <a:latin typeface="VNI-Avo" pitchFamily="2" charset="0"/>
              </a:rPr>
              <a:t>taét</a:t>
            </a:r>
            <a:r>
              <a:rPr lang="en-US" sz="2400" b="1" dirty="0">
                <a:latin typeface="VNI-Avo" pitchFamily="2" charset="0"/>
              </a:rPr>
              <a:t>:</a:t>
            </a:r>
          </a:p>
          <a:p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ngaøy</a:t>
            </a:r>
            <a:r>
              <a:rPr lang="en-US" sz="2400" b="1" dirty="0">
                <a:latin typeface="VNI-Avo" pitchFamily="2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1</a:t>
            </a:r>
            <a:r>
              <a:rPr lang="en-US" sz="2400" b="1" dirty="0">
                <a:latin typeface="VNI-Avo" pitchFamily="2" charset="0"/>
              </a:rPr>
              <a:t> con </a:t>
            </a:r>
            <a:r>
              <a:rPr lang="en-US" sz="2400" b="1" dirty="0" err="1">
                <a:latin typeface="VNI-Avo" pitchFamily="2" charset="0"/>
              </a:rPr>
              <a:t>sö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töû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aên</a:t>
            </a:r>
            <a:r>
              <a:rPr lang="en-US" sz="2400" b="1" dirty="0">
                <a:latin typeface="VNI-Avo" pitchFamily="2" charset="0"/>
              </a:rPr>
              <a:t> :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9</a:t>
            </a:r>
            <a:r>
              <a:rPr lang="en-US" sz="2400" b="1" dirty="0">
                <a:latin typeface="VNI-Avo" pitchFamily="2" charset="0"/>
              </a:rPr>
              <a:t> kg</a:t>
            </a:r>
          </a:p>
          <a:p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30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ngaøy</a:t>
            </a:r>
            <a:r>
              <a:rPr lang="en-US" sz="2400" b="1" dirty="0">
                <a:latin typeface="VNI-Avo" pitchFamily="2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VNI-Avo" pitchFamily="2" charset="0"/>
              </a:rPr>
              <a:t>6</a:t>
            </a:r>
            <a:r>
              <a:rPr lang="en-US" sz="2400" b="1" dirty="0">
                <a:latin typeface="VNI-Avo" pitchFamily="2" charset="0"/>
              </a:rPr>
              <a:t> con </a:t>
            </a:r>
            <a:r>
              <a:rPr lang="en-US" sz="2400" b="1" dirty="0" err="1">
                <a:latin typeface="VNI-Avo" pitchFamily="2" charset="0"/>
              </a:rPr>
              <a:t>sö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töû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aên</a:t>
            </a:r>
            <a:r>
              <a:rPr lang="en-US" sz="2400" b="1" dirty="0">
                <a:latin typeface="VNI-Avo" pitchFamily="2" charset="0"/>
              </a:rPr>
              <a:t> : ….. kg? =….. </a:t>
            </a:r>
            <a:r>
              <a:rPr lang="en-US" sz="2400" b="1" dirty="0" err="1">
                <a:latin typeface="VNI-Avo" pitchFamily="2" charset="0"/>
              </a:rPr>
              <a:t>taán</a:t>
            </a:r>
            <a:r>
              <a:rPr lang="en-US" sz="2400" b="1" dirty="0">
                <a:latin typeface="VNI-Avo" pitchFamily="2" charset="0"/>
              </a:rPr>
              <a:t>?</a:t>
            </a:r>
          </a:p>
        </p:txBody>
      </p:sp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00" y="11202"/>
            <a:ext cx="8016934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6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12290" grpId="0" build="p"/>
      <p:bldP spid="122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pic>
        <p:nvPicPr>
          <p:cNvPr id="35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Rectangle 24"/>
          <p:cNvSpPr>
            <a:spLocks noChangeArrowheads="1"/>
          </p:cNvSpPr>
          <p:nvPr/>
        </p:nvSpPr>
        <p:spPr bwMode="auto">
          <a:xfrm>
            <a:off x="1371600" y="114300"/>
            <a:ext cx="6781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00" y="11202"/>
            <a:ext cx="8016934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693739"/>
            <a:ext cx="449463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200" u="sng" dirty="0" err="1">
                <a:solidFill>
                  <a:srgbClr val="0070C0"/>
                </a:solidFill>
                <a:latin typeface="VNI-Avo" pitchFamily="2" charset="0"/>
              </a:rPr>
              <a:t>Baøi</a:t>
            </a:r>
            <a:r>
              <a:rPr lang="en-US" sz="2200" u="sng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u="sng" dirty="0" err="1" smtClean="0">
                <a:solidFill>
                  <a:srgbClr val="0070C0"/>
                </a:solidFill>
                <a:latin typeface="VNI-Avo" pitchFamily="2" charset="0"/>
              </a:rPr>
              <a:t>giaûi</a:t>
            </a:r>
            <a:endParaRPr lang="en-US" sz="2200" u="sng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ki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-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loâ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-gam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thòt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1 con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sö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töû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aên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30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       9 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x 30 = 270 (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kg)</a:t>
            </a:r>
          </a:p>
          <a:p>
            <a:pPr algn="just">
              <a:spcBef>
                <a:spcPts val="0"/>
              </a:spcBef>
            </a:pP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ki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-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loâ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-gam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thòt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 6 con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sö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töû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aên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 30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       270 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x 6 = 1620 (</a:t>
            </a: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kg) </a:t>
            </a:r>
          </a:p>
          <a:p>
            <a:pPr algn="just">
              <a:spcBef>
                <a:spcPts val="0"/>
              </a:spcBef>
            </a:pPr>
            <a:r>
              <a:rPr lang="en-US" sz="2200" b="1" dirty="0" smtClean="0">
                <a:solidFill>
                  <a:srgbClr val="0070C0"/>
                </a:solidFill>
                <a:latin typeface="VNI-Avo" pitchFamily="2" charset="0"/>
              </a:rPr>
              <a:t>       1620 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kg = 1,62 </a:t>
            </a:r>
            <a:r>
              <a:rPr lang="en-US" sz="2200" b="1" dirty="0" err="1" smtClean="0">
                <a:solidFill>
                  <a:srgbClr val="0070C0"/>
                </a:solidFill>
                <a:latin typeface="VNI-Avo" pitchFamily="2" charset="0"/>
              </a:rPr>
              <a:t>taán</a:t>
            </a:r>
            <a:endParaRPr lang="en-US" sz="22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200" b="1" u="sng" dirty="0" err="1" smtClean="0">
                <a:solidFill>
                  <a:srgbClr val="0070C0"/>
                </a:solidFill>
                <a:latin typeface="VNI-Avo" pitchFamily="2" charset="0"/>
              </a:rPr>
              <a:t>Ñaùp</a:t>
            </a:r>
            <a:r>
              <a:rPr lang="en-US" sz="2200" b="1" u="sng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200" b="1" u="sng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200" b="1" dirty="0">
                <a:solidFill>
                  <a:srgbClr val="0070C0"/>
                </a:solidFill>
                <a:latin typeface="VNI-Avo" pitchFamily="2" charset="0"/>
              </a:rPr>
              <a:t> : 1,62 </a:t>
            </a:r>
            <a:r>
              <a:rPr lang="en-US" sz="2200" b="1" dirty="0" err="1">
                <a:solidFill>
                  <a:srgbClr val="0070C0"/>
                </a:solidFill>
                <a:latin typeface="VNI-Avo" pitchFamily="2" charset="0"/>
              </a:rPr>
              <a:t>taán</a:t>
            </a:r>
            <a:endParaRPr lang="en-US" sz="2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580467" y="693739"/>
            <a:ext cx="445324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200" u="sng" dirty="0" err="1">
                <a:solidFill>
                  <a:srgbClr val="7030A0"/>
                </a:solidFill>
                <a:latin typeface="VNI-Avo" pitchFamily="2" charset="0"/>
              </a:rPr>
              <a:t>Baøi</a:t>
            </a:r>
            <a:r>
              <a:rPr lang="en-US" sz="2200" u="sng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u="sng" dirty="0" err="1" smtClean="0">
                <a:solidFill>
                  <a:srgbClr val="7030A0"/>
                </a:solidFill>
                <a:latin typeface="VNI-Avo" pitchFamily="2" charset="0"/>
              </a:rPr>
              <a:t>giaûi</a:t>
            </a:r>
            <a:endParaRPr lang="en-US" sz="2200" u="sng" dirty="0" smtClean="0">
              <a:solidFill>
                <a:srgbClr val="7030A0"/>
              </a:solidFill>
              <a:latin typeface="VNI-Avo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2200" b="1" dirty="0" err="1" smtClean="0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ki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-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loâ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-gam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thòt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6 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con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sö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töû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aên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trong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1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ngaøy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VNI-Avo" pitchFamily="2" charset="0"/>
              </a:rPr>
              <a:t>laø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       9 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x 6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= 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54 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(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kg)</a:t>
            </a:r>
          </a:p>
          <a:p>
            <a:pPr algn="just">
              <a:spcBef>
                <a:spcPts val="0"/>
              </a:spcBef>
            </a:pPr>
            <a:r>
              <a:rPr lang="en-US" sz="2200" b="1" dirty="0" err="1" smtClean="0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ki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-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loâ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-gam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thòt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6 con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sö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töû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aên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trong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30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ngaøy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VNI-Avo" pitchFamily="2" charset="0"/>
              </a:rPr>
              <a:t>laø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      54 X 30 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= 1620 (</a:t>
            </a: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kg)</a:t>
            </a:r>
          </a:p>
          <a:p>
            <a:pPr algn="just">
              <a:spcBef>
                <a:spcPts val="0"/>
              </a:spcBef>
            </a:pPr>
            <a:r>
              <a:rPr lang="en-US" sz="2200" b="1" dirty="0" smtClean="0">
                <a:solidFill>
                  <a:srgbClr val="7030A0"/>
                </a:solidFill>
                <a:latin typeface="VNI-Avo" pitchFamily="2" charset="0"/>
              </a:rPr>
              <a:t>     1620 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kg = 1,62 </a:t>
            </a:r>
            <a:r>
              <a:rPr lang="en-US" sz="2200" b="1" dirty="0" err="1" smtClean="0">
                <a:solidFill>
                  <a:srgbClr val="7030A0"/>
                </a:solidFill>
                <a:latin typeface="VNI-Avo" pitchFamily="2" charset="0"/>
              </a:rPr>
              <a:t>taán</a:t>
            </a:r>
            <a:endParaRPr lang="en-US" sz="2200" b="1" dirty="0" smtClean="0">
              <a:solidFill>
                <a:srgbClr val="7030A0"/>
              </a:solidFill>
              <a:latin typeface="VNI-Avo" pitchFamily="2" charset="0"/>
            </a:endParaRPr>
          </a:p>
          <a:p>
            <a:pPr algn="ctr">
              <a:spcBef>
                <a:spcPts val="0"/>
              </a:spcBef>
            </a:pPr>
            <a:r>
              <a:rPr lang="en-US" sz="2200" b="1" u="sng" dirty="0" err="1" smtClean="0">
                <a:solidFill>
                  <a:srgbClr val="7030A0"/>
                </a:solidFill>
                <a:latin typeface="VNI-Avo" pitchFamily="2" charset="0"/>
              </a:rPr>
              <a:t>Ñaùp</a:t>
            </a:r>
            <a:r>
              <a:rPr lang="en-US" sz="2200" b="1" u="sng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200" b="1" u="sng" dirty="0" err="1">
                <a:solidFill>
                  <a:srgbClr val="7030A0"/>
                </a:solidFill>
                <a:latin typeface="VNI-Avo" pitchFamily="2" charset="0"/>
              </a:rPr>
              <a:t>soá</a:t>
            </a:r>
            <a:r>
              <a:rPr lang="en-US" sz="2200" b="1" dirty="0">
                <a:solidFill>
                  <a:srgbClr val="7030A0"/>
                </a:solidFill>
                <a:latin typeface="VNI-Avo" pitchFamily="2" charset="0"/>
              </a:rPr>
              <a:t> : 1,62 </a:t>
            </a:r>
            <a:r>
              <a:rPr lang="en-US" sz="2200" b="1" dirty="0" err="1">
                <a:solidFill>
                  <a:srgbClr val="7030A0"/>
                </a:solidFill>
                <a:latin typeface="VNI-Avo" pitchFamily="2" charset="0"/>
              </a:rPr>
              <a:t>taán</a:t>
            </a:r>
            <a:endParaRPr lang="en-US" sz="22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cxnSp>
        <p:nvCxnSpPr>
          <p:cNvPr id="4" name="Straight Connector 3"/>
          <p:cNvCxnSpPr>
            <a:stCxn id="24" idx="2"/>
          </p:cNvCxnSpPr>
          <p:nvPr/>
        </p:nvCxnSpPr>
        <p:spPr>
          <a:xfrm>
            <a:off x="4580467" y="780641"/>
            <a:ext cx="0" cy="32918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8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22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200"/>
          </a:p>
        </p:txBody>
      </p:sp>
      <p:sp>
        <p:nvSpPr>
          <p:cNvPr id="16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2200">
              <a:solidFill>
                <a:srgbClr val="FFFFFF"/>
              </a:solidFill>
            </a:endParaRPr>
          </a:p>
        </p:txBody>
      </p:sp>
      <p:sp>
        <p:nvSpPr>
          <p:cNvPr id="17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2200">
              <a:solidFill>
                <a:srgbClr val="FFFFFF"/>
              </a:solidFill>
            </a:endParaRPr>
          </a:p>
        </p:txBody>
      </p:sp>
      <p:sp>
        <p:nvSpPr>
          <p:cNvPr id="18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2200">
              <a:solidFill>
                <a:srgbClr val="FFFFFF"/>
              </a:solidFill>
            </a:endParaRPr>
          </a:p>
        </p:txBody>
      </p:sp>
      <p:pic>
        <p:nvPicPr>
          <p:cNvPr id="19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4" y="3944138"/>
            <a:ext cx="943921" cy="111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9"/>
          <p:cNvSpPr>
            <a:spLocks noChangeArrowheads="1"/>
          </p:cNvSpPr>
          <p:nvPr/>
        </p:nvSpPr>
        <p:spPr bwMode="auto">
          <a:xfrm>
            <a:off x="0" y="920997"/>
            <a:ext cx="530270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/>
            </a:r>
            <a:b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</a:b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a) 4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562 kg =          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endParaRPr lang="en-US" altLang="en-US" sz="2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5018309" y="938686"/>
            <a:ext cx="4457476" cy="6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b</a:t>
            </a: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) 3 </a:t>
            </a: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taán14 </a:t>
            </a: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kg =          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endParaRPr lang="en-US" altLang="en-US" sz="2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-68943" y="1281793"/>
            <a:ext cx="4550229" cy="7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c)12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6 kg   =            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 </a:t>
            </a:r>
            <a:endParaRPr lang="en-US" altLang="en-US" sz="2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4348687" y="1450833"/>
            <a:ext cx="4321629" cy="42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d)  500 kg =       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taán</a:t>
            </a: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.</a:t>
            </a:r>
            <a:endParaRPr lang="en-US" altLang="en-US" sz="2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915" y="687715"/>
            <a:ext cx="96810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2200" b="1" u="sng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altLang="en-US" sz="2200" b="1" u="sng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1 </a:t>
            </a:r>
            <a:r>
              <a:rPr lang="en-US" altLang="en-US" sz="22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: </a:t>
            </a:r>
            <a:r>
              <a:rPr lang="en-US" altLang="en-US" sz="22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Vieát</a:t>
            </a:r>
            <a:r>
              <a:rPr lang="en-US" altLang="en-US" sz="22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2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thaäp</a:t>
            </a:r>
            <a:r>
              <a:rPr lang="en-US" altLang="en-US" sz="22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phaân</a:t>
            </a:r>
            <a:r>
              <a:rPr lang="en-US" altLang="en-US" sz="2200" b="1" dirty="0" smtClean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thích</a:t>
            </a:r>
            <a:r>
              <a:rPr lang="en-US" altLang="en-US" sz="22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hôïp</a:t>
            </a:r>
            <a:r>
              <a:rPr lang="en-US" altLang="en-US" sz="22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vaøo</a:t>
            </a:r>
            <a:r>
              <a:rPr lang="en-US" altLang="en-US" sz="22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choã</a:t>
            </a:r>
            <a:r>
              <a:rPr lang="en-US" altLang="en-US" sz="22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chaám</a:t>
            </a:r>
            <a:r>
              <a:rPr lang="en-US" altLang="en-US" sz="2200" b="1" dirty="0">
                <a:solidFill>
                  <a:prstClr val="black"/>
                </a:solidFill>
                <a:latin typeface="VNI-Avo" pitchFamily="2" charset="0"/>
                <a:cs typeface="Times New Roman" pitchFamily="18" charset="0"/>
              </a:rPr>
              <a:t> 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70078" y="1892888"/>
            <a:ext cx="9243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u="sng" dirty="0" err="1" smtClean="0">
                <a:latin typeface="VNI-Avo" pitchFamily="2" charset="0"/>
                <a:cs typeface="Times New Roman" pitchFamily="18" charset="0"/>
              </a:rPr>
              <a:t>Baøi</a:t>
            </a:r>
            <a:r>
              <a:rPr lang="en-US" altLang="en-US" sz="2200" b="1" u="sng" dirty="0" smtClean="0">
                <a:latin typeface="VNI-Avo" pitchFamily="2" charset="0"/>
                <a:cs typeface="Times New Roman" pitchFamily="18" charset="0"/>
              </a:rPr>
              <a:t> 2: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Vieát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caùc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ño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sau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döôùi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daïng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soá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thaäp</a:t>
            </a:r>
            <a:r>
              <a:rPr lang="en-US" altLang="en-US" sz="2200" b="1" dirty="0" smtClean="0">
                <a:latin typeface="VNI-Avo" pitchFamily="2" charset="0"/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latin typeface="VNI-Avo" pitchFamily="2" charset="0"/>
                <a:cs typeface="Times New Roman" pitchFamily="18" charset="0"/>
              </a:rPr>
              <a:t>phaân</a:t>
            </a:r>
            <a:endParaRPr lang="en-US" altLang="en-US" sz="2200" b="1" dirty="0"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296078"/>
            <a:ext cx="76962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a) </a:t>
            </a:r>
            <a:r>
              <a:rPr lang="en-US" altLang="en-US" sz="2200" dirty="0" err="1" smtClean="0"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VNI-Avo" pitchFamily="2" charset="0"/>
                <a:cs typeface="Times New Roman" panose="02020603050405020304" pitchFamily="18" charset="0"/>
              </a:rPr>
              <a:t>ñôn</a:t>
            </a: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VNI-Avo" pitchFamily="2" charset="0"/>
                <a:cs typeface="Times New Roman" panose="02020603050405020304" pitchFamily="18" charset="0"/>
              </a:rPr>
              <a:t>vò</a:t>
            </a: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VNI-Avo" pitchFamily="2" charset="0"/>
                <a:cs typeface="Times New Roman" panose="02020603050405020304" pitchFamily="18" charset="0"/>
              </a:rPr>
              <a:t>ño</a:t>
            </a: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VNI-Avo" pitchFamily="2" charset="0"/>
                <a:cs typeface="Times New Roman" panose="02020603050405020304" pitchFamily="18" charset="0"/>
              </a:rPr>
              <a:t>laø</a:t>
            </a: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VNI-Avo" pitchFamily="2" charset="0"/>
                <a:cs typeface="Times New Roman" panose="02020603050405020304" pitchFamily="18" charset="0"/>
              </a:rPr>
              <a:t>ki</a:t>
            </a: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 – </a:t>
            </a:r>
            <a:r>
              <a:rPr lang="en-US" altLang="en-US" sz="2200" dirty="0" err="1" smtClean="0">
                <a:latin typeface="VNI-Avo" pitchFamily="2" charset="0"/>
                <a:cs typeface="Times New Roman" panose="02020603050405020304" pitchFamily="18" charset="0"/>
              </a:rPr>
              <a:t>loâ</a:t>
            </a:r>
            <a:r>
              <a:rPr lang="en-US" altLang="en-US" sz="2200" dirty="0" smtClean="0">
                <a:latin typeface="VNI-Avo" pitchFamily="2" charset="0"/>
                <a:cs typeface="Times New Roman" panose="02020603050405020304" pitchFamily="18" charset="0"/>
              </a:rPr>
              <a:t> - gam</a:t>
            </a:r>
            <a:endParaRPr lang="en-US" altLang="en-US" sz="2200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-166230" y="2731604"/>
            <a:ext cx="317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2 kg 50 g </a:t>
            </a: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;</a:t>
            </a:r>
            <a:endParaRPr lang="en-US" altLang="en-US" sz="2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1694591" y="2728917"/>
            <a:ext cx="73666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	45 kg 23 g </a:t>
            </a:r>
            <a:r>
              <a:rPr lang="en-US" altLang="en-US" sz="2200" b="1" dirty="0" smtClean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;  </a:t>
            </a:r>
            <a:r>
              <a:rPr lang="en-US" altLang="en-US" sz="2200" b="1" dirty="0">
                <a:solidFill>
                  <a:srgbClr val="0000FF"/>
                </a:solidFill>
                <a:latin typeface="VNI-Avo" pitchFamily="2" charset="0"/>
                <a:cs typeface="Times New Roman" pitchFamily="18" charset="0"/>
              </a:rPr>
              <a:t>10kg 3 g ;	  500g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200" b="1" dirty="0">
              <a:solidFill>
                <a:srgbClr val="0000FF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000" y="-3312"/>
            <a:ext cx="8016934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74253" y="3082212"/>
            <a:ext cx="9111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u="sng" dirty="0" err="1">
                <a:latin typeface="VNI-Avo" pitchFamily="2" charset="0"/>
              </a:rPr>
              <a:t>Baøi</a:t>
            </a:r>
            <a:r>
              <a:rPr lang="en-US" sz="2200" b="1" u="sng" dirty="0">
                <a:latin typeface="VNI-Avo" pitchFamily="2" charset="0"/>
              </a:rPr>
              <a:t> 3</a:t>
            </a:r>
            <a:r>
              <a:rPr lang="en-US" sz="2200" b="1" dirty="0">
                <a:latin typeface="VNI-Avo" pitchFamily="2" charset="0"/>
              </a:rPr>
              <a:t>: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vöôøn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thuù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coù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6 con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sö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töû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Trung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bình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moãi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ngaøy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moät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con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aên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heát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9kg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thòt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Hoûi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caàn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bao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nhieâu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taán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thòt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ñeå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nuoâi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soá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sö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töû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ñoù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trong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30 </a:t>
            </a:r>
            <a:r>
              <a:rPr lang="en-US" sz="2200" b="1" dirty="0" err="1">
                <a:solidFill>
                  <a:srgbClr val="0000FF"/>
                </a:solidFill>
                <a:latin typeface="VNI-Avo" pitchFamily="2" charset="0"/>
              </a:rPr>
              <a:t>ngaøy</a:t>
            </a:r>
            <a:r>
              <a:rPr lang="en-US" sz="2200" b="1" dirty="0">
                <a:solidFill>
                  <a:srgbClr val="0000FF"/>
                </a:solidFill>
                <a:latin typeface="VNI-Avo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726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0" grpId="1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77257" y="247898"/>
            <a:ext cx="7634514" cy="224676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2800" b="1" u="sng" dirty="0">
                <a:solidFill>
                  <a:srgbClr val="002060"/>
                </a:solidFill>
                <a:latin typeface="VNI-Avo" pitchFamily="2" charset="0"/>
              </a:rPr>
              <a:t>TOAÙN</a:t>
            </a:r>
            <a:r>
              <a:rPr lang="zh-CN" altLang="en-US" sz="2800" b="1" dirty="0">
                <a:latin typeface="VNI-Avo" pitchFamily="2" charset="0"/>
              </a:rPr>
              <a:t> </a:t>
            </a:r>
            <a:endParaRPr lang="en-US" altLang="zh-CN" sz="2800" b="1" dirty="0" smtClean="0"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VNI-Avo" pitchFamily="2" charset="0"/>
              </a:rPr>
              <a:t>VIEÁT </a:t>
            </a:r>
            <a:r>
              <a:rPr lang="en-US" altLang="zh-CN" sz="2800" b="1" dirty="0">
                <a:solidFill>
                  <a:srgbClr val="FF0000"/>
                </a:solidFill>
                <a:latin typeface="VNI-Avo" pitchFamily="2" charset="0"/>
              </a:rPr>
              <a:t>SOÁ ÑO KHOÁI LÖÔÏNG DÖÔÙI DAÏNG </a:t>
            </a:r>
            <a:endParaRPr lang="zh-CN" altLang="en-US" sz="2800" b="1" dirty="0">
              <a:solidFill>
                <a:srgbClr val="FF000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VNI-Avo" pitchFamily="2" charset="0"/>
              </a:rPr>
              <a:t>SOÁ ÑO THAÄP PHAÂN</a:t>
            </a:r>
            <a:endParaRPr lang="zh-CN" altLang="en-US" sz="2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zh-CN" altLang="en-US" sz="2800" b="1" dirty="0"/>
          </a:p>
        </p:txBody>
      </p:sp>
      <p:sp>
        <p:nvSpPr>
          <p:cNvPr id="3" name="椭圆 19"/>
          <p:cNvSpPr/>
          <p:nvPr/>
        </p:nvSpPr>
        <p:spPr>
          <a:xfrm>
            <a:off x="7499350" y="-981075"/>
            <a:ext cx="676275" cy="660400"/>
          </a:xfrm>
          <a:prstGeom prst="ellipse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7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8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21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4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358" y="358287"/>
            <a:ext cx="7674896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Em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haõy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keå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teân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ñôn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vò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EE1276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EE1276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theo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thöù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töï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töø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lôùn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ñeán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EE1276"/>
                </a:solidFill>
                <a:latin typeface="VNI-Avo" pitchFamily="2" charset="0"/>
              </a:rPr>
              <a:t>beù</a:t>
            </a:r>
            <a:r>
              <a:rPr lang="en-US" sz="2800" b="1" dirty="0">
                <a:solidFill>
                  <a:srgbClr val="EE1276"/>
                </a:solidFill>
                <a:latin typeface="VNI-Avo" pitchFamily="2" charset="0"/>
              </a:rPr>
              <a:t> 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16131"/>
              </p:ext>
            </p:extLst>
          </p:nvPr>
        </p:nvGraphicFramePr>
        <p:xfrm>
          <a:off x="406361" y="1780295"/>
          <a:ext cx="8343384" cy="1920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9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2066">
                <a:tc gridSpan="3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7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03815" y="1907206"/>
            <a:ext cx="8259320" cy="1548364"/>
            <a:chOff x="915089" y="1877943"/>
            <a:chExt cx="8259320" cy="1548364"/>
          </a:xfrm>
        </p:grpSpPr>
        <p:grpSp>
          <p:nvGrpSpPr>
            <p:cNvPr id="5" name="Group 4"/>
            <p:cNvGrpSpPr/>
            <p:nvPr/>
          </p:nvGrpSpPr>
          <p:grpSpPr>
            <a:xfrm>
              <a:off x="915089" y="1877943"/>
              <a:ext cx="8259320" cy="830997"/>
              <a:chOff x="915089" y="1877943"/>
              <a:chExt cx="8259320" cy="83099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243920" y="1877943"/>
                <a:ext cx="15843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 – 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gam</a:t>
                </a:r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15089" y="1985560"/>
                <a:ext cx="362791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Lôùn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hôn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ki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loâ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- gam</a:t>
                </a:r>
                <a:endParaRPr lang="en-US" sz="2600" b="1" dirty="0"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85954" y="1956428"/>
                <a:ext cx="348845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beù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hôn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ki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600" b="1" dirty="0" err="1" smtClean="0">
                    <a:latin typeface="VNI-Avo" pitchFamily="2" charset="0"/>
                    <a:cs typeface="Times New Roman" panose="02020603050405020304" pitchFamily="18" charset="0"/>
                  </a:rPr>
                  <a:t>loâ</a:t>
                </a:r>
                <a:r>
                  <a:rPr lang="en-US" sz="2600" b="1" dirty="0" smtClean="0">
                    <a:latin typeface="VNI-Avo" pitchFamily="2" charset="0"/>
                    <a:cs typeface="Times New Roman" panose="02020603050405020304" pitchFamily="18" charset="0"/>
                  </a:rPr>
                  <a:t> - gam</a:t>
                </a:r>
                <a:endParaRPr lang="en-US" sz="2600" b="1" dirty="0">
                  <a:latin typeface="VNI-Avo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081705" y="2825730"/>
              <a:ext cx="7705506" cy="600577"/>
              <a:chOff x="1081705" y="2825730"/>
              <a:chExt cx="7705506" cy="60057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81705" y="2849592"/>
                <a:ext cx="1836272" cy="553998"/>
                <a:chOff x="1081705" y="2849592"/>
                <a:chExt cx="1836272" cy="553998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081705" y="2868122"/>
                  <a:ext cx="766557" cy="5354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  <a:ea typeface="Calibri"/>
                      <a:cs typeface="Times New Roman"/>
                    </a:rPr>
                    <a:t>t</a:t>
                  </a:r>
                  <a:r>
                    <a:rPr lang="en-US" sz="2800" b="1" dirty="0" err="1" smtClean="0">
                      <a:solidFill>
                        <a:srgbClr val="0000FF"/>
                      </a:solidFill>
                      <a:latin typeface="VNI-Avo" pitchFamily="2" charset="0"/>
                      <a:ea typeface="Calibri"/>
                      <a:cs typeface="Times New Roman"/>
                    </a:rPr>
                    <a:t>aán</a:t>
                  </a:r>
                  <a:endParaRPr lang="en-US" sz="2000" dirty="0">
                    <a:solidFill>
                      <a:srgbClr val="0000FF"/>
                    </a:solidFill>
                    <a:latin typeface="VNI-Avo" pitchFamily="2" charset="0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367826" y="2849592"/>
                  <a:ext cx="550151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b="1" dirty="0" err="1" smtClean="0">
                      <a:solidFill>
                        <a:srgbClr val="0000FF"/>
                      </a:solidFill>
                      <a:latin typeface="VNI-Avo"/>
                      <a:ea typeface="Calibri"/>
                      <a:cs typeface="Times New Roman"/>
                    </a:rPr>
                    <a:t>taï</a:t>
                  </a:r>
                  <a:endParaRPr lang="en-US" sz="2000" dirty="0">
                    <a:solidFill>
                      <a:srgbClr val="0000FF"/>
                    </a:solidFill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384389" y="2849592"/>
                <a:ext cx="85953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err="1" smtClean="0">
                    <a:solidFill>
                      <a:srgbClr val="0000FF"/>
                    </a:solidFill>
                    <a:latin typeface="VNI-Avo"/>
                    <a:ea typeface="Calibri"/>
                    <a:cs typeface="Times New Roman"/>
                  </a:rPr>
                  <a:t>yeán</a:t>
                </a:r>
                <a:endParaRPr lang="en-US" sz="2000" dirty="0">
                  <a:solidFill>
                    <a:srgbClr val="0000FF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55080" y="2849219"/>
                <a:ext cx="63831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VNI-Avo"/>
                    <a:ea typeface="Calibri"/>
                    <a:cs typeface="Times New Roman"/>
                  </a:rPr>
                  <a:t>kg</a:t>
                </a:r>
                <a:endParaRPr lang="en-US" sz="2000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871851" y="2849219"/>
                <a:ext cx="64312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VNI-Avo"/>
                    <a:ea typeface="Calibri"/>
                    <a:cs typeface="Times New Roman"/>
                  </a:rPr>
                  <a:t>hg</a:t>
                </a:r>
                <a:endParaRPr lang="en-US" sz="2000" dirty="0">
                  <a:solidFill>
                    <a:srgbClr val="0000FF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03795" y="2872309"/>
                <a:ext cx="91082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VNI-Avo"/>
                    <a:ea typeface="Calibri"/>
                    <a:cs typeface="Times New Roman"/>
                  </a:rPr>
                  <a:t>dag</a:t>
                </a:r>
                <a:endParaRPr lang="en-US" sz="2000" dirty="0">
                  <a:solidFill>
                    <a:srgbClr val="0000FF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360491" y="2825730"/>
                <a:ext cx="42672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  <a:latin typeface="VNI-Avo"/>
                    <a:ea typeface="Calibri"/>
                    <a:cs typeface="Times New Roman"/>
                  </a:rPr>
                  <a:t>g</a:t>
                </a:r>
                <a:endParaRPr lang="en-US" sz="2000" dirty="0">
                  <a:solidFill>
                    <a:srgbClr val="0000FF"/>
                  </a:solidFill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9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7114" y="11202"/>
            <a:ext cx="5546707" cy="150810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</a:rPr>
              <a:t>Toaùn</a:t>
            </a:r>
            <a:endParaRPr lang="en-US" sz="2800" b="1" dirty="0">
              <a:latin typeface="VNI-Avo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262" y="2017681"/>
            <a:ext cx="7697937" cy="95410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haõy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neâu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moái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heä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VNI-Avo" pitchFamily="2" charset="0"/>
              </a:rPr>
              <a:t>giöõa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ki- loâ -gam</a:t>
            </a:r>
            <a:endParaRPr lang="en-US" sz="2800" b="1" dirty="0">
              <a:solidFill>
                <a:srgbClr val="0000FF"/>
              </a:solidFill>
              <a:latin typeface="VNI-Avo" pitchFamily="2" charset="0"/>
            </a:endParaRPr>
          </a:p>
          <a:p>
            <a:pPr algn="ctr"/>
            <a:r>
              <a:rPr lang="en-US" sz="2800" b="1" smtClean="0">
                <a:solidFill>
                  <a:srgbClr val="0000FF"/>
                </a:solidFill>
                <a:latin typeface="VNI-Avo" pitchFamily="2" charset="0"/>
              </a:rPr>
              <a:t>Vôùi</a:t>
            </a:r>
            <a:r>
              <a:rPr lang="vi-VN" sz="2800" b="1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heùc – toâ - gam? </a:t>
            </a:r>
            <a:endParaRPr lang="en-US" sz="28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4144" y="3673338"/>
            <a:ext cx="2968171" cy="583426"/>
          </a:xfrm>
          <a:prstGeom prst="rect">
            <a:avLst/>
          </a:prstGeom>
          <a:solidFill>
            <a:srgbClr val="FFFF99"/>
          </a:solidFill>
          <a:ln w="28575">
            <a:solidFill>
              <a:srgbClr val="77BE44"/>
            </a:solidFill>
            <a:prstDash val="solid"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1 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kg </a:t>
            </a:r>
            <a:r>
              <a:rPr lang="en-US" sz="2800" b="1" dirty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= 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10 hg</a:t>
            </a:r>
            <a:endParaRPr lang="en-US" sz="2800" b="1" baseline="30000" dirty="0">
              <a:solidFill>
                <a:prstClr val="black"/>
              </a:solidFill>
              <a:latin typeface="VNI-Avo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005" y="2025514"/>
            <a:ext cx="7935182" cy="95410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haõy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neâu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moái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heä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</a:rPr>
              <a:t>giöõa</a:t>
            </a:r>
            <a:r>
              <a:rPr lang="en-US" sz="28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VNI-Avo" pitchFamily="2" charset="0"/>
              </a:rPr>
              <a:t>ki</a:t>
            </a:r>
            <a:r>
              <a:rPr lang="en-US" sz="2800" b="1" dirty="0" smtClean="0">
                <a:solidFill>
                  <a:srgbClr val="0000FF"/>
                </a:solidFill>
                <a:latin typeface="VNI-Avo" pitchFamily="2" charset="0"/>
              </a:rPr>
              <a:t> – </a:t>
            </a:r>
            <a:r>
              <a:rPr lang="en-US" sz="2800" b="1" dirty="0" err="1" smtClean="0">
                <a:solidFill>
                  <a:srgbClr val="0000FF"/>
                </a:solidFill>
                <a:latin typeface="VNI-Avo" pitchFamily="2" charset="0"/>
              </a:rPr>
              <a:t>loâ</a:t>
            </a:r>
            <a:r>
              <a:rPr lang="en-US" sz="2800" b="1" dirty="0" smtClean="0">
                <a:solidFill>
                  <a:srgbClr val="0000FF"/>
                </a:solidFill>
                <a:latin typeface="VNI-Avo" pitchFamily="2" charset="0"/>
              </a:rPr>
              <a:t> - gam</a:t>
            </a:r>
            <a:endParaRPr lang="en-US" sz="2800" b="1" dirty="0">
              <a:solidFill>
                <a:srgbClr val="0000FF"/>
              </a:solidFill>
              <a:latin typeface="VNI-Avo" pitchFamily="2" charset="0"/>
            </a:endParaRPr>
          </a:p>
          <a:p>
            <a:pPr algn="ctr"/>
            <a:r>
              <a:rPr lang="en-US" sz="2800" b="1" err="1">
                <a:solidFill>
                  <a:srgbClr val="0000FF"/>
                </a:solidFill>
                <a:latin typeface="VNI-Avo" pitchFamily="2" charset="0"/>
              </a:rPr>
              <a:t>vôùi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vi-VN" sz="2800" b="1" smtClean="0">
                <a:solidFill>
                  <a:srgbClr val="0000FF"/>
                </a:solidFill>
                <a:latin typeface="VNI-Avo" pitchFamily="2" charset="0"/>
              </a:rPr>
              <a:t>yến</a:t>
            </a:r>
            <a:r>
              <a:rPr lang="en-US" sz="2800" b="1" smtClean="0">
                <a:solidFill>
                  <a:srgbClr val="0000FF"/>
                </a:solidFill>
                <a:latin typeface="VNI-Avo" pitchFamily="2" charset="0"/>
              </a:rPr>
              <a:t>? </a:t>
            </a:r>
            <a:endParaRPr lang="en-US" sz="2800" b="1" dirty="0">
              <a:solidFill>
                <a:srgbClr val="0000FF"/>
              </a:solidFill>
              <a:latin typeface="VNI-Av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44144" y="3326188"/>
                <a:ext cx="2930905" cy="1597038"/>
              </a:xfrm>
              <a:prstGeom prst="rect">
                <a:avLst/>
              </a:prstGeom>
              <a:solidFill>
                <a:srgbClr val="FFFF99"/>
              </a:solidFill>
              <a:ln w="50800">
                <a:solidFill>
                  <a:srgbClr val="77BE44"/>
                </a:solidFill>
                <a:prstDash val="solid"/>
              </a:ln>
            </p:spPr>
            <p:txBody>
              <a:bodyPr wrap="squar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latin typeface="VNI-Avo"/>
                    <a:ea typeface="Calibri"/>
                    <a:cs typeface="Times New Roman"/>
                  </a:rPr>
                  <a:t> 1 </a:t>
                </a:r>
                <a:r>
                  <a:rPr lang="en-US" sz="2800" b="1" dirty="0" smtClean="0">
                    <a:latin typeface="VNI-Avo"/>
                    <a:ea typeface="Calibri"/>
                    <a:cs typeface="Times New Roman"/>
                  </a:rPr>
                  <a:t>kg</a:t>
                </a:r>
                <a:r>
                  <a:rPr lang="en-US" sz="2800" b="1" baseline="30000" dirty="0" smtClean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latin typeface="VNI-Avo"/>
                    <a:ea typeface="Calibri"/>
                    <a:cs typeface="Times New Roman"/>
                  </a:rPr>
                  <a:t>yeán</a:t>
                </a:r>
                <a:endParaRPr lang="en-US" sz="28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20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144" y="3326188"/>
                <a:ext cx="2930905" cy="15970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0800">
                <a:solidFill>
                  <a:srgbClr val="77BE44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9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" grpId="0"/>
      <p:bldP spid="3" grpId="0"/>
      <p:bldP spid="3" grpId="1"/>
      <p:bldP spid="4" grpId="0" animBg="1"/>
      <p:bldP spid="4" grpId="1" animBg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8572"/>
              </p:ext>
            </p:extLst>
          </p:nvPr>
        </p:nvGraphicFramePr>
        <p:xfrm>
          <a:off x="-34709" y="811249"/>
          <a:ext cx="9144002" cy="290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9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7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13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Lớn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hơn ki –lô - gam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Ki -lô- gam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Nhỏ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</a:rPr>
                        <a:t> hơn ki-lô-gam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9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-34709" y="1953350"/>
            <a:ext cx="963721" cy="133985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VNI-Avo"/>
                <a:ea typeface="Calibri"/>
                <a:cs typeface="Times New Roman"/>
              </a:rPr>
              <a:t>1 </a:t>
            </a:r>
            <a:r>
              <a:rPr lang="en-US" sz="2000" b="1" dirty="0" err="1" smtClean="0">
                <a:latin typeface="VNI-Avo"/>
                <a:ea typeface="Calibri"/>
                <a:cs typeface="Times New Roman"/>
              </a:rPr>
              <a:t>taán</a:t>
            </a:r>
            <a:endParaRPr lang="en-US" sz="2000" b="1" dirty="0">
              <a:latin typeface="VNI-Avo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latin typeface="VNI-Avo"/>
                <a:ea typeface="Calibri"/>
                <a:cs typeface="Times New Roman"/>
              </a:rPr>
              <a:t>=10 </a:t>
            </a:r>
            <a:r>
              <a:rPr lang="en-US" sz="2000" b="1" dirty="0" err="1" smtClean="0">
                <a:latin typeface="VNI-Avo"/>
                <a:ea typeface="Calibri"/>
                <a:cs typeface="Times New Roman"/>
              </a:rPr>
              <a:t>taï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b="1" dirty="0"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74982" y="1773886"/>
                <a:ext cx="1258674" cy="2286137"/>
              </a:xfrm>
              <a:prstGeom prst="rect">
                <a:avLst/>
              </a:prstGeom>
            </p:spPr>
            <p:txBody>
              <a:bodyPr wrap="non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   1 </a:t>
                </a:r>
                <a:r>
                  <a:rPr lang="en-US" sz="2000" b="1" dirty="0" err="1" smtClean="0">
                    <a:latin typeface="VNI-Avo"/>
                    <a:ea typeface="Calibri"/>
                    <a:cs typeface="Times New Roman"/>
                  </a:rPr>
                  <a:t>taï</a:t>
                </a:r>
                <a:endParaRPr lang="en-US" sz="2000" b="1" dirty="0"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=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10 </a:t>
                </a:r>
                <a:r>
                  <a:rPr lang="en-US" sz="2000" b="1" dirty="0" err="1" smtClean="0">
                    <a:latin typeface="VNI-Avo"/>
                    <a:ea typeface="Calibri"/>
                    <a:cs typeface="Times New Roman"/>
                  </a:rPr>
                  <a:t>yeán</a:t>
                </a:r>
                <a:endParaRPr lang="en-US" sz="2000" b="1" baseline="30000" dirty="0">
                  <a:solidFill>
                    <a:prstClr val="black"/>
                  </a:solidFill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prstClr val="black"/>
                    </a:solidFill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taán</a:t>
                </a:r>
                <a:endParaRPr lang="en-US" sz="20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82" y="1773886"/>
                <a:ext cx="1258674" cy="2286137"/>
              </a:xfrm>
              <a:prstGeom prst="rect">
                <a:avLst/>
              </a:prstGeom>
              <a:blipFill>
                <a:blip r:embed="rId2"/>
                <a:stretch>
                  <a:fillRect l="-7767" t="-1067" r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467658" y="1807859"/>
                <a:ext cx="1101580" cy="2286137"/>
              </a:xfrm>
              <a:prstGeom prst="rect">
                <a:avLst/>
              </a:prstGeom>
            </p:spPr>
            <p:txBody>
              <a:bodyPr wrap="non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1 </a:t>
                </a:r>
                <a:r>
                  <a:rPr lang="en-US" sz="2000" b="1" dirty="0" err="1" smtClean="0">
                    <a:latin typeface="VNI-Avo"/>
                    <a:ea typeface="Calibri"/>
                    <a:cs typeface="Times New Roman"/>
                  </a:rPr>
                  <a:t>yeán</a:t>
                </a:r>
                <a:endParaRPr lang="en-US" sz="2000" b="1" dirty="0"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10 kg</a:t>
                </a:r>
                <a:endParaRPr lang="en-US" sz="2000" b="1" baseline="30000" dirty="0">
                  <a:solidFill>
                    <a:prstClr val="black"/>
                  </a:solidFill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taï</a:t>
                </a:r>
                <a:endParaRPr lang="en-US" sz="20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58" y="1807859"/>
                <a:ext cx="1101580" cy="2286137"/>
              </a:xfrm>
              <a:prstGeom prst="rect">
                <a:avLst/>
              </a:prstGeom>
              <a:blipFill>
                <a:blip r:embed="rId3"/>
                <a:stretch>
                  <a:fillRect l="-6077" t="-1067" r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746981" y="1854924"/>
                <a:ext cx="1383708" cy="2286137"/>
              </a:xfrm>
              <a:prstGeom prst="rect">
                <a:avLst/>
              </a:prstGeom>
            </p:spPr>
            <p:txBody>
              <a:bodyPr wrap="non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1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kg</a:t>
                </a:r>
                <a:endParaRPr lang="en-US" sz="2000" b="1" dirty="0"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10 hg</a:t>
                </a:r>
                <a:endParaRPr lang="en-US" sz="2000" b="1" baseline="30000" dirty="0">
                  <a:solidFill>
                    <a:prstClr val="black"/>
                  </a:solidFill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yeán</a:t>
                </a:r>
                <a:endParaRPr lang="en-US" sz="20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981" y="1854924"/>
                <a:ext cx="1383708" cy="2286137"/>
              </a:xfrm>
              <a:prstGeom prst="rect">
                <a:avLst/>
              </a:prstGeom>
              <a:blipFill>
                <a:blip r:embed="rId4"/>
                <a:stretch>
                  <a:fillRect l="-4846" t="-800" r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202858" y="1805787"/>
                <a:ext cx="1297146" cy="2286137"/>
              </a:xfrm>
              <a:prstGeom prst="rect">
                <a:avLst/>
              </a:prstGeom>
            </p:spPr>
            <p:txBody>
              <a:bodyPr wrap="non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1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hg</a:t>
                </a:r>
                <a:endParaRPr lang="en-US" sz="2000" b="1" dirty="0"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10 dag</a:t>
                </a:r>
                <a:endParaRPr lang="en-US" sz="2000" b="1" baseline="30000" dirty="0">
                  <a:solidFill>
                    <a:prstClr val="black"/>
                  </a:solidFill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kg</a:t>
                </a:r>
                <a:endParaRPr lang="en-US" sz="20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58" y="1805787"/>
                <a:ext cx="1297146" cy="2286137"/>
              </a:xfrm>
              <a:prstGeom prst="rect">
                <a:avLst/>
              </a:prstGeom>
              <a:blipFill>
                <a:blip r:embed="rId5"/>
                <a:stretch>
                  <a:fillRect l="-4695" t="-800" r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461733" y="1854925"/>
                <a:ext cx="1156082" cy="2286137"/>
              </a:xfrm>
              <a:prstGeom prst="rect">
                <a:avLst/>
              </a:prstGeom>
            </p:spPr>
            <p:txBody>
              <a:bodyPr wrap="non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1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dag</a:t>
                </a:r>
                <a:endParaRPr lang="en-US" sz="2000" b="1" dirty="0"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10 g</a:t>
                </a:r>
                <a:endParaRPr lang="en-US" sz="2000" b="1" baseline="30000" dirty="0">
                  <a:solidFill>
                    <a:prstClr val="black"/>
                  </a:solidFill>
                  <a:latin typeface="VNI-Avo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hg</a:t>
                </a:r>
                <a:endParaRPr lang="en-US" sz="20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33" y="1854925"/>
                <a:ext cx="1156082" cy="2286137"/>
              </a:xfrm>
              <a:prstGeom prst="rect">
                <a:avLst/>
              </a:prstGeom>
              <a:blipFill>
                <a:blip r:embed="rId6"/>
                <a:stretch>
                  <a:fillRect l="-5789" t="-800" r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795558" y="1937750"/>
                <a:ext cx="1348442" cy="1803953"/>
              </a:xfrm>
              <a:prstGeom prst="rect">
                <a:avLst/>
              </a:prstGeom>
            </p:spPr>
            <p:txBody>
              <a:bodyPr wrap="none" lIns="91438" tIns="45719" rIns="91438" bIns="45719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1 g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000" b="1" dirty="0">
                    <a:latin typeface="VNI-Avo"/>
                    <a:ea typeface="Calibri"/>
                    <a:cs typeface="Times New Roman"/>
                  </a:rPr>
                  <a:t> </a:t>
                </a:r>
                <a:r>
                  <a:rPr lang="en-US" sz="2000" b="1" dirty="0" smtClean="0">
                    <a:latin typeface="VNI-Avo"/>
                    <a:ea typeface="Calibri"/>
                    <a:cs typeface="Times New Roman"/>
                  </a:rPr>
                  <a:t>dag</a:t>
                </a:r>
                <a:endParaRPr lang="en-US" sz="20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558" y="1937750"/>
                <a:ext cx="1348442" cy="1803953"/>
              </a:xfrm>
              <a:prstGeom prst="rect">
                <a:avLst/>
              </a:prstGeom>
              <a:blipFill>
                <a:blip r:embed="rId7"/>
                <a:stretch>
                  <a:fillRect l="-4977" t="-1351" r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35627" y="1256745"/>
            <a:ext cx="766557" cy="535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VNI-Avo" pitchFamily="2" charset="0"/>
                <a:ea typeface="Calibri"/>
                <a:cs typeface="Times New Roman"/>
              </a:rPr>
              <a:t>t</a:t>
            </a:r>
            <a:r>
              <a:rPr lang="en-US" sz="2800" b="1" dirty="0" err="1" smtClean="0">
                <a:solidFill>
                  <a:srgbClr val="0000FF"/>
                </a:solidFill>
                <a:latin typeface="VNI-Avo" pitchFamily="2" charset="0"/>
                <a:ea typeface="Calibri"/>
                <a:cs typeface="Times New Roman"/>
              </a:rPr>
              <a:t>aán</a:t>
            </a:r>
            <a:endParaRPr lang="en-US" sz="2000" dirty="0">
              <a:solidFill>
                <a:srgbClr val="0000FF"/>
              </a:solidFill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1748" y="1238215"/>
            <a:ext cx="5501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VNI-Avo"/>
                <a:ea typeface="Calibri"/>
                <a:cs typeface="Times New Roman"/>
              </a:rPr>
              <a:t>taï</a:t>
            </a:r>
            <a:endParaRPr lang="en-US" sz="20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38311" y="1238215"/>
            <a:ext cx="8595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VNI-Avo"/>
                <a:ea typeface="Calibri"/>
                <a:cs typeface="Times New Roman"/>
              </a:rPr>
              <a:t>yeán</a:t>
            </a:r>
            <a:endParaRPr lang="en-US" sz="20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9010" y="1237842"/>
            <a:ext cx="6383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VNI-Avo"/>
                <a:ea typeface="Calibri"/>
                <a:cs typeface="Times New Roman"/>
              </a:rPr>
              <a:t>kg</a:t>
            </a:r>
            <a:endParaRPr lang="en-US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9869" y="1214353"/>
            <a:ext cx="6431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VNI-Avo"/>
                <a:ea typeface="Calibri"/>
                <a:cs typeface="Times New Roman"/>
              </a:rPr>
              <a:t>hg</a:t>
            </a:r>
            <a:endParaRPr lang="en-US" sz="20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41046" y="1237842"/>
            <a:ext cx="9108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VNI-Avo"/>
                <a:ea typeface="Calibri"/>
                <a:cs typeface="Times New Roman"/>
              </a:rPr>
              <a:t>dag</a:t>
            </a:r>
            <a:endParaRPr lang="en-US" sz="20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03710" y="1214353"/>
            <a:ext cx="426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latin typeface="VNI-Avo"/>
                <a:ea typeface="Calibri"/>
                <a:cs typeface="Times New Roman"/>
              </a:rPr>
              <a:t>g</a:t>
            </a:r>
            <a:endParaRPr lang="en-US" sz="20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3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13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3573" y="2274792"/>
            <a:ext cx="535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4D3BC5E1-CAB6-4548-AE99-AC9662A4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62" y="1415522"/>
            <a:ext cx="8058734" cy="3727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8004" y="2320638"/>
            <a:ext cx="5157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haõy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neâu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moái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heä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giöõa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ñôn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vò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ño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khoái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löôïng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lieàn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keà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5193" y="1291771"/>
            <a:ext cx="8727003" cy="3851729"/>
            <a:chOff x="551542" y="863863"/>
            <a:chExt cx="8287657" cy="3074174"/>
          </a:xfrm>
        </p:grpSpPr>
        <p:sp>
          <p:nvSpPr>
            <p:cNvPr id="7" name="任意多边形: 形状 5">
              <a:extLst>
                <a:ext uri="{FF2B5EF4-FFF2-40B4-BE49-F238E27FC236}">
                  <a16:creationId xmlns:a16="http://schemas.microsoft.com/office/drawing/2014/main" id="{D19964ED-8A4F-42DE-8C5F-8E8832F6D141}"/>
                </a:ext>
              </a:extLst>
            </p:cNvPr>
            <p:cNvSpPr/>
            <p:nvPr/>
          </p:nvSpPr>
          <p:spPr>
            <a:xfrm>
              <a:off x="551542" y="863863"/>
              <a:ext cx="8287657" cy="3074174"/>
            </a:xfrm>
            <a:custGeom>
              <a:avLst/>
              <a:gdLst>
                <a:gd name="connsiteX0" fmla="*/ 165100 w 10439439"/>
                <a:gd name="connsiteY0" fmla="*/ 153072 h 4934357"/>
                <a:gd name="connsiteX1" fmla="*/ 711200 w 10439439"/>
                <a:gd name="connsiteY1" fmla="*/ 13372 h 4934357"/>
                <a:gd name="connsiteX2" fmla="*/ 2006600 w 10439439"/>
                <a:gd name="connsiteY2" fmla="*/ 76872 h 4934357"/>
                <a:gd name="connsiteX3" fmla="*/ 4165600 w 10439439"/>
                <a:gd name="connsiteY3" fmla="*/ 672 h 4934357"/>
                <a:gd name="connsiteX4" fmla="*/ 5765800 w 10439439"/>
                <a:gd name="connsiteY4" fmla="*/ 127672 h 4934357"/>
                <a:gd name="connsiteX5" fmla="*/ 7556500 w 10439439"/>
                <a:gd name="connsiteY5" fmla="*/ 672 h 4934357"/>
                <a:gd name="connsiteX6" fmla="*/ 8648700 w 10439439"/>
                <a:gd name="connsiteY6" fmla="*/ 76872 h 4934357"/>
                <a:gd name="connsiteX7" fmla="*/ 10134600 w 10439439"/>
                <a:gd name="connsiteY7" fmla="*/ 64172 h 4934357"/>
                <a:gd name="connsiteX8" fmla="*/ 10401300 w 10439439"/>
                <a:gd name="connsiteY8" fmla="*/ 280072 h 4934357"/>
                <a:gd name="connsiteX9" fmla="*/ 10375900 w 10439439"/>
                <a:gd name="connsiteY9" fmla="*/ 1003972 h 4934357"/>
                <a:gd name="connsiteX10" fmla="*/ 10401300 w 10439439"/>
                <a:gd name="connsiteY10" fmla="*/ 1994572 h 4934357"/>
                <a:gd name="connsiteX11" fmla="*/ 10350500 w 10439439"/>
                <a:gd name="connsiteY11" fmla="*/ 2781972 h 4934357"/>
                <a:gd name="connsiteX12" fmla="*/ 10439400 w 10439439"/>
                <a:gd name="connsiteY12" fmla="*/ 3759872 h 4934357"/>
                <a:gd name="connsiteX13" fmla="*/ 10337800 w 10439439"/>
                <a:gd name="connsiteY13" fmla="*/ 4559972 h 4934357"/>
                <a:gd name="connsiteX14" fmla="*/ 10350500 w 10439439"/>
                <a:gd name="connsiteY14" fmla="*/ 4864772 h 4934357"/>
                <a:gd name="connsiteX15" fmla="*/ 9093200 w 10439439"/>
                <a:gd name="connsiteY15" fmla="*/ 4915572 h 4934357"/>
                <a:gd name="connsiteX16" fmla="*/ 8267700 w 10439439"/>
                <a:gd name="connsiteY16" fmla="*/ 4801272 h 4934357"/>
                <a:gd name="connsiteX17" fmla="*/ 6273800 w 10439439"/>
                <a:gd name="connsiteY17" fmla="*/ 4915572 h 4934357"/>
                <a:gd name="connsiteX18" fmla="*/ 4343400 w 10439439"/>
                <a:gd name="connsiteY18" fmla="*/ 4839372 h 4934357"/>
                <a:gd name="connsiteX19" fmla="*/ 1879600 w 10439439"/>
                <a:gd name="connsiteY19" fmla="*/ 4877472 h 4934357"/>
                <a:gd name="connsiteX20" fmla="*/ 520700 w 10439439"/>
                <a:gd name="connsiteY20" fmla="*/ 4928272 h 4934357"/>
                <a:gd name="connsiteX21" fmla="*/ 114300 w 10439439"/>
                <a:gd name="connsiteY21" fmla="*/ 4725072 h 4934357"/>
                <a:gd name="connsiteX22" fmla="*/ 12700 w 10439439"/>
                <a:gd name="connsiteY22" fmla="*/ 4242472 h 4934357"/>
                <a:gd name="connsiteX23" fmla="*/ 63500 w 10439439"/>
                <a:gd name="connsiteY23" fmla="*/ 2820072 h 4934357"/>
                <a:gd name="connsiteX24" fmla="*/ 0 w 10439439"/>
                <a:gd name="connsiteY24" fmla="*/ 1804072 h 4934357"/>
                <a:gd name="connsiteX25" fmla="*/ 63500 w 10439439"/>
                <a:gd name="connsiteY25" fmla="*/ 864272 h 4934357"/>
                <a:gd name="connsiteX26" fmla="*/ 165100 w 10439439"/>
                <a:gd name="connsiteY26" fmla="*/ 153072 h 4934357"/>
                <a:gd name="connsiteX0" fmla="*/ 165100 w 10439439"/>
                <a:gd name="connsiteY0" fmla="*/ 153072 h 4934357"/>
                <a:gd name="connsiteX1" fmla="*/ 711200 w 10439439"/>
                <a:gd name="connsiteY1" fmla="*/ 13372 h 4934357"/>
                <a:gd name="connsiteX2" fmla="*/ 2006600 w 10439439"/>
                <a:gd name="connsiteY2" fmla="*/ 76872 h 4934357"/>
                <a:gd name="connsiteX3" fmla="*/ 4165600 w 10439439"/>
                <a:gd name="connsiteY3" fmla="*/ 672 h 4934357"/>
                <a:gd name="connsiteX4" fmla="*/ 5765800 w 10439439"/>
                <a:gd name="connsiteY4" fmla="*/ 127672 h 4934357"/>
                <a:gd name="connsiteX5" fmla="*/ 7556500 w 10439439"/>
                <a:gd name="connsiteY5" fmla="*/ 672 h 4934357"/>
                <a:gd name="connsiteX6" fmla="*/ 8648700 w 10439439"/>
                <a:gd name="connsiteY6" fmla="*/ 76872 h 4934357"/>
                <a:gd name="connsiteX7" fmla="*/ 10134600 w 10439439"/>
                <a:gd name="connsiteY7" fmla="*/ 64172 h 4934357"/>
                <a:gd name="connsiteX8" fmla="*/ 10375900 w 10439439"/>
                <a:gd name="connsiteY8" fmla="*/ 1003972 h 4934357"/>
                <a:gd name="connsiteX9" fmla="*/ 10401300 w 10439439"/>
                <a:gd name="connsiteY9" fmla="*/ 1994572 h 4934357"/>
                <a:gd name="connsiteX10" fmla="*/ 10350500 w 10439439"/>
                <a:gd name="connsiteY10" fmla="*/ 2781972 h 4934357"/>
                <a:gd name="connsiteX11" fmla="*/ 10439400 w 10439439"/>
                <a:gd name="connsiteY11" fmla="*/ 3759872 h 4934357"/>
                <a:gd name="connsiteX12" fmla="*/ 10337800 w 10439439"/>
                <a:gd name="connsiteY12" fmla="*/ 4559972 h 4934357"/>
                <a:gd name="connsiteX13" fmla="*/ 10350500 w 10439439"/>
                <a:gd name="connsiteY13" fmla="*/ 4864772 h 4934357"/>
                <a:gd name="connsiteX14" fmla="*/ 9093200 w 10439439"/>
                <a:gd name="connsiteY14" fmla="*/ 4915572 h 4934357"/>
                <a:gd name="connsiteX15" fmla="*/ 8267700 w 10439439"/>
                <a:gd name="connsiteY15" fmla="*/ 4801272 h 4934357"/>
                <a:gd name="connsiteX16" fmla="*/ 6273800 w 10439439"/>
                <a:gd name="connsiteY16" fmla="*/ 4915572 h 4934357"/>
                <a:gd name="connsiteX17" fmla="*/ 4343400 w 10439439"/>
                <a:gd name="connsiteY17" fmla="*/ 4839372 h 4934357"/>
                <a:gd name="connsiteX18" fmla="*/ 1879600 w 10439439"/>
                <a:gd name="connsiteY18" fmla="*/ 4877472 h 4934357"/>
                <a:gd name="connsiteX19" fmla="*/ 520700 w 10439439"/>
                <a:gd name="connsiteY19" fmla="*/ 4928272 h 4934357"/>
                <a:gd name="connsiteX20" fmla="*/ 114300 w 10439439"/>
                <a:gd name="connsiteY20" fmla="*/ 4725072 h 4934357"/>
                <a:gd name="connsiteX21" fmla="*/ 12700 w 10439439"/>
                <a:gd name="connsiteY21" fmla="*/ 4242472 h 4934357"/>
                <a:gd name="connsiteX22" fmla="*/ 63500 w 10439439"/>
                <a:gd name="connsiteY22" fmla="*/ 2820072 h 4934357"/>
                <a:gd name="connsiteX23" fmla="*/ 0 w 10439439"/>
                <a:gd name="connsiteY23" fmla="*/ 1804072 h 4934357"/>
                <a:gd name="connsiteX24" fmla="*/ 63500 w 10439439"/>
                <a:gd name="connsiteY24" fmla="*/ 864272 h 4934357"/>
                <a:gd name="connsiteX25" fmla="*/ 165100 w 10439439"/>
                <a:gd name="connsiteY25" fmla="*/ 153072 h 4934357"/>
                <a:gd name="connsiteX0" fmla="*/ 165100 w 10472164"/>
                <a:gd name="connsiteY0" fmla="*/ 153072 h 4934357"/>
                <a:gd name="connsiteX1" fmla="*/ 711200 w 10472164"/>
                <a:gd name="connsiteY1" fmla="*/ 13372 h 4934357"/>
                <a:gd name="connsiteX2" fmla="*/ 2006600 w 10472164"/>
                <a:gd name="connsiteY2" fmla="*/ 76872 h 4934357"/>
                <a:gd name="connsiteX3" fmla="*/ 4165600 w 10472164"/>
                <a:gd name="connsiteY3" fmla="*/ 672 h 4934357"/>
                <a:gd name="connsiteX4" fmla="*/ 5765800 w 10472164"/>
                <a:gd name="connsiteY4" fmla="*/ 127672 h 4934357"/>
                <a:gd name="connsiteX5" fmla="*/ 7556500 w 10472164"/>
                <a:gd name="connsiteY5" fmla="*/ 672 h 4934357"/>
                <a:gd name="connsiteX6" fmla="*/ 8648700 w 10472164"/>
                <a:gd name="connsiteY6" fmla="*/ 76872 h 4934357"/>
                <a:gd name="connsiteX7" fmla="*/ 10134600 w 10472164"/>
                <a:gd name="connsiteY7" fmla="*/ 64172 h 4934357"/>
                <a:gd name="connsiteX8" fmla="*/ 10375900 w 10472164"/>
                <a:gd name="connsiteY8" fmla="*/ 1003972 h 4934357"/>
                <a:gd name="connsiteX9" fmla="*/ 10401300 w 10472164"/>
                <a:gd name="connsiteY9" fmla="*/ 1994572 h 4934357"/>
                <a:gd name="connsiteX10" fmla="*/ 10350500 w 10472164"/>
                <a:gd name="connsiteY10" fmla="*/ 2781972 h 4934357"/>
                <a:gd name="connsiteX11" fmla="*/ 10439400 w 10472164"/>
                <a:gd name="connsiteY11" fmla="*/ 3759872 h 4934357"/>
                <a:gd name="connsiteX12" fmla="*/ 10337800 w 10472164"/>
                <a:gd name="connsiteY12" fmla="*/ 4559972 h 4934357"/>
                <a:gd name="connsiteX13" fmla="*/ 9093200 w 10472164"/>
                <a:gd name="connsiteY13" fmla="*/ 4915572 h 4934357"/>
                <a:gd name="connsiteX14" fmla="*/ 8267700 w 10472164"/>
                <a:gd name="connsiteY14" fmla="*/ 4801272 h 4934357"/>
                <a:gd name="connsiteX15" fmla="*/ 6273800 w 10472164"/>
                <a:gd name="connsiteY15" fmla="*/ 4915572 h 4934357"/>
                <a:gd name="connsiteX16" fmla="*/ 4343400 w 10472164"/>
                <a:gd name="connsiteY16" fmla="*/ 4839372 h 4934357"/>
                <a:gd name="connsiteX17" fmla="*/ 1879600 w 10472164"/>
                <a:gd name="connsiteY17" fmla="*/ 4877472 h 4934357"/>
                <a:gd name="connsiteX18" fmla="*/ 520700 w 10472164"/>
                <a:gd name="connsiteY18" fmla="*/ 4928272 h 4934357"/>
                <a:gd name="connsiteX19" fmla="*/ 114300 w 10472164"/>
                <a:gd name="connsiteY19" fmla="*/ 4725072 h 4934357"/>
                <a:gd name="connsiteX20" fmla="*/ 12700 w 10472164"/>
                <a:gd name="connsiteY20" fmla="*/ 4242472 h 4934357"/>
                <a:gd name="connsiteX21" fmla="*/ 63500 w 10472164"/>
                <a:gd name="connsiteY21" fmla="*/ 2820072 h 4934357"/>
                <a:gd name="connsiteX22" fmla="*/ 0 w 10472164"/>
                <a:gd name="connsiteY22" fmla="*/ 1804072 h 4934357"/>
                <a:gd name="connsiteX23" fmla="*/ 63500 w 10472164"/>
                <a:gd name="connsiteY23" fmla="*/ 864272 h 4934357"/>
                <a:gd name="connsiteX24" fmla="*/ 165100 w 10472164"/>
                <a:gd name="connsiteY24" fmla="*/ 153072 h 4934357"/>
                <a:gd name="connsiteX0" fmla="*/ 165100 w 10441336"/>
                <a:gd name="connsiteY0" fmla="*/ 153072 h 4934357"/>
                <a:gd name="connsiteX1" fmla="*/ 711200 w 10441336"/>
                <a:gd name="connsiteY1" fmla="*/ 13372 h 4934357"/>
                <a:gd name="connsiteX2" fmla="*/ 2006600 w 10441336"/>
                <a:gd name="connsiteY2" fmla="*/ 76872 h 4934357"/>
                <a:gd name="connsiteX3" fmla="*/ 4165600 w 10441336"/>
                <a:gd name="connsiteY3" fmla="*/ 672 h 4934357"/>
                <a:gd name="connsiteX4" fmla="*/ 5765800 w 10441336"/>
                <a:gd name="connsiteY4" fmla="*/ 127672 h 4934357"/>
                <a:gd name="connsiteX5" fmla="*/ 7556500 w 10441336"/>
                <a:gd name="connsiteY5" fmla="*/ 672 h 4934357"/>
                <a:gd name="connsiteX6" fmla="*/ 8648700 w 10441336"/>
                <a:gd name="connsiteY6" fmla="*/ 76872 h 4934357"/>
                <a:gd name="connsiteX7" fmla="*/ 10134600 w 10441336"/>
                <a:gd name="connsiteY7" fmla="*/ 64172 h 4934357"/>
                <a:gd name="connsiteX8" fmla="*/ 10375900 w 10441336"/>
                <a:gd name="connsiteY8" fmla="*/ 1003972 h 4934357"/>
                <a:gd name="connsiteX9" fmla="*/ 10401300 w 10441336"/>
                <a:gd name="connsiteY9" fmla="*/ 1994572 h 4934357"/>
                <a:gd name="connsiteX10" fmla="*/ 10350500 w 10441336"/>
                <a:gd name="connsiteY10" fmla="*/ 2781972 h 4934357"/>
                <a:gd name="connsiteX11" fmla="*/ 10439400 w 10441336"/>
                <a:gd name="connsiteY11" fmla="*/ 3759872 h 4934357"/>
                <a:gd name="connsiteX12" fmla="*/ 10248900 w 10441336"/>
                <a:gd name="connsiteY12" fmla="*/ 4737772 h 4934357"/>
                <a:gd name="connsiteX13" fmla="*/ 9093200 w 10441336"/>
                <a:gd name="connsiteY13" fmla="*/ 4915572 h 4934357"/>
                <a:gd name="connsiteX14" fmla="*/ 8267700 w 10441336"/>
                <a:gd name="connsiteY14" fmla="*/ 4801272 h 4934357"/>
                <a:gd name="connsiteX15" fmla="*/ 6273800 w 10441336"/>
                <a:gd name="connsiteY15" fmla="*/ 4915572 h 4934357"/>
                <a:gd name="connsiteX16" fmla="*/ 4343400 w 10441336"/>
                <a:gd name="connsiteY16" fmla="*/ 4839372 h 4934357"/>
                <a:gd name="connsiteX17" fmla="*/ 1879600 w 10441336"/>
                <a:gd name="connsiteY17" fmla="*/ 4877472 h 4934357"/>
                <a:gd name="connsiteX18" fmla="*/ 520700 w 10441336"/>
                <a:gd name="connsiteY18" fmla="*/ 4928272 h 4934357"/>
                <a:gd name="connsiteX19" fmla="*/ 114300 w 10441336"/>
                <a:gd name="connsiteY19" fmla="*/ 4725072 h 4934357"/>
                <a:gd name="connsiteX20" fmla="*/ 12700 w 10441336"/>
                <a:gd name="connsiteY20" fmla="*/ 4242472 h 4934357"/>
                <a:gd name="connsiteX21" fmla="*/ 63500 w 10441336"/>
                <a:gd name="connsiteY21" fmla="*/ 2820072 h 4934357"/>
                <a:gd name="connsiteX22" fmla="*/ 0 w 10441336"/>
                <a:gd name="connsiteY22" fmla="*/ 1804072 h 4934357"/>
                <a:gd name="connsiteX23" fmla="*/ 63500 w 10441336"/>
                <a:gd name="connsiteY23" fmla="*/ 864272 h 4934357"/>
                <a:gd name="connsiteX24" fmla="*/ 165100 w 10441336"/>
                <a:gd name="connsiteY24" fmla="*/ 153072 h 493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41336" h="4934357">
                  <a:moveTo>
                    <a:pt x="165100" y="153072"/>
                  </a:moveTo>
                  <a:cubicBezTo>
                    <a:pt x="273050" y="11255"/>
                    <a:pt x="404283" y="26072"/>
                    <a:pt x="711200" y="13372"/>
                  </a:cubicBezTo>
                  <a:cubicBezTo>
                    <a:pt x="1018117" y="672"/>
                    <a:pt x="1430867" y="78989"/>
                    <a:pt x="2006600" y="76872"/>
                  </a:cubicBezTo>
                  <a:cubicBezTo>
                    <a:pt x="2582333" y="74755"/>
                    <a:pt x="3539067" y="-7795"/>
                    <a:pt x="4165600" y="672"/>
                  </a:cubicBezTo>
                  <a:cubicBezTo>
                    <a:pt x="4792133" y="9139"/>
                    <a:pt x="5200650" y="127672"/>
                    <a:pt x="5765800" y="127672"/>
                  </a:cubicBezTo>
                  <a:cubicBezTo>
                    <a:pt x="6330950" y="127672"/>
                    <a:pt x="7076017" y="9139"/>
                    <a:pt x="7556500" y="672"/>
                  </a:cubicBezTo>
                  <a:cubicBezTo>
                    <a:pt x="8036983" y="-7795"/>
                    <a:pt x="8219017" y="66289"/>
                    <a:pt x="8648700" y="76872"/>
                  </a:cubicBezTo>
                  <a:cubicBezTo>
                    <a:pt x="9078383" y="87455"/>
                    <a:pt x="9846733" y="-90345"/>
                    <a:pt x="10134600" y="64172"/>
                  </a:cubicBezTo>
                  <a:cubicBezTo>
                    <a:pt x="10422467" y="218689"/>
                    <a:pt x="10331450" y="682239"/>
                    <a:pt x="10375900" y="1003972"/>
                  </a:cubicBezTo>
                  <a:cubicBezTo>
                    <a:pt x="10420350" y="1325705"/>
                    <a:pt x="10405533" y="1698239"/>
                    <a:pt x="10401300" y="1994572"/>
                  </a:cubicBezTo>
                  <a:cubicBezTo>
                    <a:pt x="10397067" y="2290905"/>
                    <a:pt x="10344150" y="2487755"/>
                    <a:pt x="10350500" y="2781972"/>
                  </a:cubicBezTo>
                  <a:cubicBezTo>
                    <a:pt x="10356850" y="3076189"/>
                    <a:pt x="10456333" y="3433905"/>
                    <a:pt x="10439400" y="3759872"/>
                  </a:cubicBezTo>
                  <a:cubicBezTo>
                    <a:pt x="10422467" y="4085839"/>
                    <a:pt x="10473267" y="4545155"/>
                    <a:pt x="10248900" y="4737772"/>
                  </a:cubicBezTo>
                  <a:cubicBezTo>
                    <a:pt x="10024533" y="4930389"/>
                    <a:pt x="9423400" y="4904989"/>
                    <a:pt x="9093200" y="4915572"/>
                  </a:cubicBezTo>
                  <a:cubicBezTo>
                    <a:pt x="8763000" y="4926155"/>
                    <a:pt x="8737600" y="4801272"/>
                    <a:pt x="8267700" y="4801272"/>
                  </a:cubicBezTo>
                  <a:cubicBezTo>
                    <a:pt x="7797800" y="4801272"/>
                    <a:pt x="6927850" y="4909222"/>
                    <a:pt x="6273800" y="4915572"/>
                  </a:cubicBezTo>
                  <a:cubicBezTo>
                    <a:pt x="5619750" y="4921922"/>
                    <a:pt x="4343400" y="4839372"/>
                    <a:pt x="4343400" y="4839372"/>
                  </a:cubicBezTo>
                  <a:lnTo>
                    <a:pt x="1879600" y="4877472"/>
                  </a:lnTo>
                  <a:cubicBezTo>
                    <a:pt x="1242484" y="4892289"/>
                    <a:pt x="814917" y="4953672"/>
                    <a:pt x="520700" y="4928272"/>
                  </a:cubicBezTo>
                  <a:cubicBezTo>
                    <a:pt x="226483" y="4902872"/>
                    <a:pt x="198967" y="4839372"/>
                    <a:pt x="114300" y="4725072"/>
                  </a:cubicBezTo>
                  <a:cubicBezTo>
                    <a:pt x="29633" y="4610772"/>
                    <a:pt x="21167" y="4559972"/>
                    <a:pt x="12700" y="4242472"/>
                  </a:cubicBezTo>
                  <a:cubicBezTo>
                    <a:pt x="4233" y="3924972"/>
                    <a:pt x="65617" y="3226472"/>
                    <a:pt x="63500" y="2820072"/>
                  </a:cubicBezTo>
                  <a:cubicBezTo>
                    <a:pt x="61383" y="2413672"/>
                    <a:pt x="0" y="2130039"/>
                    <a:pt x="0" y="1804072"/>
                  </a:cubicBezTo>
                  <a:cubicBezTo>
                    <a:pt x="0" y="1478105"/>
                    <a:pt x="40217" y="1137322"/>
                    <a:pt x="63500" y="864272"/>
                  </a:cubicBezTo>
                  <a:cubicBezTo>
                    <a:pt x="86783" y="591222"/>
                    <a:pt x="57150" y="294889"/>
                    <a:pt x="165100" y="153072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EA6368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 defTabSz="914378">
                <a:defRPr/>
              </a:pPr>
              <a:endParaRPr lang="zh-CN" altLang="en-US" sz="1800" kern="0">
                <a:solidFill>
                  <a:srgbClr val="002060"/>
                </a:solidFill>
                <a:latin typeface="Arial"/>
                <a:ea typeface="微软雅黑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76735" y="1444165"/>
                  <a:ext cx="7837272" cy="1744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0000FF"/>
                      </a:solidFill>
                      <a:latin typeface="VNI-Avo" pitchFamily="2" charset="0"/>
                    </a:rPr>
                    <a:t>-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Moãi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ñôn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vò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00FF"/>
                      </a:solidFill>
                      <a:latin typeface="VNI-Avo" pitchFamily="2" charset="0"/>
                    </a:rPr>
                    <a:t>khoái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00FF"/>
                      </a:solidFill>
                      <a:latin typeface="VNI-Avo" pitchFamily="2" charset="0"/>
                    </a:rPr>
                    <a:t>löôïng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gaáp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EE1276"/>
                      </a:solidFill>
                      <a:latin typeface="VNI-Avo" pitchFamily="2" charset="0"/>
                    </a:rPr>
                    <a:t>10 </a:t>
                  </a:r>
                  <a:r>
                    <a:rPr lang="en-US" sz="2800" b="1" dirty="0" err="1">
                      <a:solidFill>
                        <a:srgbClr val="EE1276"/>
                      </a:solidFill>
                      <a:latin typeface="VNI-Avo" pitchFamily="2" charset="0"/>
                    </a:rPr>
                    <a:t>laàn</a:t>
                  </a:r>
                  <a:r>
                    <a:rPr lang="en-US" sz="2800" b="1" dirty="0">
                      <a:solidFill>
                        <a:srgbClr val="EE1276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ñôn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vò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beù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hôn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tieáp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lieàn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noù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-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Moãi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ñôn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vò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ño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00FF"/>
                      </a:solidFill>
                      <a:latin typeface="VNI-Avo" pitchFamily="2" charset="0"/>
                    </a:rPr>
                    <a:t>khoái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00FF"/>
                      </a:solidFill>
                      <a:latin typeface="VNI-Avo" pitchFamily="2" charset="0"/>
                    </a:rPr>
                    <a:t>löôïng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0000FF"/>
                      </a:solidFill>
                      <a:latin typeface="VNI-Avo" pitchFamily="2" charset="0"/>
                    </a:rPr>
                    <a:t>baèng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EE1276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EE1276"/>
                              </a:solidFill>
                              <a:latin typeface="Cambria Math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EE1276"/>
                              </a:solidFill>
                              <a:latin typeface="Cambria Math"/>
                              <a:cs typeface="Times New Roman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srgbClr val="EE1276"/>
                      </a:solidFill>
                      <a:latin typeface="VNI-Avo" pitchFamily="2" charset="0"/>
                    </a:rPr>
                    <a:t> (</a:t>
                  </a:r>
                  <a:r>
                    <a:rPr lang="en-US" sz="2800" b="1" dirty="0" smtClean="0">
                      <a:solidFill>
                        <a:srgbClr val="EE1276"/>
                      </a:solidFill>
                      <a:latin typeface="VNI-Avo" pitchFamily="2" charset="0"/>
                    </a:rPr>
                    <a:t>0,1</a:t>
                  </a:r>
                  <a:r>
                    <a:rPr lang="en-US" sz="2800" b="1" dirty="0">
                      <a:solidFill>
                        <a:srgbClr val="EE1276"/>
                      </a:solidFill>
                      <a:latin typeface="VNI-Avo" pitchFamily="2" charset="0"/>
                    </a:rPr>
                    <a:t>)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ñôn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vò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lôùn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hôn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tieáp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lieàn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FF"/>
                      </a:solidFill>
                      <a:latin typeface="VNI-Avo" pitchFamily="2" charset="0"/>
                    </a:rPr>
                    <a:t>noù</a:t>
                  </a:r>
                  <a:r>
                    <a:rPr lang="en-US" sz="2800" b="1" dirty="0">
                      <a:solidFill>
                        <a:srgbClr val="0000FF"/>
                      </a:solidFill>
                      <a:latin typeface="VNI-Avo" pitchFamily="2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735" y="1444165"/>
                  <a:ext cx="7837272" cy="174408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51" t="-2786" b="-66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027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8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014" y="966905"/>
            <a:ext cx="9419771" cy="5193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heä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giöõa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ñôn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vò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thoâng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VNI-Avo" pitchFamily="2" charset="0"/>
              </a:rPr>
              <a:t>duïng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0537" y="1509486"/>
            <a:ext cx="2975491" cy="246221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VNI-Avo" pitchFamily="2" charset="0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  <a:cs typeface="Times New Roman"/>
              </a:rPr>
              <a:t>taán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/>
              </a:rPr>
              <a:t>  </a:t>
            </a:r>
            <a:r>
              <a:rPr lang="en-US" sz="2800" b="1" dirty="0">
                <a:solidFill>
                  <a:prstClr val="black"/>
                </a:solidFill>
                <a:latin typeface="VNI-Avo" pitchFamily="2" charset="0"/>
                <a:ea typeface="Calibri"/>
                <a:cs typeface="Times New Roman"/>
              </a:rPr>
              <a:t>= 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/>
              </a:rPr>
              <a:t>1 000 kg</a:t>
            </a:r>
            <a:endParaRPr lang="en-US" sz="2800" b="1" dirty="0">
              <a:solidFill>
                <a:prstClr val="black"/>
              </a:solidFill>
              <a:latin typeface="VNI-Avo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VNI-Avo" pitchFamily="2" charset="0"/>
              </a:rPr>
              <a:t>1 </a:t>
            </a:r>
            <a:r>
              <a:rPr lang="en-US" sz="2800" b="1" dirty="0" err="1" smtClean="0">
                <a:latin typeface="VNI-Avo" pitchFamily="2" charset="0"/>
              </a:rPr>
              <a:t>taï</a:t>
            </a:r>
            <a:r>
              <a:rPr lang="en-US" sz="2800" b="1" dirty="0" smtClean="0">
                <a:latin typeface="VNI-Avo" pitchFamily="2" charset="0"/>
              </a:rPr>
              <a:t>   </a:t>
            </a:r>
            <a:r>
              <a:rPr lang="en-US" sz="2800" b="1" dirty="0">
                <a:latin typeface="VNI-Avo" pitchFamily="2" charset="0"/>
              </a:rPr>
              <a:t>= </a:t>
            </a:r>
            <a:r>
              <a:rPr lang="en-US" sz="2800" b="1" dirty="0" smtClean="0">
                <a:latin typeface="VNI-Avo" pitchFamily="2" charset="0"/>
              </a:rPr>
              <a:t>100 kg</a:t>
            </a:r>
            <a:endParaRPr lang="en-US" sz="2800" b="1" dirty="0">
              <a:solidFill>
                <a:prstClr val="black"/>
              </a:solidFill>
              <a:latin typeface="VNI-Avo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VNI-Avo" pitchFamily="2" charset="0"/>
              </a:rPr>
              <a:t>1 </a:t>
            </a:r>
            <a:r>
              <a:rPr lang="en-US" sz="2800" b="1" dirty="0" err="1" smtClean="0">
                <a:latin typeface="VNI-Avo" pitchFamily="2" charset="0"/>
              </a:rPr>
              <a:t>yeán</a:t>
            </a:r>
            <a:r>
              <a:rPr lang="en-US" sz="2800" b="1" dirty="0" smtClean="0">
                <a:latin typeface="VNI-Avo" pitchFamily="2" charset="0"/>
              </a:rPr>
              <a:t>  </a:t>
            </a:r>
            <a:r>
              <a:rPr lang="en-US" sz="2800" b="1" dirty="0">
                <a:latin typeface="VNI-Avo" pitchFamily="2" charset="0"/>
              </a:rPr>
              <a:t>= </a:t>
            </a:r>
            <a:r>
              <a:rPr lang="en-US" sz="2800" b="1" dirty="0" smtClean="0">
                <a:latin typeface="VNI-Avo" pitchFamily="2" charset="0"/>
              </a:rPr>
              <a:t>10 kg</a:t>
            </a:r>
            <a:endParaRPr lang="en-US" sz="2800" b="1" dirty="0">
              <a:latin typeface="VNI-Avo" pitchFamily="2" charset="0"/>
            </a:endParaRPr>
          </a:p>
          <a:p>
            <a:endParaRPr lang="en-US" sz="2800" b="1" dirty="0">
              <a:solidFill>
                <a:prstClr val="black"/>
              </a:solidFill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7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13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861" y="1088067"/>
            <a:ext cx="123783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 err="1">
                <a:solidFill>
                  <a:srgbClr val="E5007F"/>
                </a:solidFill>
                <a:latin typeface="VNI-Avo" pitchFamily="2" charset="0"/>
              </a:rPr>
              <a:t>Ví</a:t>
            </a:r>
            <a:r>
              <a:rPr lang="en-US" sz="2400" b="1" dirty="0">
                <a:solidFill>
                  <a:srgbClr val="E5007F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E5007F"/>
                </a:solidFill>
                <a:latin typeface="VNI-Avo" pitchFamily="2" charset="0"/>
              </a:rPr>
              <a:t>duï</a:t>
            </a:r>
            <a:r>
              <a:rPr lang="en-US" sz="2400" b="1" dirty="0">
                <a:solidFill>
                  <a:srgbClr val="E5007F"/>
                </a:solidFill>
                <a:latin typeface="VNI-Avo" pitchFamily="2" charset="0"/>
              </a:rPr>
              <a:t>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3730" y="1107684"/>
            <a:ext cx="7827963" cy="10618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Vieát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soá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thaäp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phaân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thích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hôïp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vaøo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choã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VNI-Avo" pitchFamily="2" charset="0"/>
              </a:rPr>
              <a:t>chaám</a:t>
            </a:r>
            <a:r>
              <a:rPr lang="en-US" sz="2400" b="1" dirty="0">
                <a:solidFill>
                  <a:srgbClr val="00B0F0"/>
                </a:solidFill>
                <a:latin typeface="VNI-Avo" pitchFamily="2" charset="0"/>
              </a:rPr>
              <a:t>:</a:t>
            </a:r>
          </a:p>
          <a:p>
            <a:pPr algn="ctr"/>
            <a:endParaRPr lang="en-US" sz="1100" b="1" dirty="0">
              <a:solidFill>
                <a:srgbClr val="00B0F0"/>
              </a:solidFill>
              <a:latin typeface="VNI-Avo" pitchFamily="2" charset="0"/>
            </a:endParaRP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</a:rPr>
              <a:t>                5 </a:t>
            </a:r>
            <a:r>
              <a:rPr lang="en-US" sz="2800" b="1" dirty="0" err="1" smtClean="0">
                <a:solidFill>
                  <a:prstClr val="black"/>
                </a:solidFill>
                <a:latin typeface="VNI-Avo" pitchFamily="2" charset="0"/>
              </a:rPr>
              <a:t>taán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</a:rPr>
              <a:t> 132 kg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= 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.............</a:t>
            </a:r>
            <a:r>
              <a:rPr lang="en-US" sz="2800" b="1" dirty="0" err="1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taán</a:t>
            </a:r>
            <a:endParaRPr lang="en-US" sz="2800" dirty="0">
              <a:solidFill>
                <a:prstClr val="black"/>
              </a:solidFill>
              <a:latin typeface="VNI-Avo" pitchFamily="2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6" y="3097485"/>
            <a:ext cx="6011801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Caùch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laøm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: </a:t>
            </a:r>
            <a:r>
              <a:rPr lang="en-US" sz="2800" b="1" dirty="0" smtClean="0">
                <a:latin typeface="VNI-Avo" pitchFamily="2" charset="0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VNI-Avo"/>
                <a:cs typeface="Times New Roman"/>
              </a:rPr>
              <a:t>taán</a:t>
            </a:r>
            <a:r>
              <a:rPr lang="en-US" sz="2800" b="1" baseline="30000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VNI-Avo" pitchFamily="2" charset="0"/>
              </a:rPr>
              <a:t>132 kg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= 			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2663" y="3116294"/>
            <a:ext cx="2318259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 smtClean="0">
                <a:latin typeface="VNI-Avo" pitchFamily="2" charset="0"/>
              </a:rPr>
              <a:t>= 5,132 </a:t>
            </a:r>
            <a:r>
              <a:rPr lang="en-US" sz="2800" b="1" dirty="0" err="1" smtClean="0">
                <a:latin typeface="VNI-Avo"/>
                <a:cs typeface="Times New Roman"/>
              </a:rPr>
              <a:t>taán</a:t>
            </a:r>
            <a:r>
              <a:rPr lang="en-US" sz="2800" b="1" dirty="0" smtClean="0">
                <a:latin typeface="VNI-Avo" pitchFamily="2" charset="0"/>
              </a:rPr>
              <a:t>  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780" y="4164513"/>
            <a:ext cx="5346169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srgbClr val="E5007F"/>
                </a:solidFill>
                <a:latin typeface="VNI-Avo" pitchFamily="2" charset="0"/>
              </a:rPr>
              <a:t>Vaäy</a:t>
            </a:r>
            <a:r>
              <a:rPr lang="en-US" sz="2800" b="1" dirty="0">
                <a:solidFill>
                  <a:srgbClr val="E5007F"/>
                </a:solidFill>
                <a:latin typeface="VNI-Avo" pitchFamily="2" charset="0"/>
              </a:rPr>
              <a:t>: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smtClean="0">
                <a:latin typeface="VNI-Avo" pitchFamily="2" charset="0"/>
              </a:rPr>
              <a:t>5 </a:t>
            </a:r>
            <a:r>
              <a:rPr lang="en-US" sz="2800" b="1" dirty="0" err="1" smtClean="0">
                <a:solidFill>
                  <a:prstClr val="black"/>
                </a:solidFill>
                <a:latin typeface="VNI-Avo"/>
                <a:cs typeface="Times New Roman"/>
              </a:rPr>
              <a:t>taán</a:t>
            </a:r>
            <a:r>
              <a:rPr lang="en-US" sz="2800" b="1" baseline="30000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VNI-Avo" pitchFamily="2" charset="0"/>
              </a:rPr>
              <a:t>132 kg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VNI-Avo"/>
                <a:ea typeface="Calibri"/>
                <a:cs typeface="Times New Roman"/>
              </a:rPr>
              <a:t>5,132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/>
              </a:rPr>
              <a:t>taán</a:t>
            </a:r>
            <a:endParaRPr lang="en-US" sz="2800" dirty="0">
              <a:solidFill>
                <a:prstClr val="black"/>
              </a:solidFill>
              <a:latin typeface="VNI-Avo" pitchFamily="2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18839" y="3790579"/>
                <a:ext cx="168988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𝟏𝟑𝟐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taán</a:t>
                </a:r>
                <a:r>
                  <a:rPr lang="en-US" sz="2800" b="1" baseline="30000" dirty="0" smtClean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839" y="3790579"/>
                <a:ext cx="1689886" cy="892552"/>
              </a:xfrm>
              <a:prstGeom prst="rect">
                <a:avLst/>
              </a:prstGeom>
              <a:blipFill rotWithShape="1">
                <a:blip r:embed="rId3"/>
                <a:stretch>
                  <a:fillRect r="-2166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74"/>
          <p:cNvSpPr>
            <a:spLocks/>
          </p:cNvSpPr>
          <p:nvPr/>
        </p:nvSpPr>
        <p:spPr bwMode="auto">
          <a:xfrm rot="5400000">
            <a:off x="3543253" y="3179204"/>
            <a:ext cx="269981" cy="882998"/>
          </a:xfrm>
          <a:prstGeom prst="rightBrace">
            <a:avLst>
              <a:gd name="adj1" fmla="val 45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0798" y="3121988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VNI-Avo"/>
                <a:cs typeface="Times New Roman"/>
              </a:rPr>
              <a:t>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78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00278 L 0.21181 -0.156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7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3" grpId="0"/>
      <p:bldP spid="4" grpId="0"/>
      <p:bldP spid="5" grpId="0"/>
      <p:bldP spid="6" grpId="0"/>
      <p:bldP spid="7" grpId="0"/>
      <p:bldP spid="8" grpId="0"/>
      <p:bldP spid="8" grpId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2"/>
          <p:cNvSpPr/>
          <p:nvPr/>
        </p:nvSpPr>
        <p:spPr>
          <a:xfrm>
            <a:off x="478971" y="4422774"/>
            <a:ext cx="998992" cy="720725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953452"/>
            <a:ext cx="9144000" cy="190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00"/>
          </a:p>
        </p:txBody>
      </p:sp>
      <p:sp>
        <p:nvSpPr>
          <p:cNvPr id="13" name="椭圆 16"/>
          <p:cNvSpPr/>
          <p:nvPr/>
        </p:nvSpPr>
        <p:spPr>
          <a:xfrm>
            <a:off x="5437188" y="3103561"/>
            <a:ext cx="1295400" cy="1319213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椭圆 17"/>
          <p:cNvSpPr/>
          <p:nvPr/>
        </p:nvSpPr>
        <p:spPr>
          <a:xfrm>
            <a:off x="2256663" y="2014140"/>
            <a:ext cx="1511154" cy="1073944"/>
          </a:xfrm>
          <a:prstGeom prst="ellipse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8"/>
          <p:cNvSpPr/>
          <p:nvPr/>
        </p:nvSpPr>
        <p:spPr>
          <a:xfrm>
            <a:off x="5178425" y="482600"/>
            <a:ext cx="906463" cy="922337"/>
          </a:xfrm>
          <a:prstGeom prst="ellipse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04" y="2829498"/>
            <a:ext cx="1887841" cy="22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8380" y="1377110"/>
            <a:ext cx="7968342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thích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hôïp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vaøo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choã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chaám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:</a:t>
            </a:r>
          </a:p>
          <a:p>
            <a:pPr algn="ctr"/>
            <a:endParaRPr lang="en-US" sz="1600" b="1" dirty="0">
              <a:solidFill>
                <a:srgbClr val="00B0F0"/>
              </a:solidFill>
              <a:latin typeface="VNI-Avo" pitchFamily="2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VNI-Avo" pitchFamily="2" charset="0"/>
              </a:rPr>
              <a:t>    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</a:rPr>
              <a:t>5 </a:t>
            </a:r>
            <a:r>
              <a:rPr lang="en-US" sz="2800" b="1" dirty="0" err="1" smtClean="0">
                <a:solidFill>
                  <a:prstClr val="black"/>
                </a:solidFill>
                <a:latin typeface="VNI-Avo" pitchFamily="2" charset="0"/>
              </a:rPr>
              <a:t>taán</a:t>
            </a:r>
            <a:r>
              <a:rPr lang="en-US" sz="2800" b="1" dirty="0" smtClean="0">
                <a:solidFill>
                  <a:prstClr val="black"/>
                </a:solidFill>
                <a:latin typeface="VNI-Avo" pitchFamily="2" charset="0"/>
              </a:rPr>
              <a:t> 32 kg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= ............. </a:t>
            </a:r>
            <a:r>
              <a:rPr lang="en-US" sz="2800" b="1" dirty="0" err="1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/>
              </a:rPr>
              <a:t>taán</a:t>
            </a:r>
            <a:endParaRPr lang="en-US" sz="2800" dirty="0">
              <a:solidFill>
                <a:prstClr val="black"/>
              </a:solidFill>
              <a:latin typeface="VNI-Avo" pitchFamily="2" charset="0"/>
              <a:ea typeface="Calibri"/>
              <a:cs typeface="Times New Roman"/>
            </a:endParaRPr>
          </a:p>
          <a:p>
            <a:pPr algn="ctr"/>
            <a:endParaRPr lang="en-US" sz="2400" b="1" dirty="0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52" y="1377110"/>
            <a:ext cx="123783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b="1" dirty="0" err="1">
                <a:solidFill>
                  <a:srgbClr val="E5007F"/>
                </a:solidFill>
                <a:latin typeface="VNI-Avo" pitchFamily="2" charset="0"/>
              </a:rPr>
              <a:t>Ví</a:t>
            </a:r>
            <a:r>
              <a:rPr lang="en-US" sz="2400" b="1" dirty="0">
                <a:solidFill>
                  <a:srgbClr val="E5007F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E5007F"/>
                </a:solidFill>
                <a:latin typeface="VNI-Avo" pitchFamily="2" charset="0"/>
              </a:rPr>
              <a:t>duï</a:t>
            </a:r>
            <a:r>
              <a:rPr lang="en-US" sz="2400" b="1" dirty="0">
                <a:solidFill>
                  <a:srgbClr val="E5007F"/>
                </a:solidFill>
                <a:latin typeface="VNI-Avo" pitchFamily="2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226" y="3097485"/>
            <a:ext cx="6011801" cy="9541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Caùch 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</a:rPr>
              <a:t>laøm</a:t>
            </a:r>
            <a:r>
              <a:rPr lang="en-US" sz="2800" b="1" dirty="0">
                <a:solidFill>
                  <a:srgbClr val="00B0F0"/>
                </a:solidFill>
                <a:latin typeface="VNI-Avo" pitchFamily="2" charset="0"/>
              </a:rPr>
              <a:t>: </a:t>
            </a:r>
            <a:r>
              <a:rPr lang="en-US" sz="2800" b="1" dirty="0" smtClean="0">
                <a:latin typeface="VNI-Avo" pitchFamily="2" charset="0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VNI-Avo"/>
                <a:cs typeface="Times New Roman"/>
              </a:rPr>
              <a:t>taán</a:t>
            </a:r>
            <a:r>
              <a:rPr lang="en-US" sz="2800" b="1" baseline="30000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VNI-Avo" pitchFamily="2" charset="0"/>
              </a:rPr>
              <a:t>32 kg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= </a:t>
            </a:r>
            <a:r>
              <a:rPr lang="vi-VN" sz="2800" b="1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			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2663" y="3116294"/>
            <a:ext cx="2318259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 smtClean="0">
                <a:latin typeface="VNI-Avo" pitchFamily="2" charset="0"/>
              </a:rPr>
              <a:t>= 5,032 </a:t>
            </a:r>
            <a:r>
              <a:rPr lang="en-US" sz="2800" b="1" dirty="0" err="1" smtClean="0">
                <a:latin typeface="VNI-Avo"/>
                <a:cs typeface="Times New Roman"/>
              </a:rPr>
              <a:t>taán</a:t>
            </a:r>
            <a:r>
              <a:rPr lang="en-US" sz="2800" b="1" dirty="0" smtClean="0">
                <a:latin typeface="VNI-Avo" pitchFamily="2" charset="0"/>
              </a:rPr>
              <a:t>  </a:t>
            </a:r>
            <a:endParaRPr lang="en-US" sz="28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780" y="4164513"/>
            <a:ext cx="5346169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srgbClr val="E5007F"/>
                </a:solidFill>
                <a:latin typeface="VNI-Avo" pitchFamily="2" charset="0"/>
              </a:rPr>
              <a:t>Vaäy</a:t>
            </a:r>
            <a:r>
              <a:rPr lang="en-US" sz="2800" b="1" dirty="0">
                <a:solidFill>
                  <a:srgbClr val="E5007F"/>
                </a:solidFill>
                <a:latin typeface="VNI-Avo" pitchFamily="2" charset="0"/>
              </a:rPr>
              <a:t>: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smtClean="0">
                <a:latin typeface="VNI-Avo" pitchFamily="2" charset="0"/>
              </a:rPr>
              <a:t>5 </a:t>
            </a:r>
            <a:r>
              <a:rPr lang="en-US" sz="2800" b="1" dirty="0" err="1" smtClean="0">
                <a:solidFill>
                  <a:prstClr val="black"/>
                </a:solidFill>
                <a:latin typeface="VNI-Avo"/>
                <a:cs typeface="Times New Roman"/>
              </a:rPr>
              <a:t>taán</a:t>
            </a:r>
            <a:r>
              <a:rPr lang="en-US" sz="2800" b="1" baseline="30000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VNI-Avo" pitchFamily="2" charset="0"/>
              </a:rPr>
              <a:t>32 kg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VNI-Avo"/>
                <a:ea typeface="Calibri"/>
                <a:cs typeface="Times New Roman"/>
              </a:rPr>
              <a:t>5,032</a:t>
            </a:r>
            <a:r>
              <a:rPr lang="en-US" sz="2800" b="1" dirty="0" smtClean="0">
                <a:solidFill>
                  <a:prstClr val="black"/>
                </a:solidFill>
                <a:latin typeface="VNI-Avo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VNI-Avo" pitchFamily="2" charset="0"/>
                <a:ea typeface="Calibri"/>
                <a:cs typeface="Times New Roman"/>
              </a:rPr>
              <a:t>taán</a:t>
            </a:r>
            <a:endParaRPr lang="en-US" sz="2800" dirty="0">
              <a:solidFill>
                <a:prstClr val="black"/>
              </a:solidFill>
              <a:latin typeface="VNI-Avo" pitchFamily="2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18839" y="3790579"/>
                <a:ext cx="168988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𝟑𝟐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taán</a:t>
                </a:r>
                <a:r>
                  <a:rPr lang="en-US" sz="2800" b="1" baseline="30000" dirty="0" smtClean="0">
                    <a:solidFill>
                      <a:prstClr val="black"/>
                    </a:solidFill>
                    <a:latin typeface="VNI-Avo"/>
                    <a:ea typeface="Calibri"/>
                    <a:cs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839" y="3790579"/>
                <a:ext cx="1689886" cy="892552"/>
              </a:xfrm>
              <a:prstGeom prst="rect">
                <a:avLst/>
              </a:prstGeom>
              <a:blipFill rotWithShape="1">
                <a:blip r:embed="rId4"/>
                <a:stretch>
                  <a:fillRect r="-2166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74"/>
          <p:cNvSpPr>
            <a:spLocks/>
          </p:cNvSpPr>
          <p:nvPr/>
        </p:nvSpPr>
        <p:spPr bwMode="auto">
          <a:xfrm rot="5400000">
            <a:off x="3543253" y="3179204"/>
            <a:ext cx="269981" cy="882998"/>
          </a:xfrm>
          <a:prstGeom prst="rightBrace">
            <a:avLst>
              <a:gd name="adj1" fmla="val 45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9621" y="11202"/>
            <a:ext cx="9320176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000" b="1" dirty="0" err="1">
                <a:latin typeface="VNI-Avo" pitchFamily="2" charset="0"/>
              </a:rPr>
              <a:t>Toaùn</a:t>
            </a:r>
            <a:endParaRPr lang="en-US" sz="2000" b="1" dirty="0">
              <a:latin typeface="VNI-Avo" pitchFamily="2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ño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khoái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löôïng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daïng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thaäp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phaân</a:t>
            </a: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5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00278 L 0.21181 -0.156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7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" grpId="0"/>
      <p:bldP spid="5" grpId="0"/>
      <p:bldP spid="6" grpId="0"/>
      <p:bldP spid="7" grpId="0"/>
      <p:bldP spid="8" grpId="0"/>
      <p:bldP spid="9" grpId="0"/>
      <p:bldP spid="9" grpId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成长教育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sz="3600" b="1" i="1" smtClean="0">
            <a:solidFill>
              <a:prstClr val="black"/>
            </a:solidFill>
            <a:latin typeface="Cambria Math"/>
            <a:cs typeface="Times New Roman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</TotalTime>
  <Words>1058</Words>
  <Application>Microsoft Office PowerPoint</Application>
  <PresentationFormat>On-screen Show (16:9)</PresentationFormat>
  <Paragraphs>198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微软雅黑</vt:lpstr>
      <vt:lpstr>SimSun</vt:lpstr>
      <vt:lpstr>Arial</vt:lpstr>
      <vt:lpstr>Calibri</vt:lpstr>
      <vt:lpstr>Calibri Light</vt:lpstr>
      <vt:lpstr>Cambria Math</vt:lpstr>
      <vt:lpstr>等线</vt:lpstr>
      <vt:lpstr>等线 Light</vt:lpstr>
      <vt:lpstr>Times New Roman</vt:lpstr>
      <vt:lpstr>VNI-Avo</vt:lpstr>
      <vt:lpstr>Office 主题​​</vt:lpstr>
      <vt:lpstr>Office 主题</vt:lpstr>
      <vt:lpstr>Phương trình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幼儿成长教育PPT模板</dc:title>
  <dc:creator>User</dc:creator>
  <cp:lastModifiedBy>10P270321</cp:lastModifiedBy>
  <cp:revision>152</cp:revision>
  <dcterms:created xsi:type="dcterms:W3CDTF">2017-03-04T06:55:50Z</dcterms:created>
  <dcterms:modified xsi:type="dcterms:W3CDTF">2022-10-30T13:35:42Z</dcterms:modified>
</cp:coreProperties>
</file>