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26" r:id="rId1"/>
  </p:sldMasterIdLst>
  <p:notesMasterIdLst>
    <p:notesMasterId r:id="rId15"/>
  </p:notesMasterIdLst>
  <p:sldIdLst>
    <p:sldId id="390" r:id="rId2"/>
    <p:sldId id="407" r:id="rId3"/>
    <p:sldId id="408" r:id="rId4"/>
    <p:sldId id="391" r:id="rId5"/>
    <p:sldId id="393" r:id="rId6"/>
    <p:sldId id="406" r:id="rId7"/>
    <p:sldId id="412" r:id="rId8"/>
    <p:sldId id="414" r:id="rId9"/>
    <p:sldId id="415" r:id="rId10"/>
    <p:sldId id="416" r:id="rId11"/>
    <p:sldId id="417" r:id="rId12"/>
    <p:sldId id="418" r:id="rId13"/>
    <p:sldId id="41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78B"/>
    <a:srgbClr val="CBDDBD"/>
    <a:srgbClr val="A9C793"/>
    <a:srgbClr val="5B5D03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74" autoAdjust="0"/>
    <p:restoredTop sz="94660"/>
  </p:normalViewPr>
  <p:slideViewPr>
    <p:cSldViewPr snapToGrid="0">
      <p:cViewPr varScale="1">
        <p:scale>
          <a:sx n="73" d="100"/>
          <a:sy n="73" d="100"/>
        </p:scale>
        <p:origin x="72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146CD-EF81-401F-9485-6183B737F4D6}" type="datetimeFigureOut">
              <a:rPr lang="vi-VN" smtClean="0"/>
              <a:t>11/10/2023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D184D-B8C1-4C75-9492-931EEFACAA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773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98EBFA88-1FC4-45C9-8AD0-1FEC8FCAE8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8624DC-A8CD-4424-8635-5ABCB5DF2BF2}" type="slidenum">
              <a:rPr lang="en-US" altLang="vi-VN" smtClean="0"/>
              <a:pPr/>
              <a:t>13</a:t>
            </a:fld>
            <a:endParaRPr lang="en-US" altLang="vi-VN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53C55C39-B4F8-4E07-AC54-1BD904E41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E7D46D0E-050F-4470-80C3-5BB38EAF0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173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8525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8272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2222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7767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5585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6497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8898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7320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325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6158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03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9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5.wdp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microsoft.com/office/2007/relationships/hdphoto" Target="../media/hdphoto6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ello Kitty HD Wallpaper | Background Image | 2048x1536 | ID:30304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141" y="-2316844"/>
            <a:ext cx="12934282" cy="970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11F8414-431B-4993-9DBD-467D26AA11B8}"/>
              </a:ext>
            </a:extLst>
          </p:cNvPr>
          <p:cNvSpPr txBox="1"/>
          <p:nvPr/>
        </p:nvSpPr>
        <p:spPr>
          <a:xfrm>
            <a:off x="2443089" y="1370918"/>
            <a:ext cx="79763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/>
              <a:t>TIẾNG VIỆT   LỚP 1</a:t>
            </a:r>
          </a:p>
          <a:p>
            <a:pPr algn="ctr"/>
            <a:r>
              <a:rPr lang="vi-VN" sz="4000" b="1" dirty="0" smtClean="0">
                <a:latin typeface="+mj-lt"/>
                <a:cs typeface="Arial-SGK-TV" pitchFamily="2" charset="0"/>
              </a:rPr>
              <a:t>Bài 20 :  Ôn tập và kể chuyện</a:t>
            </a:r>
            <a:endParaRPr lang="vi-VN" sz="4000" b="1" dirty="0">
              <a:latin typeface="+mj-lt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96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944" y="9327"/>
            <a:ext cx="5968758" cy="57635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677" y="5782235"/>
            <a:ext cx="10659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/>
              <a:t>Thấy chú chó nhỏ xinh xắn, cô bé đã làm gì?</a:t>
            </a:r>
            <a:endParaRPr lang="vi-VN" sz="4400" dirty="0"/>
          </a:p>
        </p:txBody>
      </p:sp>
    </p:spTree>
    <p:extLst>
      <p:ext uri="{BB962C8B-B14F-4D97-AF65-F5344CB8AC3E}">
        <p14:creationId xmlns:p14="http://schemas.microsoft.com/office/powerpoint/2010/main" val="315902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955" y="0"/>
            <a:ext cx="6308753" cy="60031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9531" y="6030430"/>
            <a:ext cx="103457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 dirty="0" smtClean="0"/>
              <a:t>Cuối cùng, có con vật nào ở bên cô không? Vì sao?</a:t>
            </a:r>
            <a:endParaRPr lang="vi-VN" sz="3800" dirty="0"/>
          </a:p>
        </p:txBody>
      </p:sp>
    </p:spTree>
    <p:extLst>
      <p:ext uri="{BB962C8B-B14F-4D97-AF65-F5344CB8AC3E}">
        <p14:creationId xmlns:p14="http://schemas.microsoft.com/office/powerpoint/2010/main" val="234134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5" y="-384779"/>
            <a:ext cx="8608422" cy="724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6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EF6EDE1F-9DE4-4193-9161-CAA38AAAB357}"/>
              </a:ext>
            </a:extLst>
          </p:cNvPr>
          <p:cNvSpPr txBox="1">
            <a:spLocks noChangeArrowheads="1"/>
          </p:cNvSpPr>
          <p:nvPr/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smtClean="0"/>
              <a:t> </a:t>
            </a:r>
            <a:endParaRPr lang="en-US" altLang="vi-VN"/>
          </a:p>
        </p:txBody>
      </p:sp>
      <p:pic>
        <p:nvPicPr>
          <p:cNvPr id="11" name="Picture 2" descr="Cartoon happy kids on the rainbow Royalty Free Vector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68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>
            <a:extLst>
              <a:ext uri="{FF2B5EF4-FFF2-40B4-BE49-F238E27FC236}">
                <a16:creationId xmlns:a16="http://schemas.microsoft.com/office/drawing/2014/main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06137" y="3940629"/>
            <a:ext cx="9753600" cy="1371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vi-VN" sz="36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các em!</a:t>
            </a:r>
            <a:endParaRPr lang="vi-VN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73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ainbow Pastel Gradient Ombre Background (Graphic) by AM Digital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63" y="-78378"/>
            <a:ext cx="12333663" cy="822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4512269"/>
              </p:ext>
            </p:extLst>
          </p:nvPr>
        </p:nvGraphicFramePr>
        <p:xfrm>
          <a:off x="2032000" y="719666"/>
          <a:ext cx="8128000" cy="4910425"/>
        </p:xfrm>
        <a:graphic>
          <a:graphicData uri="http://schemas.openxmlformats.org/drawingml/2006/table">
            <a:tbl>
              <a:tblPr firstCol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182096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43149857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14519475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18451156"/>
                    </a:ext>
                  </a:extLst>
                </a:gridCol>
              </a:tblGrid>
              <a:tr h="982085"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e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ê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u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456992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m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882176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n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575827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g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801802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gi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361755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558937" y="1711234"/>
            <a:ext cx="96853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me</a:t>
            </a:r>
            <a:endParaRPr lang="vi-VN" sz="5000" dirty="0"/>
          </a:p>
        </p:txBody>
      </p:sp>
      <p:sp>
        <p:nvSpPr>
          <p:cNvPr id="25" name="TextBox 24"/>
          <p:cNvSpPr txBox="1"/>
          <p:nvPr/>
        </p:nvSpPr>
        <p:spPr>
          <a:xfrm>
            <a:off x="6579326" y="1711234"/>
            <a:ext cx="96853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mê</a:t>
            </a:r>
            <a:endParaRPr lang="vi-VN" sz="5000" dirty="0"/>
          </a:p>
        </p:txBody>
      </p:sp>
      <p:sp>
        <p:nvSpPr>
          <p:cNvPr id="26" name="TextBox 25"/>
          <p:cNvSpPr txBox="1"/>
          <p:nvPr/>
        </p:nvSpPr>
        <p:spPr>
          <a:xfrm>
            <a:off x="8653414" y="943097"/>
            <a:ext cx="10038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dirty="0" smtClean="0"/>
              <a:t>  mu</a:t>
            </a:r>
            <a:endParaRPr lang="vi-VN" sz="5000" dirty="0"/>
          </a:p>
        </p:txBody>
      </p:sp>
      <p:sp>
        <p:nvSpPr>
          <p:cNvPr id="27" name="TextBox 26"/>
          <p:cNvSpPr txBox="1"/>
          <p:nvPr/>
        </p:nvSpPr>
        <p:spPr>
          <a:xfrm>
            <a:off x="8742382" y="2652133"/>
            <a:ext cx="8258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nu</a:t>
            </a:r>
            <a:endParaRPr lang="vi-VN" sz="5000" dirty="0"/>
          </a:p>
        </p:txBody>
      </p:sp>
      <p:sp>
        <p:nvSpPr>
          <p:cNvPr id="30" name="TextBox 29"/>
          <p:cNvSpPr txBox="1"/>
          <p:nvPr/>
        </p:nvSpPr>
        <p:spPr>
          <a:xfrm>
            <a:off x="6579325" y="2652133"/>
            <a:ext cx="79060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nê</a:t>
            </a:r>
            <a:endParaRPr lang="vi-VN" sz="5000" dirty="0"/>
          </a:p>
        </p:txBody>
      </p:sp>
      <p:sp>
        <p:nvSpPr>
          <p:cNvPr id="39" name="TextBox 38"/>
          <p:cNvSpPr txBox="1"/>
          <p:nvPr/>
        </p:nvSpPr>
        <p:spPr>
          <a:xfrm>
            <a:off x="4553639" y="2652133"/>
            <a:ext cx="79060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n</a:t>
            </a:r>
            <a:r>
              <a:rPr lang="vi-VN" sz="5000" dirty="0" smtClean="0"/>
              <a:t>e</a:t>
            </a:r>
            <a:endParaRPr lang="vi-VN" sz="5000" dirty="0"/>
          </a:p>
        </p:txBody>
      </p:sp>
      <p:sp>
        <p:nvSpPr>
          <p:cNvPr id="40" name="TextBox 39"/>
          <p:cNvSpPr txBox="1"/>
          <p:nvPr/>
        </p:nvSpPr>
        <p:spPr>
          <a:xfrm>
            <a:off x="8599714" y="3709432"/>
            <a:ext cx="8258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g</a:t>
            </a:r>
            <a:r>
              <a:rPr lang="vi-VN" sz="5000" dirty="0"/>
              <a:t>u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553639" y="4621120"/>
            <a:ext cx="96853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gie</a:t>
            </a:r>
            <a:endParaRPr lang="vi-VN" sz="5000" dirty="0"/>
          </a:p>
        </p:txBody>
      </p:sp>
      <p:sp>
        <p:nvSpPr>
          <p:cNvPr id="42" name="TextBox 41"/>
          <p:cNvSpPr txBox="1"/>
          <p:nvPr/>
        </p:nvSpPr>
        <p:spPr>
          <a:xfrm>
            <a:off x="6579324" y="4622289"/>
            <a:ext cx="96853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giê</a:t>
            </a:r>
            <a:endParaRPr lang="vi-VN" sz="5000" dirty="0"/>
          </a:p>
        </p:txBody>
      </p:sp>
      <p:sp>
        <p:nvSpPr>
          <p:cNvPr id="43" name="TextBox 42"/>
          <p:cNvSpPr txBox="1"/>
          <p:nvPr/>
        </p:nvSpPr>
        <p:spPr>
          <a:xfrm>
            <a:off x="8599714" y="4621120"/>
            <a:ext cx="100380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giu</a:t>
            </a:r>
            <a:endParaRPr lang="vi-VN" sz="5000" dirty="0"/>
          </a:p>
        </p:txBody>
      </p:sp>
      <p:pic>
        <p:nvPicPr>
          <p:cNvPr id="14" name="Picture 2" descr="Rainbow Pastel Gradient Ombre Background (Graphic) by AM Digital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7" t="8889" r="66018" b="78571"/>
          <a:stretch/>
        </p:blipFill>
        <p:spPr bwMode="auto">
          <a:xfrm>
            <a:off x="1933303" y="679268"/>
            <a:ext cx="2129245" cy="103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036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5" grpId="0"/>
      <p:bldP spid="26" grpId="0"/>
      <p:bldP spid="27" grpId="0"/>
      <p:bldP spid="30" grpId="0"/>
      <p:bldP spid="39" grpId="0"/>
      <p:bldP spid="40" grpId="0"/>
      <p:bldP spid="41" grpId="0"/>
      <p:bldP spid="42" grpId="0"/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Rainbow Pastel Gradient Ombre Background (Graphic) by AM Digital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63" y="-78378"/>
            <a:ext cx="12333663" cy="822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1065000"/>
              </p:ext>
            </p:extLst>
          </p:nvPr>
        </p:nvGraphicFramePr>
        <p:xfrm>
          <a:off x="2032000" y="719666"/>
          <a:ext cx="8128000" cy="4910425"/>
        </p:xfrm>
        <a:graphic>
          <a:graphicData uri="http://schemas.openxmlformats.org/drawingml/2006/table">
            <a:tbl>
              <a:tblPr firstCol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182096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43149857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14519475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18451156"/>
                    </a:ext>
                  </a:extLst>
                </a:gridCol>
              </a:tblGrid>
              <a:tr h="982085"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o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i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ư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456992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gh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882176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nh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575827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ng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801802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ngh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36175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518366" y="1724297"/>
            <a:ext cx="100380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ghi</a:t>
            </a:r>
            <a:endParaRPr lang="vi-VN" sz="5000" dirty="0"/>
          </a:p>
        </p:txBody>
      </p:sp>
      <p:sp>
        <p:nvSpPr>
          <p:cNvPr id="6" name="TextBox 5"/>
          <p:cNvSpPr txBox="1"/>
          <p:nvPr/>
        </p:nvSpPr>
        <p:spPr>
          <a:xfrm>
            <a:off x="8577944" y="3693413"/>
            <a:ext cx="117371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ngư</a:t>
            </a:r>
            <a:endParaRPr lang="vi-VN" sz="5000" dirty="0"/>
          </a:p>
        </p:txBody>
      </p:sp>
      <p:sp>
        <p:nvSpPr>
          <p:cNvPr id="7" name="TextBox 6"/>
          <p:cNvSpPr txBox="1"/>
          <p:nvPr/>
        </p:nvSpPr>
        <p:spPr>
          <a:xfrm>
            <a:off x="6372285" y="4642625"/>
            <a:ext cx="132440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nghi</a:t>
            </a:r>
            <a:endParaRPr lang="vi-VN" sz="5000" dirty="0"/>
          </a:p>
        </p:txBody>
      </p:sp>
      <p:sp>
        <p:nvSpPr>
          <p:cNvPr id="14" name="TextBox 13"/>
          <p:cNvSpPr txBox="1"/>
          <p:nvPr/>
        </p:nvSpPr>
        <p:spPr>
          <a:xfrm>
            <a:off x="8577943" y="2743991"/>
            <a:ext cx="117371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như</a:t>
            </a:r>
            <a:endParaRPr lang="vi-VN" sz="5000" dirty="0"/>
          </a:p>
        </p:txBody>
      </p:sp>
      <p:sp>
        <p:nvSpPr>
          <p:cNvPr id="15" name="TextBox 14"/>
          <p:cNvSpPr txBox="1"/>
          <p:nvPr/>
        </p:nvSpPr>
        <p:spPr>
          <a:xfrm>
            <a:off x="4532813" y="3667891"/>
            <a:ext cx="11464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ngo</a:t>
            </a:r>
            <a:endParaRPr lang="vi-VN" sz="5000" dirty="0"/>
          </a:p>
        </p:txBody>
      </p:sp>
      <p:sp>
        <p:nvSpPr>
          <p:cNvPr id="16" name="TextBox 15"/>
          <p:cNvSpPr txBox="1"/>
          <p:nvPr/>
        </p:nvSpPr>
        <p:spPr>
          <a:xfrm>
            <a:off x="4532812" y="2743991"/>
            <a:ext cx="11464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nho</a:t>
            </a:r>
            <a:endParaRPr lang="vi-VN" sz="5000" dirty="0"/>
          </a:p>
        </p:txBody>
      </p:sp>
      <p:sp>
        <p:nvSpPr>
          <p:cNvPr id="17" name="TextBox 16"/>
          <p:cNvSpPr txBox="1"/>
          <p:nvPr/>
        </p:nvSpPr>
        <p:spPr>
          <a:xfrm>
            <a:off x="6532586" y="2728928"/>
            <a:ext cx="100380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n</a:t>
            </a:r>
            <a:r>
              <a:rPr lang="vi-VN" sz="5000" dirty="0" smtClean="0"/>
              <a:t>hi</a:t>
            </a:r>
            <a:endParaRPr lang="vi-VN" sz="5000" dirty="0"/>
          </a:p>
        </p:txBody>
      </p:sp>
      <p:pic>
        <p:nvPicPr>
          <p:cNvPr id="11" name="Picture 2" descr="Rainbow Pastel Gradient Ombre Background (Graphic) by AM Digital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7" t="8889" r="66018" b="79206"/>
          <a:stretch/>
        </p:blipFill>
        <p:spPr bwMode="auto">
          <a:xfrm>
            <a:off x="1933303" y="679268"/>
            <a:ext cx="2129245" cy="104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528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5" name="Rectangle 4"/>
          <p:cNvSpPr/>
          <p:nvPr/>
        </p:nvSpPr>
        <p:spPr>
          <a:xfrm>
            <a:off x="-104503" y="0"/>
            <a:ext cx="12296503" cy="7027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28" name="Picture 4" descr="Decorative cartoon tree Royalty Free Vector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180" y="-710839"/>
            <a:ext cx="12420179" cy="1224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943" y="1163774"/>
            <a:ext cx="3240334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906" y="3039035"/>
            <a:ext cx="2124635" cy="218614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153" y="4905434"/>
            <a:ext cx="2218765" cy="216679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908" y="468342"/>
            <a:ext cx="2273583" cy="248595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299" y="-100993"/>
            <a:ext cx="2208996" cy="241533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97" y="2525011"/>
            <a:ext cx="2661349" cy="253703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878" y="-210671"/>
            <a:ext cx="1999390" cy="218614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701" y="2150356"/>
            <a:ext cx="2470512" cy="218614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859" y="4437497"/>
            <a:ext cx="2579967" cy="2420504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2620926" y="486202"/>
            <a:ext cx="155683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n</a:t>
            </a:r>
            <a:r>
              <a:rPr lang="vi-VN" sz="5000" dirty="0" smtClean="0"/>
              <a:t>ụ cà</a:t>
            </a:r>
            <a:endParaRPr lang="vi-VN" sz="5000" dirty="0"/>
          </a:p>
        </p:txBody>
      </p:sp>
      <p:sp>
        <p:nvSpPr>
          <p:cNvPr id="50" name="TextBox 49"/>
          <p:cNvSpPr txBox="1"/>
          <p:nvPr/>
        </p:nvSpPr>
        <p:spPr>
          <a:xfrm>
            <a:off x="5581698" y="520101"/>
            <a:ext cx="187743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n</a:t>
            </a:r>
            <a:r>
              <a:rPr lang="vi-VN" sz="5000" dirty="0" smtClean="0"/>
              <a:t>hà ga</a:t>
            </a:r>
            <a:endParaRPr lang="vi-VN" sz="5000" dirty="0"/>
          </a:p>
        </p:txBody>
      </p:sp>
      <p:sp>
        <p:nvSpPr>
          <p:cNvPr id="51" name="TextBox 50"/>
          <p:cNvSpPr txBox="1"/>
          <p:nvPr/>
        </p:nvSpPr>
        <p:spPr>
          <a:xfrm>
            <a:off x="8637621" y="1280431"/>
            <a:ext cx="209063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nghỉ hè</a:t>
            </a:r>
            <a:endParaRPr lang="vi-VN" sz="5000" dirty="0"/>
          </a:p>
        </p:txBody>
      </p:sp>
      <p:sp>
        <p:nvSpPr>
          <p:cNvPr id="52" name="TextBox 51"/>
          <p:cNvSpPr txBox="1"/>
          <p:nvPr/>
        </p:nvSpPr>
        <p:spPr>
          <a:xfrm>
            <a:off x="3036787" y="2764525"/>
            <a:ext cx="214513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n</a:t>
            </a:r>
            <a:r>
              <a:rPr lang="vi-VN" sz="5000" dirty="0" smtClean="0"/>
              <a:t>gủ mơ</a:t>
            </a:r>
            <a:endParaRPr lang="vi-VN" sz="5000" dirty="0"/>
          </a:p>
        </p:txBody>
      </p:sp>
      <p:sp>
        <p:nvSpPr>
          <p:cNvPr id="53" name="TextBox 52"/>
          <p:cNvSpPr txBox="1"/>
          <p:nvPr/>
        </p:nvSpPr>
        <p:spPr>
          <a:xfrm>
            <a:off x="5911371" y="3431864"/>
            <a:ext cx="198644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b</a:t>
            </a:r>
            <a:r>
              <a:rPr lang="vi-VN" sz="5000" dirty="0" smtClean="0"/>
              <a:t>ỡ ngỡ</a:t>
            </a:r>
            <a:endParaRPr lang="vi-VN" sz="5000" dirty="0"/>
          </a:p>
        </p:txBody>
      </p:sp>
      <p:sp>
        <p:nvSpPr>
          <p:cNvPr id="54" name="TextBox 53"/>
          <p:cNvSpPr txBox="1"/>
          <p:nvPr/>
        </p:nvSpPr>
        <p:spPr>
          <a:xfrm>
            <a:off x="1738572" y="5281408"/>
            <a:ext cx="226857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n</a:t>
            </a:r>
            <a:r>
              <a:rPr lang="vi-VN" sz="5000" dirty="0" smtClean="0"/>
              <a:t>ho nhỏ</a:t>
            </a:r>
            <a:endParaRPr lang="vi-VN" sz="5000" dirty="0"/>
          </a:p>
        </p:txBody>
      </p:sp>
      <p:sp>
        <p:nvSpPr>
          <p:cNvPr id="55" name="TextBox 54"/>
          <p:cNvSpPr txBox="1"/>
          <p:nvPr/>
        </p:nvSpPr>
        <p:spPr>
          <a:xfrm>
            <a:off x="9993473" y="3698394"/>
            <a:ext cx="177003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g</a:t>
            </a:r>
            <a:r>
              <a:rPr lang="vi-VN" sz="5000" dirty="0" smtClean="0"/>
              <a:t>iá đỗ</a:t>
            </a:r>
            <a:endParaRPr lang="vi-VN" sz="5000" dirty="0"/>
          </a:p>
        </p:txBody>
      </p:sp>
      <p:sp>
        <p:nvSpPr>
          <p:cNvPr id="56" name="TextBox 55"/>
          <p:cNvSpPr txBox="1"/>
          <p:nvPr/>
        </p:nvSpPr>
        <p:spPr>
          <a:xfrm>
            <a:off x="7209561" y="5557946"/>
            <a:ext cx="191270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g</a:t>
            </a:r>
            <a:r>
              <a:rPr lang="vi-VN" sz="5000" dirty="0" smtClean="0"/>
              <a:t>hế gỗ</a:t>
            </a:r>
            <a:endParaRPr lang="vi-VN" sz="5000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2735701" y="1280431"/>
            <a:ext cx="6077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4310781" y="3566506"/>
            <a:ext cx="6077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1841080" y="6123731"/>
            <a:ext cx="89462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2872857" y="6123731"/>
            <a:ext cx="9116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5739712" y="1311539"/>
            <a:ext cx="6077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3176756" y="3566506"/>
            <a:ext cx="6077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51" idx="2"/>
          </p:cNvCxnSpPr>
          <p:nvPr/>
        </p:nvCxnSpPr>
        <p:spPr>
          <a:xfrm flipH="1">
            <a:off x="8818365" y="2142205"/>
            <a:ext cx="8645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>
            <a:off x="6904591" y="4289993"/>
            <a:ext cx="9116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>
            <a:off x="10120460" y="4560168"/>
            <a:ext cx="6077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>
            <a:off x="8408328" y="6439264"/>
            <a:ext cx="6077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7289138" y="6451478"/>
            <a:ext cx="9116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6640865" y="1381875"/>
            <a:ext cx="8645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2849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2" grpId="0"/>
      <p:bldP spid="53" grpId="0"/>
      <p:bldP spid="5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21576" y="1436914"/>
            <a:ext cx="6244046" cy="1476103"/>
          </a:xfrm>
          <a:prstGeom prst="rect">
            <a:avLst/>
          </a:prstGeom>
          <a:solidFill>
            <a:srgbClr val="FFF78B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5400" b="1" dirty="0" smtClean="0">
                <a:solidFill>
                  <a:schemeClr val="tx1"/>
                </a:solidFill>
              </a:rPr>
              <a:t>Mẹ ghé nhà bà.</a:t>
            </a:r>
            <a:endParaRPr lang="vi-VN" sz="5400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21576" y="3979816"/>
            <a:ext cx="6244046" cy="1389018"/>
          </a:xfrm>
          <a:prstGeom prst="rect">
            <a:avLst/>
          </a:prstGeom>
          <a:solidFill>
            <a:srgbClr val="FFF78B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5400" b="1" dirty="0" smtClean="0">
                <a:solidFill>
                  <a:schemeClr val="tx1"/>
                </a:solidFill>
              </a:rPr>
              <a:t>Nhà bà ở ngõ nhỏ.</a:t>
            </a:r>
            <a:endParaRPr lang="vi-VN" sz="5400" b="1" dirty="0">
              <a:solidFill>
                <a:schemeClr val="tx1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4075649" y="2664823"/>
            <a:ext cx="992740" cy="134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329722" y="2651415"/>
            <a:ext cx="992740" cy="134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2921802" y="5090160"/>
            <a:ext cx="1153847" cy="435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704191" y="5090160"/>
            <a:ext cx="992740" cy="134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6958264" y="5083456"/>
            <a:ext cx="992740" cy="134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71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9725"/>
            <a:ext cx="1219200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8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5" y="-384779"/>
            <a:ext cx="8608422" cy="7242779"/>
          </a:xfrm>
          <a:prstGeom prst="rect">
            <a:avLst/>
          </a:prstGeom>
        </p:spPr>
      </p:pic>
      <p:pic>
        <p:nvPicPr>
          <p:cNvPr id="2" name="Cô chủ không biết quý tình bạ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93324" y="-1488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7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13" y="0"/>
            <a:ext cx="5693355" cy="54442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2318" y="5467588"/>
            <a:ext cx="10031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/>
              <a:t>Cô bé nuôi con vật gì? Cô bé muốn đổi con vật đó lấy con vật nào?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40507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944" y="0"/>
            <a:ext cx="5968758" cy="57822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21923" y="5782235"/>
            <a:ext cx="8534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/>
              <a:t>Cô bé đổi gà mái lấy con vật nào?</a:t>
            </a:r>
            <a:endParaRPr lang="vi-VN" sz="4400" dirty="0"/>
          </a:p>
        </p:txBody>
      </p:sp>
    </p:spTree>
    <p:extLst>
      <p:ext uri="{BB962C8B-B14F-4D97-AF65-F5344CB8AC3E}">
        <p14:creationId xmlns:p14="http://schemas.microsoft.com/office/powerpoint/2010/main" val="56607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tropolitan">
  <a:themeElements>
    <a:clrScheme name="Giấy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548</TotalTime>
  <Words>135</Words>
  <Application>Microsoft Office PowerPoint</Application>
  <PresentationFormat>Widescreen</PresentationFormat>
  <Paragraphs>50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Arial-SGK-TV</vt:lpstr>
      <vt:lpstr>Calibri Light</vt:lpstr>
      <vt:lpstr>Times New Roman</vt:lpstr>
      <vt:lpstr>Metropolitan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KẾ HOẠCH BÀI DẠY                                  BÀI 1: B  b ( 2 tiết ) I. MỤC TIÊU: 1. Phẩm chất:  - Chăm chỉ: Đi học đều, đúng giờ. 2. Năng lực chung: - Giao tiếp và hợp tác: có thói quen giúp đỡ nhau trong học tập. 3. Năng lực đặt thù: - Năng lực ngôn ngữ:  + Đọc, viết được chữ b, số 2 + Nhận biết được tiếng có chữ b, nói được câu có từ ngữ chứa tiếng có chữ b.</dc:title>
  <dc:creator>admin</dc:creator>
  <cp:lastModifiedBy>10P030921</cp:lastModifiedBy>
  <cp:revision>72</cp:revision>
  <dcterms:created xsi:type="dcterms:W3CDTF">2020-08-10T13:50:00Z</dcterms:created>
  <dcterms:modified xsi:type="dcterms:W3CDTF">2023-10-11T14:04:18Z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</Properties>
</file>