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7"/>
  </p:notesMasterIdLst>
  <p:sldIdLst>
    <p:sldId id="381" r:id="rId4"/>
    <p:sldId id="257" r:id="rId5"/>
    <p:sldId id="362" r:id="rId6"/>
    <p:sldId id="360" r:id="rId7"/>
    <p:sldId id="258" r:id="rId8"/>
    <p:sldId id="260" r:id="rId9"/>
    <p:sldId id="364" r:id="rId10"/>
    <p:sldId id="346" r:id="rId11"/>
    <p:sldId id="348" r:id="rId12"/>
    <p:sldId id="349" r:id="rId13"/>
    <p:sldId id="366" r:id="rId14"/>
    <p:sldId id="365" r:id="rId15"/>
    <p:sldId id="265" r:id="rId16"/>
    <p:sldId id="261" r:id="rId17"/>
    <p:sldId id="367" r:id="rId18"/>
    <p:sldId id="350" r:id="rId19"/>
    <p:sldId id="368" r:id="rId20"/>
    <p:sldId id="369" r:id="rId21"/>
    <p:sldId id="370" r:id="rId22"/>
    <p:sldId id="371" r:id="rId23"/>
    <p:sldId id="372" r:id="rId24"/>
    <p:sldId id="373" r:id="rId25"/>
    <p:sldId id="356" r:id="rId26"/>
    <p:sldId id="374" r:id="rId27"/>
    <p:sldId id="375" r:id="rId28"/>
    <p:sldId id="376" r:id="rId29"/>
    <p:sldId id="276" r:id="rId30"/>
    <p:sldId id="377" r:id="rId31"/>
    <p:sldId id="378" r:id="rId32"/>
    <p:sldId id="379" r:id="rId33"/>
    <p:sldId id="380" r:id="rId34"/>
    <p:sldId id="357" r:id="rId35"/>
    <p:sldId id="27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1.jpeg"/><Relationship Id="rId4" Type="http://schemas.openxmlformats.org/officeDocument/2006/relationships/image" Target="../media/image8.pn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3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 Box 1"/>
          <p:cNvSpPr txBox="1"/>
          <p:nvPr/>
        </p:nvSpPr>
        <p:spPr>
          <a:xfrm>
            <a:off x="2010110" y="612792"/>
            <a:ext cx="8172430" cy="707886"/>
          </a:xfrm>
          <a:prstGeom prst="rect">
            <a:avLst/>
          </a:prstGeom>
          <a:noFill/>
        </p:spPr>
        <p:txBody>
          <a:bodyPr wrap="none" rtlCol="0">
            <a:spAutoFit/>
          </a:bodyPr>
          <a:lstStyle/>
          <a:p>
            <a:pPr algn="ctr"/>
            <a:r>
              <a:rPr lang="en-US" sz="4000" b="1" dirty="0" smtClean="0">
                <a:ln w="12700">
                  <a:noFill/>
                  <a:prstDash val="solid"/>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TRƯỜNG TIỂU HỌC LONG BIÊN</a:t>
            </a:r>
            <a:endParaRPr lang="en-US" sz="4000" b="1" dirty="0">
              <a:ln w="12700">
                <a:noFill/>
                <a:prstDash val="solid"/>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KHOA HỌC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4</a:t>
            </a:r>
          </a:p>
        </p:txBody>
      </p:sp>
      <p:sp>
        <p:nvSpPr>
          <p:cNvPr id="16" name="Text Box 4"/>
          <p:cNvSpPr txBox="1"/>
          <p:nvPr/>
        </p:nvSpPr>
        <p:spPr>
          <a:xfrm>
            <a:off x="1181357" y="3587750"/>
            <a:ext cx="9829934" cy="830997"/>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8: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sự</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truyền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endParaRPr>
          </a:p>
        </p:txBody>
      </p:sp>
      <p:sp>
        <p:nvSpPr>
          <p:cNvPr id="21" name="Text Box 5"/>
          <p:cNvSpPr txBox="1"/>
          <p:nvPr/>
        </p:nvSpPr>
        <p:spPr>
          <a:xfrm>
            <a:off x="4661318" y="5513478"/>
            <a:ext cx="2868093" cy="46166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Times New Roman" pitchFamily="18" charset="0"/>
                <a:cs typeface="Times New Roman" pitchFamily="18" charset="0"/>
              </a:rPr>
              <a:t>Năm</a:t>
            </a:r>
            <a:r>
              <a:rPr lang="en-US" sz="2400" dirty="0">
                <a:ln w="12700">
                  <a:noFill/>
                  <a:prstDash val="solid"/>
                </a:ln>
                <a:solidFill>
                  <a:srgbClr val="000000"/>
                </a:solidFill>
                <a:effectLst/>
                <a:latin typeface="Times New Roman" pitchFamily="18" charset="0"/>
                <a:cs typeface="Times New Roman" pitchFamily="18" charset="0"/>
              </a:rPr>
              <a:t> </a:t>
            </a:r>
            <a:r>
              <a:rPr lang="en-US" sz="2400" dirty="0" err="1">
                <a:ln w="12700">
                  <a:noFill/>
                  <a:prstDash val="solid"/>
                </a:ln>
                <a:solidFill>
                  <a:srgbClr val="000000"/>
                </a:solidFill>
                <a:effectLst/>
                <a:latin typeface="Times New Roman" pitchFamily="18" charset="0"/>
                <a:cs typeface="Times New Roman" pitchFamily="18" charset="0"/>
              </a:rPr>
              <a:t>học</a:t>
            </a:r>
            <a:r>
              <a:rPr lang="en-US" sz="2400" dirty="0">
                <a:ln w="12700">
                  <a:noFill/>
                  <a:prstDash val="solid"/>
                </a:ln>
                <a:solidFill>
                  <a:srgbClr val="000000"/>
                </a:solidFill>
                <a:effectLst/>
                <a:latin typeface="Times New Roman" pitchFamily="18" charset="0"/>
                <a:cs typeface="Times New Roman" pitchFamily="18" charset="0"/>
              </a:rPr>
              <a:t> 2023 - 2024</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gridCol w="5191125"/>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30" y="1052263"/>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8922626" y="5214891"/>
            <a:ext cx="2593098" cy="1376409"/>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11114768"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4" y="2641103"/>
            <a:ext cx="10248899"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dirty="0" err="1">
                <a:solidFill>
                  <a:schemeClr val="tx1">
                    <a:lumMod val="95000"/>
                    <a:lumOff val="5000"/>
                  </a:schemeClr>
                </a:solidFill>
                <a:latin typeface="+mn-lt"/>
              </a:rPr>
              <a:t>Nhờ</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có</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ánh</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sáng</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chúng</a:t>
            </a:r>
            <a:r>
              <a:rPr lang="en-US" sz="4000" b="1" dirty="0">
                <a:solidFill>
                  <a:schemeClr val="tx1">
                    <a:lumMod val="95000"/>
                    <a:lumOff val="5000"/>
                  </a:schemeClr>
                </a:solidFill>
                <a:latin typeface="+mn-lt"/>
              </a:rPr>
              <a:t> ta </a:t>
            </a:r>
            <a:r>
              <a:rPr lang="en-US" sz="4000" b="1" dirty="0" err="1">
                <a:solidFill>
                  <a:schemeClr val="tx1">
                    <a:lumMod val="95000"/>
                    <a:lumOff val="5000"/>
                  </a:schemeClr>
                </a:solidFill>
                <a:latin typeface="+mn-lt"/>
              </a:rPr>
              <a:t>nhìn</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thấy</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mọi</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vậy</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vậy</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ánh</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sáng</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phát</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ra</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từ</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đâu</a:t>
            </a:r>
            <a:r>
              <a:rPr lang="en-US" sz="4000" b="1" dirty="0">
                <a:solidFill>
                  <a:schemeClr val="tx1">
                    <a:lumMod val="95000"/>
                    <a:lumOff val="5000"/>
                  </a:schemeClr>
                </a:solidFill>
                <a:latin typeface="+mn-lt"/>
              </a:rPr>
              <a:t>?</a:t>
            </a:r>
            <a:endParaRPr lang="vi-VN" sz="40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10534518"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4000" b="1" dirty="0">
                <a:solidFill>
                  <a:schemeClr val="tx1">
                    <a:lumMod val="95000"/>
                    <a:lumOff val="5000"/>
                  </a:schemeClr>
                </a:solidFill>
                <a:latin typeface="+mn-lt"/>
              </a:rPr>
              <a:t>Trong </a:t>
            </a:r>
            <a:r>
              <a:rPr lang="en-US" sz="4000" b="1" dirty="0" err="1">
                <a:solidFill>
                  <a:schemeClr val="tx1">
                    <a:lumMod val="95000"/>
                    <a:lumOff val="5000"/>
                  </a:schemeClr>
                </a:solidFill>
                <a:latin typeface="+mn-lt"/>
              </a:rPr>
              <a:t>không</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khí</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ánh</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sáng</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truyền</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như</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thế</a:t>
            </a:r>
            <a:r>
              <a:rPr lang="en-US" sz="4000" b="1" dirty="0">
                <a:solidFill>
                  <a:schemeClr val="tx1">
                    <a:lumMod val="95000"/>
                    <a:lumOff val="5000"/>
                  </a:schemeClr>
                </a:solidFill>
                <a:latin typeface="+mn-lt"/>
              </a:rPr>
              <a:t> </a:t>
            </a:r>
            <a:r>
              <a:rPr lang="en-US" sz="4000" b="1" dirty="0" err="1">
                <a:solidFill>
                  <a:schemeClr val="tx1">
                    <a:lumMod val="95000"/>
                    <a:lumOff val="5000"/>
                  </a:schemeClr>
                </a:solidFill>
                <a:latin typeface="+mn-lt"/>
              </a:rPr>
              <a:t>nào</a:t>
            </a:r>
            <a:r>
              <a:rPr lang="en-US" sz="4000" b="1" dirty="0">
                <a:solidFill>
                  <a:schemeClr val="tx1">
                    <a:lumMod val="95000"/>
                    <a:lumOff val="5000"/>
                  </a:schemeClr>
                </a:solidFill>
                <a:latin typeface="+mn-lt"/>
              </a:rPr>
              <a:t>?</a:t>
            </a:r>
            <a:endParaRPr lang="vi-VN" sz="40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3845" y="2712890"/>
            <a:ext cx="6179970" cy="133882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1505491" y="2762738"/>
            <a:ext cx="919996" cy="919996"/>
          </a:xfrm>
          <a:prstGeom prst="rect">
            <a:avLst/>
          </a:prstGeom>
        </p:spPr>
      </p:pic>
      <p:sp>
        <p:nvSpPr>
          <p:cNvPr id="9" name="TextBox 8"/>
          <p:cNvSpPr txBox="1"/>
          <p:nvPr/>
        </p:nvSpPr>
        <p:spPr>
          <a:xfrm>
            <a:off x="2512841" y="4003490"/>
            <a:ext cx="6902689" cy="133882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1536495" y="4212906"/>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gridCol w="3362326"/>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1130</Words>
  <Application>Microsoft Office PowerPoint</Application>
  <PresentationFormat>Custom</PresentationFormat>
  <Paragraphs>119</Paragraphs>
  <Slides>33</Slides>
  <Notes>33</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2023-07-31T23:18:00Z</dcterms:created>
  <dcterms:modified xsi:type="dcterms:W3CDTF">2023-10-05T09:11:43Z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