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9" r:id="rId3"/>
    <p:sldId id="262" r:id="rId4"/>
    <p:sldId id="264" r:id="rId5"/>
    <p:sldId id="266" r:id="rId6"/>
    <p:sldId id="268" r:id="rId7"/>
    <p:sldId id="258" r:id="rId8"/>
    <p:sldId id="283" r:id="rId9"/>
    <p:sldId id="272" r:id="rId10"/>
    <p:sldId id="284" r:id="rId11"/>
    <p:sldId id="286" r:id="rId12"/>
    <p:sldId id="265" r:id="rId13"/>
    <p:sldId id="274" r:id="rId14"/>
    <p:sldId id="275" r:id="rId15"/>
    <p:sldId id="277" r:id="rId16"/>
    <p:sldId id="279" r:id="rId17"/>
    <p:sldId id="287" r:id="rId18"/>
    <p:sldId id="278" r:id="rId19"/>
    <p:sldId id="291" r:id="rId20"/>
    <p:sldId id="288" r:id="rId21"/>
    <p:sldId id="289" r:id="rId22"/>
    <p:sldId id="280" r:id="rId23"/>
  </p:sldIdLst>
  <p:sldSz cx="12192000" cy="6858000"/>
  <p:notesSz cx="6858000" cy="9144000"/>
  <p:embeddedFontLst>
    <p:embeddedFont>
      <p:font typeface="#9Slide07 Cadena" panose="020B0604020202020204" charset="0"/>
      <p:bold r:id="rId24"/>
    </p:embeddedFont>
    <p:embeddedFont>
      <p:font typeface="#9Slide07 HoneyCream" panose="020B0604020202020204" charset="0"/>
      <p:regular r:id="rId25"/>
    </p:embeddedFont>
    <p:embeddedFont>
      <p:font typeface="#9Slide05 Aphrodite Pro" panose="020B0604020202020204" charset="0"/>
      <p:regular r:id="rId26"/>
    </p:embeddedFont>
    <p:embeddedFont>
      <p:font typeface="Calibri Light" panose="020F0302020204030204" pitchFamily="34" charset="0"/>
      <p:regular r:id="rId27"/>
      <p:italic r:id="rId28"/>
    </p:embeddedFont>
    <p:embeddedFont>
      <p:font typeface="Tahoma" panose="020B0604030504040204" pitchFamily="34" charset="0"/>
      <p:regular r:id="rId29"/>
      <p:bold r:id="rId30"/>
    </p:embeddedFont>
    <p:embeddedFont>
      <p:font typeface="Calibri" panose="020F0502020204030204" pitchFamily="34" charset="0"/>
      <p:regular r:id="rId31"/>
      <p:bold r:id="rId32"/>
      <p:italic r:id="rId33"/>
      <p:boldItalic r:id="rId34"/>
    </p:embeddedFont>
    <p:embeddedFont>
      <p:font typeface="微软雅黑" panose="020B0503020204020204" pitchFamily="34" charset="-122"/>
      <p:regular r:id="rId35"/>
      <p:bold r:id="rId36"/>
    </p:embeddedFont>
    <p:embeddedFont>
      <p:font typeface="Cambria" panose="02040503050406030204" pitchFamily="18"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CC0099"/>
    <a:srgbClr val="CC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979" autoAdjust="0"/>
    <p:restoredTop sz="94660"/>
  </p:normalViewPr>
  <p:slideViewPr>
    <p:cSldViewPr snapToGrid="0">
      <p:cViewPr varScale="1">
        <p:scale>
          <a:sx n="85" d="100"/>
          <a:sy n="85" d="100"/>
        </p:scale>
        <p:origin x="197"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437295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715124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6595782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rotWithShape="1">
          <a:blip r:embed="rId2">
            <a:extLst>
              <a:ext uri="{28A0092B-C50C-407E-A947-70E740481C1C}">
                <a14:useLocalDpi xmlns:a14="http://schemas.microsoft.com/office/drawing/2010/main" val="0"/>
              </a:ext>
            </a:extLst>
          </a:blip>
          <a:srcRect b="72963"/>
          <a:stretch/>
        </p:blipFill>
        <p:spPr>
          <a:xfrm flipV="1">
            <a:off x="-50800" y="5005388"/>
            <a:ext cx="12242800" cy="1854200"/>
          </a:xfrm>
          <a:prstGeom prst="rect">
            <a:avLst/>
          </a:prstGeom>
        </p:spPr>
      </p:pic>
      <p:sp>
        <p:nvSpPr>
          <p:cNvPr id="4" name="日期占位符 3">
            <a:extLst>
              <a:ext uri="{FF2B5EF4-FFF2-40B4-BE49-F238E27FC236}">
                <a16:creationId xmlns:a16="http://schemas.microsoft.com/office/drawing/2014/main" id="{AB3D19CA-56B8-C076-36C2-87018A8AAA9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EF8B41-CAC5-49DA-9156-65DCBE836829}" type="datetimeFigureOut">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2023/10/17</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5" name="页脚占位符 4">
            <a:extLst>
              <a:ext uri="{FF2B5EF4-FFF2-40B4-BE49-F238E27FC236}">
                <a16:creationId xmlns:a16="http://schemas.microsoft.com/office/drawing/2014/main" id="{B8D77D8C-66D6-DCA2-DBB1-8FAE246D6C8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sp>
        <p:nvSpPr>
          <p:cNvPr id="6" name="灯片编号占位符 5">
            <a:extLst>
              <a:ext uri="{FF2B5EF4-FFF2-40B4-BE49-F238E27FC236}">
                <a16:creationId xmlns:a16="http://schemas.microsoft.com/office/drawing/2014/main" id="{AB836911-B9BB-D33E-1723-E5149F9B986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531AD8-4DC2-4F0A-8757-37262589E781}" type="slidenum">
              <a:rPr kumimoji="0" lang="zh-CN" altLang="en-US" sz="1200" b="0" i="0" u="none" strike="noStrike" kern="1200" cap="none" spc="0" normalizeH="0" baseline="0" noProof="0" smtClean="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微软雅黑" panose="020B0503020204020204" pitchFamily="34" charset="-122"/>
              <a:ea typeface="微软雅黑" panose="020B0503020204020204" pitchFamily="34" charset="-122"/>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12" name="Picture 11">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13"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3104938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4" name="Picture 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5"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6"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511598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98079F-260D-4F10-8B18-A6BBC705944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56906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498079F-260D-4F10-8B18-A6BBC7059445}"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536753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98079F-260D-4F10-8B18-A6BBC7059445}"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09646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498079F-260D-4F10-8B18-A6BBC7059445}"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393511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498079F-260D-4F10-8B18-A6BBC7059445}"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3783577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8079F-260D-4F10-8B18-A6BBC7059445}"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126134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907873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498079F-260D-4F10-8B18-A6BBC7059445}"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588C3-C41F-4CBD-9D72-D52AEE94AE1B}" type="slidenum">
              <a:rPr lang="en-US" smtClean="0"/>
              <a:t>‹#›</a:t>
            </a:fld>
            <a:endParaRPr lang="en-US"/>
          </a:p>
        </p:txBody>
      </p:sp>
    </p:spTree>
    <p:extLst>
      <p:ext uri="{BB962C8B-B14F-4D97-AF65-F5344CB8AC3E}">
        <p14:creationId xmlns:p14="http://schemas.microsoft.com/office/powerpoint/2010/main" val="2598703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34000" r="-3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8079F-260D-4F10-8B18-A6BBC7059445}" type="datetimeFigureOut">
              <a:rPr lang="en-US" smtClean="0"/>
              <a:t>10/17/2023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7588C3-C41F-4CBD-9D72-D52AEE94AE1B}"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7667"/>
          <a:stretch/>
        </p:blipFill>
        <p:spPr>
          <a:xfrm>
            <a:off x="-2186245" y="-194947"/>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1482092" y="781758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2913963" y="9124747"/>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8">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300973" y="9488688"/>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1"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id="{6AA5128D-EAF5-483C-871A-4BFED87FD86D}"/>
              </a:ext>
            </a:extLst>
          </p:cNvPr>
          <p:cNvSpPr txBox="1">
            <a:spLocks/>
          </p:cNvSpPr>
          <p:nvPr userDrawn="1"/>
        </p:nvSpPr>
        <p:spPr>
          <a:xfrm>
            <a:off x="-2186247" y="1716813"/>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9482930" y="-524934"/>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69543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5" r:id="rId12"/>
    <p:sldLayoutId id="2147483666"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1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3" name="Rectangle 2"/>
          <p:cNvSpPr/>
          <p:nvPr/>
        </p:nvSpPr>
        <p:spPr>
          <a:xfrm>
            <a:off x="0" y="3958814"/>
            <a:ext cx="4746492" cy="1226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99161"/>
            <a:ext cx="8709757" cy="7909023"/>
          </a:xfrm>
          <a:prstGeom prst="rect">
            <a:avLst/>
          </a:prstGeom>
        </p:spPr>
      </p:pic>
      <p:pic>
        <p:nvPicPr>
          <p:cNvPr id="12" name="Picture 11">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7225488" y="-127306"/>
            <a:ext cx="1523956" cy="1508868"/>
          </a:xfrm>
          <a:prstGeom prst="rect">
            <a:avLst/>
          </a:prstGeom>
        </p:spPr>
      </p:pic>
      <p:grpSp>
        <p:nvGrpSpPr>
          <p:cNvPr id="13" name="Group 12"/>
          <p:cNvGrpSpPr/>
          <p:nvPr/>
        </p:nvGrpSpPr>
        <p:grpSpPr>
          <a:xfrm>
            <a:off x="6091160" y="897073"/>
            <a:ext cx="2811439" cy="1142873"/>
            <a:chOff x="-856880" y="1054458"/>
            <a:chExt cx="2811439" cy="1142873"/>
          </a:xfrm>
        </p:grpSpPr>
        <p:sp>
          <p:nvSpPr>
            <p:cNvPr id="14" name="Google Shape;1910;p31">
              <a:extLst>
                <a:ext uri="{FF2B5EF4-FFF2-40B4-BE49-F238E27FC236}">
                  <a16:creationId xmlns:a16="http://schemas.microsoft.com/office/drawing/2014/main"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smtClean="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4</a:t>
              </a:r>
              <a:endPar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sp>
          <p:nvSpPr>
            <p:cNvPr id="15" name="Google Shape;1910;p31">
              <a:extLst>
                <a:ext uri="{FF2B5EF4-FFF2-40B4-BE49-F238E27FC236}">
                  <a16:creationId xmlns:a16="http://schemas.microsoft.com/office/drawing/2014/main" id="{E4CC77B8-F17E-79E4-B3C9-5B07D794B153}"/>
                </a:ext>
              </a:extLst>
            </p:cNvPr>
            <p:cNvSpPr txBox="1">
              <a:spLocks/>
            </p:cNvSpPr>
            <p:nvPr/>
          </p:nvSpPr>
          <p:spPr>
            <a:xfrm>
              <a:off x="-856880" y="1054458"/>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a:t>
              </a:r>
              <a:r>
                <a:rPr kumimoji="0" lang="en-US" sz="2400" b="1" i="0" u="none" strike="noStrike" kern="0" cap="none" spc="0" normalizeH="0" baseline="0" noProof="0" dirty="0" err="1"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việt</a:t>
              </a:r>
              <a:r>
                <a:rPr kumimoji="0" lang="en-US" sz="2400" b="1" i="0" u="none" strike="noStrike" kern="0" cap="none" spc="0" normalizeH="0" baseline="0" noProof="0" dirty="0" smtClean="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 4</a:t>
              </a:r>
              <a:endParaRPr kumimoji="0" lang="en-US" sz="24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endParaRPr>
            </a:p>
          </p:txBody>
        </p:sp>
      </p:grpSp>
      <p:sp>
        <p:nvSpPr>
          <p:cNvPr id="33"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4" name="Picture 3"/>
          <p:cNvPicPr>
            <a:picLocks noChangeAspect="1"/>
          </p:cNvPicPr>
          <p:nvPr/>
        </p:nvPicPr>
        <p:blipFill>
          <a:blip r:embed="rId5"/>
          <a:stretch>
            <a:fillRect/>
          </a:stretch>
        </p:blipFill>
        <p:spPr>
          <a:xfrm>
            <a:off x="23343" y="678083"/>
            <a:ext cx="6666681" cy="5130050"/>
          </a:xfrm>
          <a:prstGeom prst="rect">
            <a:avLst/>
          </a:prstGeom>
        </p:spPr>
      </p:pic>
    </p:spTree>
    <p:extLst>
      <p:ext uri="{BB962C8B-B14F-4D97-AF65-F5344CB8AC3E}">
        <p14:creationId xmlns:p14="http://schemas.microsoft.com/office/powerpoint/2010/main" val="23358002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2747834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3316256" y="-196439"/>
            <a:ext cx="6279734" cy="3431889"/>
            <a:chOff x="2663918" y="-504882"/>
            <a:chExt cx="7118699" cy="3829302"/>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2"/>
              <a:ext cx="5213164" cy="3829302"/>
            </a:xfrm>
            <a:prstGeom prst="rect">
              <a:avLst/>
            </a:prstGeom>
          </p:spPr>
        </p:pic>
        <p:sp>
          <p:nvSpPr>
            <p:cNvPr id="12" name="TextBox 11"/>
            <p:cNvSpPr txBox="1"/>
            <p:nvPr/>
          </p:nvSpPr>
          <p:spPr>
            <a:xfrm>
              <a:off x="3882199" y="358446"/>
              <a:ext cx="5900418" cy="9615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rPr>
                <a:t>Từ ngữ</a:t>
              </a:r>
              <a:endParaRPr kumimoji="0" lang="en-US" sz="5000" b="1" i="0" u="none" strike="noStrike" kern="1200" cap="none" spc="0" normalizeH="0" baseline="0" noProof="0" dirty="0">
                <a:ln>
                  <a:noFill/>
                </a:ln>
                <a:solidFill>
                  <a:srgbClr val="CC3300"/>
                </a:solidFill>
                <a:effectLst>
                  <a:reflection blurRad="6350" stA="55000" endA="300" endPos="45500" dir="5400000" sy="-100000" algn="bl" rotWithShape="0"/>
                </a:effectLst>
                <a:uLnTx/>
                <a:uFillTx/>
                <a:latin typeface="Cambria" panose="02040503050406030204" pitchFamily="18" charset="0"/>
                <a:ea typeface="Cambria" panose="02040503050406030204" pitchFamily="18" charset="0"/>
              </a:endParaRPr>
            </a:p>
          </p:txBody>
        </p:sp>
      </p:grpSp>
      <p:sp>
        <p:nvSpPr>
          <p:cNvPr id="14" name="Google Shape;276;p7">
            <a:extLst>
              <a:ext uri="{FF2B5EF4-FFF2-40B4-BE49-F238E27FC236}">
                <a16:creationId xmlns:a16="http://schemas.microsoft.com/office/drawing/2014/main" id="{D33CB0D1-8FD9-7C5D-268F-E2711EEE24E1}"/>
              </a:ext>
            </a:extLst>
          </p:cNvPr>
          <p:cNvSpPr/>
          <p:nvPr/>
        </p:nvSpPr>
        <p:spPr>
          <a:xfrm>
            <a:off x="359560" y="2142446"/>
            <a:ext cx="7218166" cy="1019940"/>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2700" dirty="0" smtClean="0">
                <a:latin typeface="Cambria" panose="02040503050406030204" pitchFamily="18" charset="0"/>
                <a:ea typeface="Cambria" panose="02040503050406030204" pitchFamily="18" charset="0"/>
              </a:rPr>
              <a:t>Gùi</a:t>
            </a:r>
            <a:r>
              <a:rPr lang="vi-VN" sz="2700" dirty="0">
                <a:latin typeface="Cambria" panose="02040503050406030204" pitchFamily="18" charset="0"/>
                <a:ea typeface="Cambria" panose="02040503050406030204" pitchFamily="18" charset="0"/>
              </a:rPr>
              <a:t>: đồ làm bằng mây tre để mang đồ đạc (trên lưng), dùng ở một số khu vực miền núi</a:t>
            </a:r>
            <a:r>
              <a:rPr lang="vi-VN" sz="2700" dirty="0" smtClean="0">
                <a:latin typeface="Cambria" panose="02040503050406030204" pitchFamily="18" charset="0"/>
                <a:ea typeface="Cambria" panose="02040503050406030204" pitchFamily="18" charset="0"/>
              </a:rPr>
              <a:t>.</a:t>
            </a:r>
            <a:endParaRPr kumimoji="0" sz="2700" b="1" i="0" u="none" strike="noStrike" kern="1200" cap="none" spc="0" normalizeH="0" baseline="0" noProof="0" dirty="0">
              <a:ln>
                <a:solidFill>
                  <a:prstClr val="white"/>
                </a:solidFill>
              </a:ln>
              <a:solidFill>
                <a:srgbClr val="FF0066"/>
              </a:solidFill>
              <a:effectLst/>
              <a:uLnTx/>
              <a:uFillTx/>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81180" y="3571047"/>
            <a:ext cx="7289320" cy="1068334"/>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lvl="0" algn="ctr"/>
            <a:r>
              <a:rPr lang="vi-VN" sz="2700" dirty="0" smtClean="0">
                <a:latin typeface="Cambria" panose="02040503050406030204" pitchFamily="18" charset="0"/>
                <a:ea typeface="Cambria" panose="02040503050406030204" pitchFamily="18" charset="0"/>
              </a:rPr>
              <a:t>Thung </a:t>
            </a:r>
            <a:r>
              <a:rPr lang="vi-VN" sz="2700" dirty="0">
                <a:latin typeface="Cambria" panose="02040503050406030204" pitchFamily="18" charset="0"/>
                <a:ea typeface="Cambria" panose="02040503050406030204" pitchFamily="18" charset="0"/>
              </a:rPr>
              <a:t>(thung lũng): dải đất trũng, thấp giữa các sườn (dãy) núi</a:t>
            </a:r>
            <a:r>
              <a:rPr lang="vi-VN" sz="2700" dirty="0" smtClean="0">
                <a:latin typeface="Cambria" panose="02040503050406030204" pitchFamily="18" charset="0"/>
                <a:ea typeface="Cambria" panose="02040503050406030204" pitchFamily="18" charset="0"/>
              </a:rPr>
              <a:t>.</a:t>
            </a:r>
            <a:endParaRPr kumimoji="0" sz="2700" b="1" i="0" u="none" strike="noStrike" kern="1200" cap="none" spc="0" normalizeH="0" baseline="0" noProof="0" dirty="0">
              <a:ln w="3175">
                <a:noFill/>
              </a:ln>
              <a:solidFill>
                <a:srgbClr val="7030A0"/>
              </a:solidFill>
              <a:effectLst/>
              <a:uLnTx/>
              <a:uFillTx/>
              <a:latin typeface="Cambria" panose="02040503050406030204" pitchFamily="18" charset="0"/>
              <a:ea typeface="Cambria" panose="02040503050406030204" pitchFamily="18" charset="0"/>
            </a:endParaRPr>
          </a:p>
        </p:txBody>
      </p:sp>
      <p:pic>
        <p:nvPicPr>
          <p:cNvPr id="20"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pic>
        <p:nvPicPr>
          <p:cNvPr id="2" name="Picture 1"/>
          <p:cNvPicPr>
            <a:picLocks noChangeAspect="1"/>
          </p:cNvPicPr>
          <p:nvPr/>
        </p:nvPicPr>
        <p:blipFill>
          <a:blip r:embed="rId8"/>
          <a:stretch>
            <a:fillRect/>
          </a:stretch>
        </p:blipFill>
        <p:spPr>
          <a:xfrm>
            <a:off x="8195042" y="854020"/>
            <a:ext cx="1799302" cy="2381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p:cNvPicPr>
            <a:picLocks noChangeAspect="1"/>
          </p:cNvPicPr>
          <p:nvPr/>
        </p:nvPicPr>
        <p:blipFill>
          <a:blip r:embed="rId9"/>
          <a:stretch>
            <a:fillRect/>
          </a:stretch>
        </p:blipFill>
        <p:spPr>
          <a:xfrm>
            <a:off x="7455723" y="3275389"/>
            <a:ext cx="4682342" cy="3123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51794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1052731" y="2264888"/>
            <a:ext cx="8897179"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smtClean="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38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spTree>
    <p:extLst>
      <p:ext uri="{BB962C8B-B14F-4D97-AF65-F5344CB8AC3E}">
        <p14:creationId xmlns:p14="http://schemas.microsoft.com/office/powerpoint/2010/main" val="1562859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8367"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656" y="4460692"/>
            <a:ext cx="2692400" cy="2692400"/>
          </a:xfrm>
          <a:prstGeom prst="rect">
            <a:avLst/>
          </a:prstGeom>
        </p:spPr>
      </p:pic>
      <p:pic>
        <p:nvPicPr>
          <p:cNvPr id="5"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2182945" y="-2227501"/>
            <a:ext cx="3775166" cy="8230168"/>
          </a:xfrm>
          <a:prstGeom prst="rect">
            <a:avLst/>
          </a:prstGeom>
        </p:spPr>
      </p:pic>
      <p:pic>
        <p:nvPicPr>
          <p:cNvPr id="6" name="图片 26"/>
          <p:cNvPicPr>
            <a:picLocks noChangeAspect="1"/>
          </p:cNvPicPr>
          <p:nvPr/>
        </p:nvPicPr>
        <p:blipFill rotWithShape="1">
          <a:blip r:embed="rId5">
            <a:extLst>
              <a:ext uri="{28A0092B-C50C-407E-A947-70E740481C1C}">
                <a14:useLocalDpi xmlns:a14="http://schemas.microsoft.com/office/drawing/2010/main" val="0"/>
              </a:ext>
            </a:extLst>
          </a:blip>
          <a:srcRect l="69643" r="16131" b="44869"/>
          <a:stretch/>
        </p:blipFill>
        <p:spPr>
          <a:xfrm rot="5400000">
            <a:off x="8063999" y="-2056663"/>
            <a:ext cx="3311327" cy="7218961"/>
          </a:xfrm>
          <a:prstGeom prst="rect">
            <a:avLst/>
          </a:prstGeom>
        </p:spPr>
      </p:pic>
      <p:grpSp>
        <p:nvGrpSpPr>
          <p:cNvPr id="14" name="Group 13"/>
          <p:cNvGrpSpPr/>
          <p:nvPr/>
        </p:nvGrpSpPr>
        <p:grpSpPr>
          <a:xfrm>
            <a:off x="1051228" y="-21088"/>
            <a:ext cx="10731800" cy="2512522"/>
            <a:chOff x="377553" y="-18922"/>
            <a:chExt cx="10674949" cy="3464258"/>
          </a:xfrm>
        </p:grpSpPr>
        <p:grpSp>
          <p:nvGrpSpPr>
            <p:cNvPr id="7" name="Group 6"/>
            <p:cNvGrpSpPr/>
            <p:nvPr/>
          </p:nvGrpSpPr>
          <p:grpSpPr>
            <a:xfrm>
              <a:off x="1180930" y="237092"/>
              <a:ext cx="9871572" cy="3208244"/>
              <a:chOff x="919673" y="197904"/>
              <a:chExt cx="9871572" cy="3208244"/>
            </a:xfrm>
            <a:effectLst>
              <a:outerShdw blurRad="50800" dist="38100" dir="16200000" rotWithShape="0">
                <a:prstClr val="black">
                  <a:alpha val="40000"/>
                </a:prstClr>
              </a:outerShdw>
            </a:effectLst>
          </p:grpSpPr>
          <p:grpSp>
            <p:nvGrpSpPr>
              <p:cNvPr id="8" name="Group 7"/>
              <p:cNvGrpSpPr/>
              <p:nvPr/>
            </p:nvGrpSpPr>
            <p:grpSpPr>
              <a:xfrm>
                <a:off x="919673" y="197904"/>
                <a:ext cx="9871572" cy="1877889"/>
                <a:chOff x="994238" y="364022"/>
                <a:chExt cx="9871572" cy="2169607"/>
              </a:xfrm>
            </p:grpSpPr>
            <p:sp>
              <p:nvSpPr>
                <p:cNvPr id="10" name="Rectangle: Rounded Corners 19"/>
                <p:cNvSpPr/>
                <p:nvPr/>
              </p:nvSpPr>
              <p:spPr>
                <a:xfrm>
                  <a:off x="1122370" y="529444"/>
                  <a:ext cx="9743440" cy="2004185"/>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Rounded Corners 1"/>
                <p:cNvSpPr/>
                <p:nvPr/>
              </p:nvSpPr>
              <p:spPr>
                <a:xfrm>
                  <a:off x="994238" y="364022"/>
                  <a:ext cx="9743440" cy="19885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9" name="TextBox 8"/>
              <p:cNvSpPr txBox="1"/>
              <p:nvPr/>
            </p:nvSpPr>
            <p:spPr>
              <a:xfrm>
                <a:off x="1031216" y="223438"/>
                <a:ext cx="9180412" cy="3182710"/>
              </a:xfrm>
              <a:prstGeom prst="rect">
                <a:avLst/>
              </a:prstGeom>
              <a:noFill/>
            </p:spPr>
            <p:txBody>
              <a:bodyPr wrap="square" rtlCol="0">
                <a:spAutoFit/>
              </a:bodyPr>
              <a:lstStyle/>
              <a:p>
                <a:pPr algn="ctr"/>
                <a:r>
                  <a:rPr lang="vi-VN" sz="3600" b="1" dirty="0" smtClean="0">
                    <a:solidFill>
                      <a:srgbClr val="002060"/>
                    </a:solidFill>
                    <a:latin typeface="Cambria" panose="02040503050406030204" pitchFamily="18" charset="0"/>
                    <a:ea typeface="Cambria" panose="02040503050406030204" pitchFamily="18" charset="0"/>
                  </a:rPr>
                  <a:t>1.Bài thơ viết về các bạn nhỏ ở đâu?</a:t>
                </a:r>
              </a:p>
              <a:p>
                <a:pPr algn="ctr"/>
                <a:r>
                  <a:rPr lang="vi-VN" sz="3600" b="1" dirty="0" smtClean="0">
                    <a:solidFill>
                      <a:srgbClr val="002060"/>
                    </a:solidFill>
                    <a:latin typeface="Cambria" panose="02040503050406030204" pitchFamily="18" charset="0"/>
                    <a:ea typeface="Cambria" panose="02040503050406030204" pitchFamily="18" charset="0"/>
                  </a:rPr>
                  <a:t> Những cảnh vật nào giúp em biết điều đó?</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13"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19" name="Group 18"/>
          <p:cNvGrpSpPr/>
          <p:nvPr/>
        </p:nvGrpSpPr>
        <p:grpSpPr>
          <a:xfrm>
            <a:off x="1502594" y="670275"/>
            <a:ext cx="12574388" cy="5661061"/>
            <a:chOff x="580414" y="1513711"/>
            <a:chExt cx="7367682" cy="3001520"/>
          </a:xfrm>
        </p:grpSpPr>
        <p:grpSp>
          <p:nvGrpSpPr>
            <p:cNvPr id="18" name="Group 17"/>
            <p:cNvGrpSpPr/>
            <p:nvPr/>
          </p:nvGrpSpPr>
          <p:grpSpPr>
            <a:xfrm>
              <a:off x="580414" y="2036894"/>
              <a:ext cx="5796080" cy="2478337"/>
              <a:chOff x="580414" y="2036894"/>
              <a:chExt cx="5796080" cy="2478337"/>
            </a:xfrm>
          </p:grpSpPr>
          <p:sp>
            <p:nvSpPr>
              <p:cNvPr id="16" name="Flowchart: Terminator 15"/>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17" name="Flowchart: Terminator 16"/>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15" name="TextBox 14"/>
            <p:cNvSpPr txBox="1"/>
            <p:nvPr/>
          </p:nvSpPr>
          <p:spPr>
            <a:xfrm>
              <a:off x="2866734" y="1513711"/>
              <a:ext cx="5081362" cy="383438"/>
            </a:xfrm>
            <a:prstGeom prst="rect">
              <a:avLst/>
            </a:prstGeom>
            <a:noFill/>
          </p:spPr>
          <p:txBody>
            <a:bodyPr wrap="square" rtlCol="0">
              <a:spAutoFit/>
            </a:bodyPr>
            <a:lstStyle/>
            <a:p>
              <a:pPr algn="just"/>
              <a:endParaRPr lang="en-US" sz="3600" dirty="0">
                <a:solidFill>
                  <a:schemeClr val="tx1">
                    <a:lumMod val="75000"/>
                    <a:lumOff val="25000"/>
                  </a:schemeClr>
                </a:solidFill>
                <a:latin typeface="UTM Flamenco" panose="02040603050506020204" pitchFamily="18" charset="0"/>
              </a:endParaRPr>
            </a:p>
          </p:txBody>
        </p:sp>
      </p:grpSp>
      <p:sp>
        <p:nvSpPr>
          <p:cNvPr id="21"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4" name="TextBox 23"/>
          <p:cNvSpPr txBox="1"/>
          <p:nvPr/>
        </p:nvSpPr>
        <p:spPr>
          <a:xfrm>
            <a:off x="2882386" y="2085851"/>
            <a:ext cx="8318870" cy="954107"/>
          </a:xfrm>
          <a:prstGeom prst="rect">
            <a:avLst/>
          </a:prstGeom>
          <a:noFill/>
        </p:spPr>
        <p:txBody>
          <a:bodyPr wrap="square" rtlCol="0">
            <a:spAutoFit/>
          </a:bodyPr>
          <a:lstStyle/>
          <a:p>
            <a:r>
              <a:rPr lang="vi-VN" sz="2800" i="1" dirty="0">
                <a:solidFill>
                  <a:srgbClr val="C00000"/>
                </a:solidFill>
                <a:latin typeface="Cambria" panose="02040503050406030204" pitchFamily="18" charset="0"/>
                <a:ea typeface="Cambria" panose="02040503050406030204" pitchFamily="18" charset="0"/>
              </a:rPr>
              <a:t>Bài thơ viết về các bạn nhỏ ở ở trên vùng cao. </a:t>
            </a:r>
            <a:endParaRPr lang="en-US" sz="2800" i="1" dirty="0">
              <a:solidFill>
                <a:srgbClr val="C00000"/>
              </a:solidFill>
              <a:latin typeface="Cambria" panose="02040503050406030204" pitchFamily="18" charset="0"/>
              <a:ea typeface="Cambria" panose="02040503050406030204" pitchFamily="18" charset="0"/>
            </a:endParaRPr>
          </a:p>
          <a:p>
            <a:endParaRPr lang="en-US" sz="2800" i="1" dirty="0"/>
          </a:p>
        </p:txBody>
      </p:sp>
      <p:sp>
        <p:nvSpPr>
          <p:cNvPr id="25" name="TextBox 24"/>
          <p:cNvSpPr txBox="1"/>
          <p:nvPr/>
        </p:nvSpPr>
        <p:spPr>
          <a:xfrm>
            <a:off x="2882386" y="2706030"/>
            <a:ext cx="7767572" cy="3108543"/>
          </a:xfrm>
          <a:prstGeom prst="rect">
            <a:avLst/>
          </a:prstGeom>
          <a:noFill/>
        </p:spPr>
        <p:txBody>
          <a:bodyPr wrap="square" rtlCol="0">
            <a:spAutoFit/>
          </a:bodyPr>
          <a:lstStyle/>
          <a:p>
            <a:r>
              <a:rPr lang="vi-VN" sz="2800" i="1" dirty="0" smtClean="0">
                <a:solidFill>
                  <a:srgbClr val="C00000"/>
                </a:solidFill>
                <a:latin typeface="Cambria" panose="02040503050406030204" pitchFamily="18" charset="0"/>
                <a:ea typeface="Cambria" panose="02040503050406030204" pitchFamily="18" charset="0"/>
              </a:rPr>
              <a:t>Những cảnh vật giúp em nhận biết điều đó là:</a:t>
            </a:r>
          </a:p>
          <a:p>
            <a:pPr lvl="3"/>
            <a:r>
              <a:rPr lang="vi-VN" sz="2800" dirty="0" smtClean="0">
                <a:latin typeface="Cambria" panose="02040503050406030204" pitchFamily="18" charset="0"/>
                <a:ea typeface="Cambria" panose="02040503050406030204" pitchFamily="18" charset="0"/>
              </a:rPr>
              <a:t>Nắng nhuộm hồng núi xanh</a:t>
            </a:r>
          </a:p>
          <a:p>
            <a:pPr lvl="3"/>
            <a:r>
              <a:rPr lang="vi-VN" sz="2800" dirty="0" smtClean="0">
                <a:latin typeface="Cambria" panose="02040503050406030204" pitchFamily="18" charset="0"/>
                <a:ea typeface="Cambria" panose="02040503050406030204" pitchFamily="18" charset="0"/>
              </a:rPr>
              <a:t>Tiếng trống rung vách đá</a:t>
            </a:r>
          </a:p>
          <a:p>
            <a:pPr lvl="3"/>
            <a:r>
              <a:rPr lang="vi-VN" sz="2800" dirty="0" smtClean="0">
                <a:latin typeface="Cambria" panose="02040503050406030204" pitchFamily="18" charset="0"/>
                <a:ea typeface="Cambria" panose="02040503050406030204" pitchFamily="18" charset="0"/>
              </a:rPr>
              <a:t>Bóng em nhòa bóng núi</a:t>
            </a:r>
          </a:p>
          <a:p>
            <a:pPr lvl="3"/>
            <a:r>
              <a:rPr lang="vi-VN" sz="2800" dirty="0" smtClean="0">
                <a:latin typeface="Cambria" panose="02040503050406030204" pitchFamily="18" charset="0"/>
                <a:ea typeface="Cambria" panose="02040503050406030204" pitchFamily="18" charset="0"/>
              </a:rPr>
              <a:t>Hun hút mấy thung sâu</a:t>
            </a:r>
          </a:p>
          <a:p>
            <a:pPr lvl="3"/>
            <a:r>
              <a:rPr lang="vi-VN" sz="2800" dirty="0" smtClean="0">
                <a:latin typeface="Cambria" panose="02040503050406030204" pitchFamily="18" charset="0"/>
                <a:ea typeface="Cambria" panose="02040503050406030204" pitchFamily="18" charset="0"/>
              </a:rPr>
              <a:t>Vượt suối  lại băng rừng</a:t>
            </a:r>
          </a:p>
          <a:p>
            <a:pPr lvl="3"/>
            <a:r>
              <a:rPr lang="vi-VN" sz="2800" dirty="0" smtClean="0">
                <a:latin typeface="Cambria" panose="02040503050406030204" pitchFamily="18" charset="0"/>
                <a:ea typeface="Cambria" panose="02040503050406030204" pitchFamily="18" charset="0"/>
              </a:rPr>
              <a:t>Lớp học ngang lưng đồi.</a:t>
            </a:r>
            <a:endParaRPr lang="vi-VN"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31214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117;p2"/>
          <p:cNvSpPr/>
          <p:nvPr/>
        </p:nvSpPr>
        <p:spPr>
          <a:xfrm>
            <a:off x="1247555" y="2376551"/>
            <a:ext cx="9496020" cy="4152791"/>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17" name="Rectangle 16"/>
          <p:cNvSpPr/>
          <p:nvPr/>
        </p:nvSpPr>
        <p:spPr>
          <a:xfrm>
            <a:off x="6146971" y="2517352"/>
            <a:ext cx="3598914" cy="166110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24"/>
          <p:cNvPicPr>
            <a:picLocks noChangeAspect="1"/>
          </p:cNvPicPr>
          <p:nvPr/>
        </p:nvPicPr>
        <p:blipFill rotWithShape="1">
          <a:blip r:embed="rId2">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5" name="图片 26"/>
          <p:cNvPicPr>
            <a:picLocks noChangeAspect="1"/>
          </p:cNvPicPr>
          <p:nvPr/>
        </p:nvPicPr>
        <p:blipFill rotWithShape="1">
          <a:blip r:embed="rId3">
            <a:extLst>
              <a:ext uri="{28A0092B-C50C-407E-A947-70E740481C1C}">
                <a14:useLocalDpi xmlns:a14="http://schemas.microsoft.com/office/drawing/2010/main" val="0"/>
              </a:ext>
            </a:extLst>
          </a:blip>
          <a:srcRect l="69643" r="16131" b="44869"/>
          <a:stretch/>
        </p:blipFill>
        <p:spPr>
          <a:xfrm rot="5400000">
            <a:off x="1705623" y="422735"/>
            <a:ext cx="3311327" cy="7218961"/>
          </a:xfrm>
          <a:prstGeom prst="rect">
            <a:avLst/>
          </a:prstGeom>
        </p:spPr>
      </p:pic>
      <p:grpSp>
        <p:nvGrpSpPr>
          <p:cNvPr id="8" name="Group 7"/>
          <p:cNvGrpSpPr/>
          <p:nvPr/>
        </p:nvGrpSpPr>
        <p:grpSpPr>
          <a:xfrm>
            <a:off x="613458" y="349926"/>
            <a:ext cx="10862776" cy="1583046"/>
            <a:chOff x="919673" y="197904"/>
            <a:chExt cx="9871572" cy="1453474"/>
          </a:xfrm>
          <a:effectLst>
            <a:outerShdw blurRad="50800" dist="38100" dir="16200000" rotWithShape="0">
              <a:prstClr val="black">
                <a:alpha val="40000"/>
              </a:prstClr>
            </a:outerShdw>
          </a:effectLst>
        </p:grpSpPr>
        <p:grpSp>
          <p:nvGrpSpPr>
            <p:cNvPr id="10" name="Group 9"/>
            <p:cNvGrpSpPr/>
            <p:nvPr/>
          </p:nvGrpSpPr>
          <p:grpSpPr>
            <a:xfrm>
              <a:off x="919673" y="197904"/>
              <a:ext cx="9871572" cy="1453474"/>
              <a:chOff x="994238" y="364022"/>
              <a:chExt cx="9871572" cy="1679262"/>
            </a:xfrm>
          </p:grpSpPr>
          <p:sp>
            <p:nvSpPr>
              <p:cNvPr id="12"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Cambria" panose="02040503050406030204" pitchFamily="18" charset="0"/>
                  <a:ea typeface="Cambria" panose="02040503050406030204" pitchFamily="18" charset="0"/>
                </a:endParaRPr>
              </a:p>
            </p:txBody>
          </p:sp>
        </p:grpSp>
        <p:sp>
          <p:nvSpPr>
            <p:cNvPr id="11" name="TextBox 10"/>
            <p:cNvSpPr txBox="1"/>
            <p:nvPr/>
          </p:nvSpPr>
          <p:spPr>
            <a:xfrm>
              <a:off x="1060430" y="310053"/>
              <a:ext cx="9461926" cy="1102082"/>
            </a:xfrm>
            <a:prstGeom prst="rect">
              <a:avLst/>
            </a:prstGeom>
            <a:noFill/>
          </p:spPr>
          <p:txBody>
            <a:bodyPr wrap="square" rtlCol="0">
              <a:spAutoFit/>
            </a:bodyPr>
            <a:lstStyle/>
            <a:p>
              <a:pPr algn="ctr"/>
              <a:r>
                <a:rPr lang="en-US" sz="3600" dirty="0" smtClean="0">
                  <a:solidFill>
                    <a:schemeClr val="accent2">
                      <a:lumMod val="75000"/>
                    </a:schemeClr>
                  </a:solidFill>
                  <a:latin typeface="Cambria" panose="02040503050406030204" pitchFamily="18" charset="0"/>
                  <a:ea typeface="Cambria" panose="02040503050406030204" pitchFamily="18" charset="0"/>
                  <a:cs typeface="Arial" panose="020B0604020202020204" pitchFamily="34" charset="0"/>
                </a:rPr>
                <a:t>2</a:t>
              </a:r>
              <a:r>
                <a:rPr lang="en-US" sz="3600" dirty="0" smtClean="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600" dirty="0" err="1" smtClean="0">
                  <a:latin typeface="Cambria" panose="02040503050406030204" pitchFamily="18" charset="0"/>
                  <a:ea typeface="Cambria" panose="02040503050406030204" pitchFamily="18" charset="0"/>
                </a:rPr>
                <a:t>Những</a:t>
              </a:r>
              <a:r>
                <a:rPr lang="en-US" sz="3600" dirty="0" smtClean="0">
                  <a:latin typeface="Cambria" panose="02040503050406030204" pitchFamily="18" charset="0"/>
                  <a:ea typeface="Cambria" panose="02040503050406030204" pitchFamily="18" charset="0"/>
                </a:rPr>
                <a:t> </a:t>
              </a:r>
              <a:r>
                <a:rPr lang="en-US" sz="3600" dirty="0">
                  <a:latin typeface="Cambria" panose="02040503050406030204" pitchFamily="18" charset="0"/>
                  <a:ea typeface="Cambria" panose="02040503050406030204" pitchFamily="18" charset="0"/>
                </a:rPr>
                <a:t>chi </a:t>
              </a:r>
              <a:r>
                <a:rPr lang="en-US" sz="3600" dirty="0" err="1">
                  <a:latin typeface="Cambria" panose="02040503050406030204" pitchFamily="18" charset="0"/>
                  <a:ea typeface="Cambria" panose="02040503050406030204" pitchFamily="18" charset="0"/>
                </a:rPr>
                <a:t>tiết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nào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thấy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việc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nhỏ</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cao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rất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vất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vả</a:t>
              </a:r>
              <a:r>
                <a:rPr lang="en-US" sz="3600" dirty="0" smtClean="0">
                  <a:latin typeface="Cambria" panose="02040503050406030204" pitchFamily="18" charset="0"/>
                  <a:ea typeface="Cambria" panose="02040503050406030204" pitchFamily="18" charset="0"/>
                </a:rPr>
                <a:t>?</a:t>
              </a:r>
              <a:endParaRPr lang="en-US" sz="3600"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5" name="TextBox 14"/>
          <p:cNvSpPr txBox="1"/>
          <p:nvPr/>
        </p:nvSpPr>
        <p:spPr>
          <a:xfrm>
            <a:off x="6115345" y="2488407"/>
            <a:ext cx="4119716" cy="2092881"/>
          </a:xfrm>
          <a:prstGeom prst="rect">
            <a:avLst/>
          </a:prstGeom>
          <a:noFill/>
        </p:spPr>
        <p:txBody>
          <a:bodyPr wrap="square" rtlCol="0">
            <a:spAutoFit/>
          </a:bodyPr>
          <a:lstStyle/>
          <a:p>
            <a:pPr algn="just" fontAlgn="t"/>
            <a:r>
              <a:rPr lang="vi-VN" sz="2600" dirty="0">
                <a:latin typeface="Cambria" panose="02040503050406030204" pitchFamily="18" charset="0"/>
                <a:ea typeface="Cambria" panose="02040503050406030204" pitchFamily="18" charset="0"/>
              </a:rPr>
              <a:t>Em đi tìm cái chữ</a:t>
            </a:r>
          </a:p>
          <a:p>
            <a:pPr algn="just" fontAlgn="t"/>
            <a:r>
              <a:rPr lang="vi-VN" sz="2600" dirty="0">
                <a:latin typeface="Cambria" panose="02040503050406030204" pitchFamily="18" charset="0"/>
                <a:ea typeface="Cambria" panose="02040503050406030204" pitchFamily="18" charset="0"/>
              </a:rPr>
              <a:t>Vượt suối lại băng rừng </a:t>
            </a:r>
          </a:p>
          <a:p>
            <a:pPr algn="just" fontAlgn="t"/>
            <a:r>
              <a:rPr lang="vi-VN" sz="2600" dirty="0">
                <a:latin typeface="Cambria" panose="02040503050406030204" pitchFamily="18" charset="0"/>
                <a:ea typeface="Cambria" panose="02040503050406030204" pitchFamily="18" charset="0"/>
              </a:rPr>
              <a:t>Đường xa chân có mỏi</a:t>
            </a:r>
          </a:p>
          <a:p>
            <a:pPr algn="just" fontAlgn="t"/>
            <a:r>
              <a:rPr lang="vi-VN" sz="2600" dirty="0">
                <a:latin typeface="Cambria" panose="02040503050406030204" pitchFamily="18" charset="0"/>
                <a:ea typeface="Cambria" panose="02040503050406030204" pitchFamily="18" charset="0"/>
              </a:rPr>
              <a:t>Chữ vẫn gùi trên lưng.</a:t>
            </a:r>
          </a:p>
          <a:p>
            <a:endParaRPr lang="en-US" sz="2600" dirty="0"/>
          </a:p>
        </p:txBody>
      </p:sp>
      <p:sp>
        <p:nvSpPr>
          <p:cNvPr id="2" name="Rectangle 1"/>
          <p:cNvSpPr/>
          <p:nvPr/>
        </p:nvSpPr>
        <p:spPr>
          <a:xfrm>
            <a:off x="1577816" y="3379808"/>
            <a:ext cx="3897009" cy="798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593604" y="4527150"/>
            <a:ext cx="3897009" cy="79865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577816" y="2517352"/>
            <a:ext cx="8835498" cy="4093428"/>
          </a:xfrm>
          <a:prstGeom prst="rect">
            <a:avLst/>
          </a:prstGeom>
        </p:spPr>
        <p:txBody>
          <a:bodyPr wrap="square">
            <a:spAutoFit/>
          </a:bodyPr>
          <a:lstStyle/>
          <a:p>
            <a:pPr algn="just" fontAlgn="t"/>
            <a:r>
              <a:rPr lang="vi-VN" sz="2600" dirty="0">
                <a:latin typeface="Cambria" panose="02040503050406030204" pitchFamily="18" charset="0"/>
                <a:ea typeface="Cambria" panose="02040503050406030204" pitchFamily="18" charset="0"/>
              </a:rPr>
              <a:t>Bình minh vừa tỉnh giấc </a:t>
            </a:r>
          </a:p>
          <a:p>
            <a:pPr algn="just" fontAlgn="t"/>
            <a:r>
              <a:rPr lang="vi-VN" sz="2600" dirty="0">
                <a:latin typeface="Cambria" panose="02040503050406030204" pitchFamily="18" charset="0"/>
                <a:ea typeface="Cambria" panose="02040503050406030204" pitchFamily="18" charset="0"/>
              </a:rPr>
              <a:t>Nắng nhuộm hồng núi xanh </a:t>
            </a:r>
          </a:p>
          <a:p>
            <a:pPr algn="just" fontAlgn="t"/>
            <a:r>
              <a:rPr lang="vi-VN" sz="2600" dirty="0">
                <a:latin typeface="Cambria" panose="02040503050406030204" pitchFamily="18" charset="0"/>
                <a:ea typeface="Cambria" panose="02040503050406030204" pitchFamily="18" charset="0"/>
              </a:rPr>
              <a:t>Tiếng trống rung vách đá </a:t>
            </a:r>
          </a:p>
          <a:p>
            <a:pPr algn="just" fontAlgn="t"/>
            <a:r>
              <a:rPr lang="vi-VN" sz="2600" dirty="0">
                <a:latin typeface="Cambria" panose="02040503050406030204" pitchFamily="18" charset="0"/>
                <a:ea typeface="Cambria" panose="02040503050406030204" pitchFamily="18" charset="0"/>
              </a:rPr>
              <a:t>Giục đôi chân bước nhanh.</a:t>
            </a:r>
          </a:p>
          <a:p>
            <a:pPr algn="just" fontAlgn="t"/>
            <a:r>
              <a:rPr lang="vi-VN" sz="2600" dirty="0">
                <a:latin typeface="Cambria" panose="02040503050406030204" pitchFamily="18" charset="0"/>
                <a:ea typeface="Cambria" panose="02040503050406030204" pitchFamily="18" charset="0"/>
              </a:rPr>
              <a:t> </a:t>
            </a:r>
          </a:p>
          <a:p>
            <a:pPr algn="just" fontAlgn="t"/>
            <a:r>
              <a:rPr lang="vi-VN" sz="2600" dirty="0">
                <a:latin typeface="Cambria" panose="02040503050406030204" pitchFamily="18" charset="0"/>
                <a:ea typeface="Cambria" panose="02040503050406030204" pitchFamily="18" charset="0"/>
              </a:rPr>
              <a:t>Bóng em nhòa bóng núi</a:t>
            </a:r>
          </a:p>
          <a:p>
            <a:pPr algn="just" fontAlgn="t"/>
            <a:r>
              <a:rPr lang="vi-VN" sz="2600" dirty="0">
                <a:latin typeface="Cambria" panose="02040503050406030204" pitchFamily="18" charset="0"/>
                <a:ea typeface="Cambria" panose="02040503050406030204" pitchFamily="18" charset="0"/>
              </a:rPr>
              <a:t>Hun hút mấy thung sâu </a:t>
            </a:r>
          </a:p>
          <a:p>
            <a:pPr algn="just" fontAlgn="t"/>
            <a:r>
              <a:rPr lang="vi-VN" sz="2600" dirty="0">
                <a:latin typeface="Cambria" panose="02040503050406030204" pitchFamily="18" charset="0"/>
                <a:ea typeface="Cambria" panose="02040503050406030204" pitchFamily="18" charset="0"/>
              </a:rPr>
              <a:t>Gió đưa theo tiếng sáo </a:t>
            </a:r>
          </a:p>
          <a:p>
            <a:pPr algn="just" fontAlgn="t"/>
            <a:r>
              <a:rPr lang="vi-VN" sz="2600" dirty="0">
                <a:latin typeface="Cambria" panose="02040503050406030204" pitchFamily="18" charset="0"/>
                <a:ea typeface="Cambria" panose="02040503050406030204" pitchFamily="18" charset="0"/>
              </a:rPr>
              <a:t>La đà trên tán lau.</a:t>
            </a:r>
          </a:p>
          <a:p>
            <a:pPr algn="just" fontAlgn="t"/>
            <a:r>
              <a:rPr lang="vi-VN" sz="26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986652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5" grpId="0"/>
      <p:bldP spid="2" grpId="0" animBg="1"/>
      <p:bldP spid="16" grpId="0" animBg="1"/>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260" y="4508589"/>
            <a:ext cx="2692400" cy="2692400"/>
          </a:xfrm>
          <a:prstGeom prst="rect">
            <a:avLst/>
          </a:prstGeom>
        </p:spPr>
      </p:pic>
      <p:grpSp>
        <p:nvGrpSpPr>
          <p:cNvPr id="7" name="Group 6"/>
          <p:cNvGrpSpPr/>
          <p:nvPr/>
        </p:nvGrpSpPr>
        <p:grpSpPr>
          <a:xfrm>
            <a:off x="0" y="304780"/>
            <a:ext cx="11566507" cy="1301452"/>
            <a:chOff x="377553" y="-18922"/>
            <a:chExt cx="10878127" cy="1605120"/>
          </a:xfrm>
        </p:grpSpPr>
        <p:grpSp>
          <p:nvGrpSpPr>
            <p:cNvPr id="8" name="Group 7"/>
            <p:cNvGrpSpPr/>
            <p:nvPr/>
          </p:nvGrpSpPr>
          <p:grpSpPr>
            <a:xfrm>
              <a:off x="849620" y="237092"/>
              <a:ext cx="10406060" cy="1349106"/>
              <a:chOff x="588363" y="197904"/>
              <a:chExt cx="10406060" cy="1349106"/>
            </a:xfrm>
            <a:effectLst>
              <a:outerShdw blurRad="50800" dist="38100" dir="16200000" rotWithShape="0">
                <a:prstClr val="black">
                  <a:alpha val="40000"/>
                </a:prstClr>
              </a:outerShdw>
            </a:effectLst>
          </p:grpSpPr>
          <p:grpSp>
            <p:nvGrpSpPr>
              <p:cNvPr id="10" name="Group 9"/>
              <p:cNvGrpSpPr/>
              <p:nvPr/>
            </p:nvGrpSpPr>
            <p:grpSpPr>
              <a:xfrm>
                <a:off x="919673" y="197904"/>
                <a:ext cx="9871572" cy="1349106"/>
                <a:chOff x="994238" y="364022"/>
                <a:chExt cx="9871572" cy="1558681"/>
              </a:xfrm>
            </p:grpSpPr>
            <p:sp>
              <p:nvSpPr>
                <p:cNvPr id="12" name="Rectangle: Rounded Corners 19"/>
                <p:cNvSpPr/>
                <p:nvPr/>
              </p:nvSpPr>
              <p:spPr>
                <a:xfrm>
                  <a:off x="1122370" y="529444"/>
                  <a:ext cx="9743440" cy="139325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
                <p:cNvSpPr/>
                <p:nvPr/>
              </p:nvSpPr>
              <p:spPr>
                <a:xfrm>
                  <a:off x="994238" y="364022"/>
                  <a:ext cx="9743440" cy="143054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588363" y="294131"/>
                <a:ext cx="10406060" cy="1100811"/>
              </a:xfrm>
              <a:prstGeom prst="rect">
                <a:avLst/>
              </a:prstGeom>
              <a:noFill/>
            </p:spPr>
            <p:txBody>
              <a:bodyPr wrap="square" rtlCol="0">
                <a:spAutoFit/>
              </a:bodyPr>
              <a:lstStyle/>
              <a:p>
                <a:pPr algn="ctr"/>
                <a:r>
                  <a:rPr lang="vi-VN" sz="2600" b="1" dirty="0">
                    <a:solidFill>
                      <a:srgbClr val="002060"/>
                    </a:solidFill>
                    <a:latin typeface="Cambria" panose="02040503050406030204" pitchFamily="18" charset="0"/>
                    <a:ea typeface="Cambria" panose="02040503050406030204" pitchFamily="18" charset="0"/>
                  </a:rPr>
                  <a:t>3. Trên đường đi học, bạn nhỏ nghe thấy những âm thanh nào</a:t>
                </a:r>
                <a:r>
                  <a:rPr lang="vi-VN" sz="2600" b="1" dirty="0" smtClean="0">
                    <a:solidFill>
                      <a:srgbClr val="002060"/>
                    </a:solidFill>
                    <a:latin typeface="Cambria" panose="02040503050406030204" pitchFamily="18" charset="0"/>
                    <a:ea typeface="Cambria" panose="02040503050406030204" pitchFamily="18" charset="0"/>
                  </a:rPr>
                  <a:t>?</a:t>
                </a:r>
              </a:p>
              <a:p>
                <a:pPr algn="ctr"/>
                <a:r>
                  <a:rPr lang="vi-VN" sz="2600" b="1" dirty="0" smtClean="0">
                    <a:solidFill>
                      <a:srgbClr val="002060"/>
                    </a:solidFill>
                    <a:latin typeface="Cambria" panose="02040503050406030204" pitchFamily="18" charset="0"/>
                    <a:ea typeface="Cambria" panose="02040503050406030204" pitchFamily="18" charset="0"/>
                  </a:rPr>
                  <a:t> </a:t>
                </a:r>
                <a:r>
                  <a:rPr lang="vi-VN" sz="2600" b="1" dirty="0">
                    <a:solidFill>
                      <a:srgbClr val="002060"/>
                    </a:solidFill>
                    <a:latin typeface="Cambria" panose="02040503050406030204" pitchFamily="18" charset="0"/>
                    <a:ea typeface="Cambria" panose="02040503050406030204" pitchFamily="18" charset="0"/>
                  </a:rPr>
                  <a:t>Theo em, những âm thanh đó đem lại cảm xúc gì cho bạn nhỏ? </a:t>
                </a:r>
                <a:endParaRPr lang="en-US" sz="2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53" y="-18922"/>
              <a:ext cx="1324454" cy="1324454"/>
            </a:xfrm>
            <a:prstGeom prst="rect">
              <a:avLst/>
            </a:prstGeom>
          </p:spPr>
        </p:pic>
      </p:grpSp>
      <p:grpSp>
        <p:nvGrpSpPr>
          <p:cNvPr id="27" name="Group 26"/>
          <p:cNvGrpSpPr/>
          <p:nvPr/>
        </p:nvGrpSpPr>
        <p:grpSpPr>
          <a:xfrm>
            <a:off x="-28190" y="2459375"/>
            <a:ext cx="5062527" cy="2348931"/>
            <a:chOff x="580414" y="2036894"/>
            <a:chExt cx="5796080" cy="2478337"/>
          </a:xfrm>
        </p:grpSpPr>
        <p:grpSp>
          <p:nvGrpSpPr>
            <p:cNvPr id="28" name="Group 27"/>
            <p:cNvGrpSpPr/>
            <p:nvPr/>
          </p:nvGrpSpPr>
          <p:grpSpPr>
            <a:xfrm>
              <a:off x="580414" y="2036894"/>
              <a:ext cx="5796080" cy="2478337"/>
              <a:chOff x="580414" y="2036894"/>
              <a:chExt cx="5796080" cy="2478337"/>
            </a:xfrm>
          </p:grpSpPr>
          <p:sp>
            <p:nvSpPr>
              <p:cNvPr id="30" name="Flowchart: Terminator 29"/>
              <p:cNvSpPr/>
              <p:nvPr/>
            </p:nvSpPr>
            <p:spPr>
              <a:xfrm>
                <a:off x="580414" y="2036894"/>
                <a:ext cx="5796080" cy="2478337"/>
              </a:xfrm>
              <a:prstGeom prst="flowChartTerminator">
                <a:avLst/>
              </a:prstGeom>
              <a:solidFill>
                <a:schemeClr val="bg1"/>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sp>
            <p:nvSpPr>
              <p:cNvPr id="31" name="Flowchart: Terminator 30"/>
              <p:cNvSpPr/>
              <p:nvPr/>
            </p:nvSpPr>
            <p:spPr>
              <a:xfrm>
                <a:off x="705394" y="2183672"/>
                <a:ext cx="5538652" cy="2179322"/>
              </a:xfrm>
              <a:prstGeom prst="flowChartTerminator">
                <a:avLst/>
              </a:prstGeom>
              <a:noFill/>
              <a:ln w="28575">
                <a:solidFill>
                  <a:srgbClr val="FF744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2400" b="1">
                  <a:solidFill>
                    <a:srgbClr val="5FBDAC"/>
                  </a:solidFill>
                  <a:latin typeface="Times New Roman" panose="02020603050405020304" pitchFamily="18" charset="0"/>
                  <a:cs typeface="Times New Roman" panose="02020603050405020304" pitchFamily="18" charset="0"/>
                </a:endParaRPr>
              </a:p>
            </p:txBody>
          </p:sp>
        </p:grpSp>
        <p:sp>
          <p:nvSpPr>
            <p:cNvPr id="29" name="TextBox 28"/>
            <p:cNvSpPr txBox="1"/>
            <p:nvPr/>
          </p:nvSpPr>
          <p:spPr>
            <a:xfrm>
              <a:off x="992092" y="2339585"/>
              <a:ext cx="5119608" cy="1915922"/>
            </a:xfrm>
            <a:prstGeom prst="rect">
              <a:avLst/>
            </a:prstGeom>
            <a:noFill/>
          </p:spPr>
          <p:txBody>
            <a:bodyPr wrap="square" rtlCol="0">
              <a:spAutoFit/>
            </a:bodyPr>
            <a:lstStyle/>
            <a:p>
              <a:pPr algn="ctr"/>
              <a:r>
                <a:rPr lang="en-US" sz="2800" b="1" dirty="0" smtClean="0">
                  <a:solidFill>
                    <a:schemeClr val="tx1">
                      <a:lumMod val="75000"/>
                      <a:lumOff val="25000"/>
                    </a:schemeClr>
                  </a:solidFill>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Trên đường đi học, bạn nhỏ nghe thấy những âm thanh của tiếng trống, tiếng sáo, chim hát ríu ran</a:t>
              </a:r>
              <a:r>
                <a:rPr lang="vi-VN" sz="2800" dirty="0" smtClean="0">
                  <a:latin typeface="Cambria" panose="02040503050406030204" pitchFamily="18" charset="0"/>
                  <a:ea typeface="Cambria" panose="02040503050406030204" pitchFamily="18" charset="0"/>
                </a:rPr>
                <a:t>.</a:t>
              </a:r>
              <a:endParaRPr lang="en-US" sz="2800" dirty="0">
                <a:solidFill>
                  <a:schemeClr val="tx1">
                    <a:lumMod val="75000"/>
                    <a:lumOff val="25000"/>
                  </a:schemeClr>
                </a:solidFill>
                <a:latin typeface="Cambria" panose="02040503050406030204" pitchFamily="18" charset="0"/>
                <a:ea typeface="Cambria" panose="02040503050406030204" pitchFamily="18" charset="0"/>
              </a:endParaRPr>
            </a:p>
          </p:txBody>
        </p:sp>
      </p:grpSp>
      <p:sp>
        <p:nvSpPr>
          <p:cNvPr id="5" name="Right Arrow 4"/>
          <p:cNvSpPr/>
          <p:nvPr/>
        </p:nvSpPr>
        <p:spPr>
          <a:xfrm>
            <a:off x="4988523" y="3861724"/>
            <a:ext cx="860233" cy="750950"/>
          </a:xfrm>
          <a:prstGeom prst="rightArrow">
            <a:avLst/>
          </a:prstGeom>
          <a:solidFill>
            <a:schemeClr val="accent2">
              <a:lumMod val="60000"/>
              <a:lumOff val="4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117;p2"/>
          <p:cNvSpPr/>
          <p:nvPr/>
        </p:nvSpPr>
        <p:spPr>
          <a:xfrm>
            <a:off x="5848756" y="3133618"/>
            <a:ext cx="6343244" cy="3335970"/>
          </a:xfrm>
          <a:prstGeom prst="roundRect">
            <a:avLst>
              <a:gd name="adj" fmla="val 16667"/>
            </a:avLst>
          </a:prstGeom>
          <a:solidFill>
            <a:schemeClr val="bg1">
              <a:alpha val="84000"/>
            </a:schemeClr>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34" name="TextBox 33"/>
          <p:cNvSpPr txBox="1"/>
          <p:nvPr/>
        </p:nvSpPr>
        <p:spPr>
          <a:xfrm>
            <a:off x="6034223" y="3230964"/>
            <a:ext cx="6089199" cy="3108543"/>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Theo em, những âm thanh đó đem lại động lực đến trường đến lớp cho bạn nhỏ. Và những âm thanh đó tạo cho bạn nhỏ cảm xúc hứng khởi, phấn khích, tạo niềm vui trên con đường đến trường để bạn quên đi cái vất vả trước mắt</a:t>
            </a:r>
            <a:r>
              <a:rPr lang="vi-VN" sz="2800" dirty="0" smtClean="0">
                <a:latin typeface="Cambria" panose="02040503050406030204" pitchFamily="18" charset="0"/>
                <a:ea typeface="Cambria" panose="02040503050406030204" pitchFamily="18" charset="0"/>
              </a:rPr>
              <a:t>.</a:t>
            </a:r>
            <a:endParaRPr lang="en-US" sz="2800" b="1" dirty="0">
              <a:latin typeface="Cambria" panose="02040503050406030204" pitchFamily="18" charset="0"/>
              <a:ea typeface="Cambria" panose="02040503050406030204" pitchFamily="18" charset="0"/>
            </a:endParaRPr>
          </a:p>
        </p:txBody>
      </p:sp>
      <p:sp>
        <p:nvSpPr>
          <p:cNvPr id="3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938695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p:tgtEl>
                                          <p:spTgt spid="33"/>
                                        </p:tgtEl>
                                        <p:attrNameLst>
                                          <p:attrName>ppt_w</p:attrName>
                                        </p:attrNameLst>
                                      </p:cBhvr>
                                      <p:tavLst>
                                        <p:tav tm="0">
                                          <p:val>
                                            <p:strVal val="0"/>
                                          </p:val>
                                        </p:tav>
                                        <p:tav tm="100000">
                                          <p:val>
                                            <p:strVal val="#ppt_w"/>
                                          </p:val>
                                        </p:tav>
                                      </p:tavLst>
                                    </p:anim>
                                    <p:anim calcmode="lin" valueType="num">
                                      <p:cBhvr additive="base">
                                        <p:cTn id="23" dur="500"/>
                                        <p:tgtEl>
                                          <p:spTgt spid="33"/>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up)">
                                      <p:cBhvr>
                                        <p:cTn id="2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grpSp>
        <p:nvGrpSpPr>
          <p:cNvPr id="7" name="Group 6"/>
          <p:cNvGrpSpPr/>
          <p:nvPr/>
        </p:nvGrpSpPr>
        <p:grpSpPr>
          <a:xfrm>
            <a:off x="183006" y="79664"/>
            <a:ext cx="12008994" cy="1543127"/>
            <a:chOff x="183006" y="76123"/>
            <a:chExt cx="12008994" cy="1839425"/>
          </a:xfrm>
        </p:grpSpPr>
        <p:grpSp>
          <p:nvGrpSpPr>
            <p:cNvPr id="8" name="Group 7"/>
            <p:cNvGrpSpPr/>
            <p:nvPr/>
          </p:nvGrpSpPr>
          <p:grpSpPr>
            <a:xfrm>
              <a:off x="1180930" y="237092"/>
              <a:ext cx="11011070" cy="1678456"/>
              <a:chOff x="919673" y="197904"/>
              <a:chExt cx="11011070" cy="1678456"/>
            </a:xfrm>
            <a:effectLst>
              <a:outerShdw blurRad="50800" dist="38100" dir="16200000" rotWithShape="0">
                <a:prstClr val="black">
                  <a:alpha val="40000"/>
                </a:prstClr>
              </a:outerShdw>
            </a:effectLst>
          </p:grpSpPr>
          <p:grpSp>
            <p:nvGrpSpPr>
              <p:cNvPr id="10" name="Group 9"/>
              <p:cNvGrpSpPr/>
              <p:nvPr/>
            </p:nvGrpSpPr>
            <p:grpSpPr>
              <a:xfrm>
                <a:off x="919673" y="197904"/>
                <a:ext cx="11011070" cy="1678456"/>
                <a:chOff x="994238" y="364022"/>
                <a:chExt cx="11011070" cy="1939194"/>
              </a:xfrm>
            </p:grpSpPr>
            <p:sp>
              <p:nvSpPr>
                <p:cNvPr id="12" name="Rectangle: Rounded Corners 19"/>
                <p:cNvSpPr/>
                <p:nvPr/>
              </p:nvSpPr>
              <p:spPr>
                <a:xfrm>
                  <a:off x="1122370" y="529443"/>
                  <a:ext cx="10882938" cy="177377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sp>
              <p:nvSpPr>
                <p:cNvPr id="13" name="Rectangle: Rounded Corners 1"/>
                <p:cNvSpPr/>
                <p:nvPr/>
              </p:nvSpPr>
              <p:spPr>
                <a:xfrm>
                  <a:off x="994238" y="364022"/>
                  <a:ext cx="10882938" cy="18314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a:latin typeface="Cambria" panose="02040503050406030204" pitchFamily="18" charset="0"/>
                    <a:ea typeface="Cambria" panose="02040503050406030204" pitchFamily="18" charset="0"/>
                  </a:endParaRPr>
                </a:p>
              </p:txBody>
            </p:sp>
          </p:grpSp>
          <p:sp>
            <p:nvSpPr>
              <p:cNvPr id="11" name="TextBox 10"/>
              <p:cNvSpPr txBox="1"/>
              <p:nvPr/>
            </p:nvSpPr>
            <p:spPr>
              <a:xfrm>
                <a:off x="1047805" y="416809"/>
                <a:ext cx="10568501" cy="1430806"/>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4. Theo em, hai dòng thơ </a:t>
                </a:r>
                <a:r>
                  <a:rPr lang="vi-VN" sz="3600" i="1" dirty="0">
                    <a:solidFill>
                      <a:srgbClr val="FF0000"/>
                    </a:solidFill>
                    <a:latin typeface="Cambria" panose="02040503050406030204" pitchFamily="18" charset="0"/>
                    <a:ea typeface="Cambria" panose="02040503050406030204" pitchFamily="18" charset="0"/>
                  </a:rPr>
                  <a:t>“Đường xa chân có mỏi/ </a:t>
                </a:r>
                <a:endParaRPr lang="en-US" sz="3600" i="1" dirty="0" smtClean="0">
                  <a:solidFill>
                    <a:srgbClr val="FF0000"/>
                  </a:solidFill>
                  <a:latin typeface="Cambria" panose="02040503050406030204" pitchFamily="18" charset="0"/>
                  <a:ea typeface="Cambria" panose="02040503050406030204" pitchFamily="18" charset="0"/>
                </a:endParaRPr>
              </a:p>
              <a:p>
                <a:pPr algn="ctr"/>
                <a:r>
                  <a:rPr lang="vi-VN" sz="3600" i="1" dirty="0" smtClean="0">
                    <a:solidFill>
                      <a:srgbClr val="FF0000"/>
                    </a:solidFill>
                    <a:latin typeface="Cambria" panose="02040503050406030204" pitchFamily="18" charset="0"/>
                    <a:ea typeface="Cambria" panose="02040503050406030204" pitchFamily="18" charset="0"/>
                  </a:rPr>
                  <a:t>Chữ </a:t>
                </a:r>
                <a:r>
                  <a:rPr lang="vi-VN" sz="3600" i="1" dirty="0">
                    <a:solidFill>
                      <a:srgbClr val="FF0000"/>
                    </a:solidFill>
                    <a:latin typeface="Cambria" panose="02040503050406030204" pitchFamily="18" charset="0"/>
                    <a:ea typeface="Cambria" panose="02040503050406030204" pitchFamily="18" charset="0"/>
                  </a:rPr>
                  <a:t>vẫn gùi trên lưng</a:t>
                </a:r>
                <a:r>
                  <a:rPr lang="vi-VN" sz="3600" dirty="0">
                    <a:solidFill>
                      <a:srgbClr val="FF0000"/>
                    </a:solidFill>
                    <a:latin typeface="Cambria" panose="02040503050406030204" pitchFamily="18" charset="0"/>
                    <a:ea typeface="Cambria" panose="02040503050406030204" pitchFamily="18" charset="0"/>
                  </a:rPr>
                  <a:t>”</a:t>
                </a:r>
                <a:r>
                  <a:rPr lang="vi-VN" sz="3600" dirty="0">
                    <a:latin typeface="Cambria" panose="02040503050406030204" pitchFamily="18" charset="0"/>
                    <a:ea typeface="Cambria" panose="02040503050406030204" pitchFamily="18" charset="0"/>
                  </a:rPr>
                  <a:t> thể hiện điều gì</a:t>
                </a:r>
                <a:r>
                  <a:rPr lang="vi-VN" sz="3600" dirty="0" smtClean="0">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006" y="76123"/>
              <a:ext cx="1324454" cy="1746199"/>
            </a:xfrm>
            <a:prstGeom prst="rect">
              <a:avLst/>
            </a:prstGeom>
          </p:spPr>
        </p:pic>
      </p:grpSp>
      <p:sp>
        <p:nvSpPr>
          <p:cNvPr id="15" name="圆角矩形 53"/>
          <p:cNvSpPr/>
          <p:nvPr/>
        </p:nvSpPr>
        <p:spPr>
          <a:xfrm>
            <a:off x="2853660" y="1923515"/>
            <a:ext cx="9147840" cy="33280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00"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6" name="TextBox 15"/>
          <p:cNvSpPr txBox="1"/>
          <p:nvPr/>
        </p:nvSpPr>
        <p:spPr>
          <a:xfrm>
            <a:off x="3159158" y="2096331"/>
            <a:ext cx="8565996" cy="3539430"/>
          </a:xfrm>
          <a:prstGeom prst="rect">
            <a:avLst/>
          </a:prstGeom>
          <a:noFill/>
        </p:spPr>
        <p:txBody>
          <a:bodyPr wrap="square" rtlCol="0">
            <a:spAutoFit/>
          </a:bodyPr>
          <a:lstStyle/>
          <a:p>
            <a:pPr algn="ct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Hai </a:t>
            </a:r>
            <a:r>
              <a:rPr lang="vi-VN" sz="3200" dirty="0">
                <a:latin typeface="Cambria" panose="02040503050406030204" pitchFamily="18" charset="0"/>
                <a:ea typeface="Cambria" panose="02040503050406030204" pitchFamily="18" charset="0"/>
              </a:rPr>
              <a:t>dòng thơ </a:t>
            </a:r>
            <a:r>
              <a:rPr lang="vi-VN" sz="3200" dirty="0" smtClean="0">
                <a:latin typeface="Cambria" panose="02040503050406030204" pitchFamily="18" charset="0"/>
                <a:ea typeface="Cambria" panose="02040503050406030204" pitchFamily="18" charset="0"/>
              </a:rPr>
              <a:t>thể </a:t>
            </a:r>
            <a:r>
              <a:rPr lang="vi-VN" sz="3200" dirty="0">
                <a:latin typeface="Cambria" panose="02040503050406030204" pitchFamily="18" charset="0"/>
                <a:ea typeface="Cambria" panose="02040503050406030204" pitchFamily="18" charset="0"/>
              </a:rPr>
              <a:t>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 </a:t>
            </a:r>
            <a:br>
              <a:rPr lang="vi-VN" sz="3200" dirty="0">
                <a:latin typeface="Cambria" panose="02040503050406030204" pitchFamily="18" charset="0"/>
                <a:ea typeface="Cambria" panose="02040503050406030204" pitchFamily="18" charset="0"/>
              </a:rPr>
            </a:br>
            <a:endParaRPr lang="en-US" sz="3200" b="1" dirty="0">
              <a:latin typeface="Cambria" panose="02040503050406030204" pitchFamily="18" charset="0"/>
              <a:ea typeface="Cambria" panose="02040503050406030204" pitchFamily="18" charset="0"/>
            </a:endParaRPr>
          </a:p>
        </p:txBody>
      </p:sp>
      <p:pic>
        <p:nvPicPr>
          <p:cNvPr id="17" name="图片 1"/>
          <p:cNvPicPr>
            <a:picLocks noChangeAspect="1"/>
          </p:cNvPicPr>
          <p:nvPr/>
        </p:nvPicPr>
        <p:blipFill rotWithShape="1">
          <a:blip r:embed="rId6"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Tree>
    <p:extLst>
      <p:ext uri="{BB962C8B-B14F-4D97-AF65-F5344CB8AC3E}">
        <p14:creationId xmlns:p14="http://schemas.microsoft.com/office/powerpoint/2010/main" val="2136519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3620" y="-1478613"/>
            <a:ext cx="10914927" cy="8784861"/>
          </a:xfrm>
          <a:prstGeom prst="rect">
            <a:avLst/>
          </a:prstGeom>
        </p:spPr>
      </p:pic>
      <p:pic>
        <p:nvPicPr>
          <p:cNvPr id="17"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2" name="Rectangle 1"/>
          <p:cNvSpPr/>
          <p:nvPr/>
        </p:nvSpPr>
        <p:spPr>
          <a:xfrm>
            <a:off x="2551160" y="1873390"/>
            <a:ext cx="5545393" cy="2308324"/>
          </a:xfrm>
          <a:prstGeom prst="rect">
            <a:avLst/>
          </a:prstGeom>
        </p:spPr>
        <p:txBody>
          <a:bodyPr wrap="square">
            <a:spAutoFit/>
          </a:bodyPr>
          <a:lstStyle/>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Hằng ngày, em đi học trên con đường như thế nào? </a:t>
            </a:r>
          </a:p>
          <a:p>
            <a:pPr lvl="0" algn="ctr">
              <a:defRPr/>
            </a:pPr>
            <a:r>
              <a:rPr lang="vi-VN" sz="3600" b="1" dirty="0">
                <a:solidFill>
                  <a:srgbClr val="002060"/>
                </a:solidFill>
                <a:latin typeface="Cambria" panose="02040503050406030204" pitchFamily="18" charset="0"/>
                <a:ea typeface="Cambria" panose="02040503050406030204" pitchFamily="18" charset="0"/>
                <a:cs typeface="Arial" panose="020B0604020202020204" pitchFamily="34" charset="0"/>
              </a:rPr>
              <a:t>Em thấy nó có gì khác so với các bạn? </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26409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grpSp>
        <p:nvGrpSpPr>
          <p:cNvPr id="8" name="Group 7"/>
          <p:cNvGrpSpPr/>
          <p:nvPr/>
        </p:nvGrpSpPr>
        <p:grpSpPr>
          <a:xfrm>
            <a:off x="-64187" y="2051404"/>
            <a:ext cx="12015257" cy="2212612"/>
            <a:chOff x="237186" y="241595"/>
            <a:chExt cx="10568501" cy="2153665"/>
          </a:xfrm>
          <a:effectLst>
            <a:outerShdw blurRad="50800" dist="38100" dir="16200000" rotWithShape="0">
              <a:prstClr val="black">
                <a:alpha val="40000"/>
              </a:prstClr>
            </a:outerShdw>
          </a:effectLst>
        </p:grpSpPr>
        <p:grpSp>
          <p:nvGrpSpPr>
            <p:cNvPr id="10" name="Group 9"/>
            <p:cNvGrpSpPr/>
            <p:nvPr/>
          </p:nvGrpSpPr>
          <p:grpSpPr>
            <a:xfrm>
              <a:off x="850279" y="241595"/>
              <a:ext cx="9342315" cy="1782640"/>
              <a:chOff x="924844" y="414500"/>
              <a:chExt cx="9342315" cy="2059563"/>
            </a:xfrm>
          </p:grpSpPr>
          <p:sp>
            <p:nvSpPr>
              <p:cNvPr id="12" name="Rectangle: Rounded Corners 19"/>
              <p:cNvSpPr/>
              <p:nvPr/>
            </p:nvSpPr>
            <p:spPr>
              <a:xfrm>
                <a:off x="924844" y="414500"/>
                <a:ext cx="9342315" cy="2059563"/>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13" name="Rectangle: Rounded Corners 1"/>
              <p:cNvSpPr/>
              <p:nvPr/>
            </p:nvSpPr>
            <p:spPr>
              <a:xfrm>
                <a:off x="1100625" y="767186"/>
                <a:ext cx="9061652" cy="136429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1" name="TextBox 10"/>
            <p:cNvSpPr txBox="1"/>
            <p:nvPr/>
          </p:nvSpPr>
          <p:spPr>
            <a:xfrm>
              <a:off x="237186" y="507926"/>
              <a:ext cx="10568501" cy="1887334"/>
            </a:xfrm>
            <a:prstGeom prst="rect">
              <a:avLst/>
            </a:prstGeom>
            <a:noFill/>
          </p:spPr>
          <p:txBody>
            <a:bodyPr wrap="square" rtlCol="0">
              <a:spAutoFit/>
            </a:bodyPr>
            <a:lstStyle/>
            <a:p>
              <a:pPr algn="ctr"/>
              <a:r>
                <a:rPr lang="vi-VN" sz="40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5. Chia sẻ e</a:t>
              </a:r>
              <a:r>
                <a:rPr lang="vi-VN" sz="4000" b="1" dirty="0" smtClean="0">
                  <a:solidFill>
                    <a:srgbClr val="C00000"/>
                  </a:solidFill>
                  <a:latin typeface="Cambria" panose="02040503050406030204" pitchFamily="18" charset="0"/>
                  <a:ea typeface="Cambria" panose="02040503050406030204" pitchFamily="18" charset="0"/>
                </a:rPr>
                <a:t>m </a:t>
              </a:r>
              <a:r>
                <a:rPr lang="vi-VN" sz="4000" b="1" dirty="0">
                  <a:solidFill>
                    <a:srgbClr val="C00000"/>
                  </a:solidFill>
                  <a:latin typeface="Cambria" panose="02040503050406030204" pitchFamily="18" charset="0"/>
                  <a:ea typeface="Cambria" panose="02040503050406030204" pitchFamily="18" charset="0"/>
                </a:rPr>
                <a:t>thích hình ảnh thơ nào nhất? </a:t>
              </a:r>
              <a:endParaRPr lang="vi-VN" sz="4000" b="1" dirty="0" smtClean="0">
                <a:solidFill>
                  <a:srgbClr val="C00000"/>
                </a:solidFill>
                <a:latin typeface="Cambria" panose="02040503050406030204" pitchFamily="18" charset="0"/>
                <a:ea typeface="Cambria" panose="02040503050406030204" pitchFamily="18" charset="0"/>
              </a:endParaRPr>
            </a:p>
            <a:p>
              <a:pPr algn="ctr"/>
              <a:r>
                <a:rPr lang="vi-VN" sz="4000" b="1" dirty="0" smtClean="0">
                  <a:solidFill>
                    <a:srgbClr val="C00000"/>
                  </a:solidFill>
                  <a:latin typeface="Cambria" panose="02040503050406030204" pitchFamily="18" charset="0"/>
                  <a:ea typeface="Cambria" panose="02040503050406030204" pitchFamily="18" charset="0"/>
                </a:rPr>
                <a:t>Vì sao</a:t>
              </a:r>
              <a:r>
                <a:rPr lang="en-US" sz="4000" b="1" dirty="0" smtClean="0">
                  <a:solidFill>
                    <a:srgbClr val="C00000"/>
                  </a:solidFill>
                  <a:latin typeface="Cambria" panose="02040503050406030204" pitchFamily="18" charset="0"/>
                  <a:ea typeface="Cambria" panose="02040503050406030204" pitchFamily="18" charset="0"/>
                </a:rPr>
                <a:t>?</a:t>
              </a:r>
              <a:r>
                <a:rPr lang="vi-VN" sz="4000" b="1" dirty="0">
                  <a:solidFill>
                    <a:srgbClr val="C00000"/>
                  </a:solidFill>
                  <a:latin typeface="Cambria" panose="02040503050406030204" pitchFamily="18" charset="0"/>
                  <a:ea typeface="Cambria" panose="02040503050406030204" pitchFamily="18" charset="0"/>
                </a:rPr>
                <a:t/>
              </a:r>
              <a:br>
                <a:rPr lang="vi-VN" sz="4000" b="1" dirty="0">
                  <a:solidFill>
                    <a:srgbClr val="C00000"/>
                  </a:solidFill>
                  <a:latin typeface="Cambria" panose="02040503050406030204" pitchFamily="18" charset="0"/>
                  <a:ea typeface="Cambria" panose="02040503050406030204" pitchFamily="18" charset="0"/>
                </a:rPr>
              </a:b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5" name="Group 14"/>
          <p:cNvGrpSpPr/>
          <p:nvPr/>
        </p:nvGrpSpPr>
        <p:grpSpPr>
          <a:xfrm>
            <a:off x="1894424" y="4139052"/>
            <a:ext cx="7653727" cy="1260680"/>
            <a:chOff x="983323" y="341083"/>
            <a:chExt cx="8858419" cy="1429607"/>
          </a:xfrm>
          <a:effectLst>
            <a:outerShdw blurRad="50800" dist="38100" dir="16200000" rotWithShape="0">
              <a:prstClr val="black">
                <a:alpha val="40000"/>
              </a:prstClr>
            </a:outerShdw>
          </a:effectLst>
        </p:grpSpPr>
        <p:grpSp>
          <p:nvGrpSpPr>
            <p:cNvPr id="17" name="Group 16"/>
            <p:cNvGrpSpPr/>
            <p:nvPr/>
          </p:nvGrpSpPr>
          <p:grpSpPr>
            <a:xfrm>
              <a:off x="1373643" y="341083"/>
              <a:ext cx="8468099" cy="1243212"/>
              <a:chOff x="1448208" y="529443"/>
              <a:chExt cx="8468099" cy="1436338"/>
            </a:xfrm>
          </p:grpSpPr>
          <p:sp>
            <p:nvSpPr>
              <p:cNvPr id="19" name="Rectangle: Rounded Corners 19"/>
              <p:cNvSpPr/>
              <p:nvPr/>
            </p:nvSpPr>
            <p:spPr>
              <a:xfrm>
                <a:off x="1448208" y="529443"/>
                <a:ext cx="8468099" cy="1436338"/>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sp>
            <p:nvSpPr>
              <p:cNvPr id="20" name="Rectangle: Rounded Corners 1"/>
              <p:cNvSpPr/>
              <p:nvPr/>
            </p:nvSpPr>
            <p:spPr>
              <a:xfrm>
                <a:off x="1634872" y="678098"/>
                <a:ext cx="7897931" cy="114451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Cambria" panose="02040503050406030204" pitchFamily="18" charset="0"/>
                  <a:ea typeface="Cambria" panose="02040503050406030204" pitchFamily="18" charset="0"/>
                </a:endParaRPr>
              </a:p>
            </p:txBody>
          </p:sp>
        </p:grpSp>
        <p:sp>
          <p:nvSpPr>
            <p:cNvPr id="18" name="TextBox 17"/>
            <p:cNvSpPr txBox="1"/>
            <p:nvPr/>
          </p:nvSpPr>
          <p:spPr>
            <a:xfrm>
              <a:off x="983323" y="604123"/>
              <a:ext cx="7556407" cy="1166567"/>
            </a:xfrm>
            <a:prstGeom prst="rect">
              <a:avLst/>
            </a:prstGeom>
            <a:noFill/>
          </p:spPr>
          <p:txBody>
            <a:bodyPr wrap="square" rtlCol="0">
              <a:spAutoFit/>
            </a:bodyPr>
            <a:lstStyle/>
            <a:p>
              <a:pPr algn="r"/>
              <a:r>
                <a:rPr lang="vi-VN" sz="4000" b="1" dirty="0" smtClean="0">
                  <a:solidFill>
                    <a:srgbClr val="C00000"/>
                  </a:solidFill>
                  <a:latin typeface="Cambria" panose="02040503050406030204" pitchFamily="18" charset="0"/>
                  <a:ea typeface="Cambria" panose="02040503050406030204" pitchFamily="18" charset="0"/>
                  <a:cs typeface="Arial" panose="020B0604020202020204" pitchFamily="34" charset="0"/>
                </a:rPr>
                <a:t>Học thuộc lòng bài thơ.</a:t>
              </a:r>
              <a:endParaRPr lang="en-US" sz="4000" b="1" dirty="0">
                <a:solidFill>
                  <a:srgbClr val="C00000"/>
                </a:solidFill>
                <a:latin typeface="Cambria" panose="02040503050406030204" pitchFamily="18" charset="0"/>
                <a:ea typeface="Cambria" panose="02040503050406030204" pitchFamily="18" charset="0"/>
                <a:cs typeface="Arial" panose="020B0604020202020204" pitchFamily="34" charset="0"/>
              </a:endParaRPr>
            </a:p>
          </p:txBody>
        </p:sp>
      </p:grpSp>
      <p:sp>
        <p:nvSpPr>
          <p:cNvPr id="14" name="Rectangle 13"/>
          <p:cNvSpPr/>
          <p:nvPr/>
        </p:nvSpPr>
        <p:spPr>
          <a:xfrm>
            <a:off x="1178883" y="412530"/>
            <a:ext cx="9073703" cy="1169551"/>
          </a:xfrm>
          <a:prstGeom prst="rect">
            <a:avLst/>
          </a:prstGeom>
          <a:noFill/>
        </p:spPr>
        <p:txBody>
          <a:bodyPr wrap="square" lIns="91440" tIns="45720" rIns="91440" bIns="45720">
            <a:spAutoFit/>
          </a:bodyPr>
          <a:lstStyle/>
          <a:p>
            <a:pPr algn="ctr"/>
            <a:r>
              <a:rPr lang="vi-VN" sz="7000" b="0" cap="none" spc="0" dirty="0" smtClean="0">
                <a:ln w="0"/>
                <a:solidFill>
                  <a:srgbClr val="FF0066"/>
                </a:solidFill>
                <a:effectLst>
                  <a:reflection blurRad="6350" stA="53000" endA="300" endPos="35500" dir="5400000" sy="-90000" algn="bl" rotWithShape="0"/>
                </a:effectLst>
                <a:latin typeface="#9Slide07 Cadena" panose="02000503000000020004" pitchFamily="2" charset="0"/>
              </a:rPr>
              <a:t>Thảo luận nhóm đôi </a:t>
            </a:r>
            <a:endParaRPr lang="en-US" sz="70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Tree>
    <p:extLst>
      <p:ext uri="{BB962C8B-B14F-4D97-AF65-F5344CB8AC3E}">
        <p14:creationId xmlns:p14="http://schemas.microsoft.com/office/powerpoint/2010/main" val="333123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3" name="图片 24"/>
          <p:cNvPicPr>
            <a:picLocks noChangeAspect="1"/>
          </p:cNvPicPr>
          <p:nvPr/>
        </p:nvPicPr>
        <p:blipFill rotWithShape="1">
          <a:blip r:embed="rId3">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3487" y="4820351"/>
            <a:ext cx="2692400" cy="2692400"/>
          </a:xfrm>
          <a:prstGeom prst="rect">
            <a:avLst/>
          </a:prstGeom>
        </p:spPr>
      </p:pic>
      <p:sp>
        <p:nvSpPr>
          <p:cNvPr id="15" name="圆角矩形 53"/>
          <p:cNvSpPr/>
          <p:nvPr/>
        </p:nvSpPr>
        <p:spPr>
          <a:xfrm>
            <a:off x="3380198" y="2312205"/>
            <a:ext cx="7849456" cy="29094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6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sp>
        <p:nvSpPr>
          <p:cNvPr id="16" name="TextBox 15"/>
          <p:cNvSpPr txBox="1"/>
          <p:nvPr/>
        </p:nvSpPr>
        <p:spPr>
          <a:xfrm>
            <a:off x="3662592" y="2613045"/>
            <a:ext cx="7433498" cy="3108543"/>
          </a:xfrm>
          <a:prstGeom prst="rect">
            <a:avLst/>
          </a:prstGeom>
          <a:noFill/>
        </p:spPr>
        <p:txBody>
          <a:bodyPr wrap="square" rtlCol="0">
            <a:spAutoFit/>
          </a:bodyPr>
          <a:lstStyle/>
          <a:p>
            <a:pPr algn="ctr">
              <a:defRPr/>
            </a:pPr>
            <a:r>
              <a:rPr lang="vi-VN" sz="4000" dirty="0">
                <a:latin typeface="Cambria" panose="02040503050406030204" pitchFamily="18" charset="0"/>
                <a:ea typeface="Cambria" panose="02040503050406030204" pitchFamily="18" charset="0"/>
                <a:cs typeface="Times New Roman" panose="02020603050405020304" pitchFamily="18" charset="0"/>
              </a:rPr>
              <a:t>Trẻ em ở miền núi phải trải qua rất nhiều khó khăn để được đến lớp, được đi học là niềm vui, niềm mong ước của các bạn</a:t>
            </a:r>
            <a:r>
              <a:rPr lang="vi-VN" sz="4000" dirty="0" smtClean="0">
                <a:latin typeface="Cambria" panose="02040503050406030204" pitchFamily="18" charset="0"/>
                <a:ea typeface="Cambria" panose="02040503050406030204" pitchFamily="18" charset="0"/>
                <a:cs typeface="Times New Roman" panose="02020603050405020304" pitchFamily="18" charset="0"/>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b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b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9586" b="8272"/>
          <a:stretch/>
        </p:blipFill>
        <p:spPr>
          <a:xfrm>
            <a:off x="-603944" y="1702455"/>
            <a:ext cx="4625309" cy="5276070"/>
          </a:xfrm>
          <a:prstGeom prst="rect">
            <a:avLst/>
          </a:prstGeom>
        </p:spPr>
      </p:pic>
      <p:sp>
        <p:nvSpPr>
          <p:cNvPr id="5" name="Rectangle 4"/>
          <p:cNvSpPr/>
          <p:nvPr/>
        </p:nvSpPr>
        <p:spPr>
          <a:xfrm>
            <a:off x="4871260" y="677521"/>
            <a:ext cx="4487126" cy="1785104"/>
          </a:xfrm>
          <a:prstGeom prst="rect">
            <a:avLst/>
          </a:prstGeom>
        </p:spPr>
        <p:txBody>
          <a:bodyPr wrap="none">
            <a:spAutoFit/>
          </a:bodyPr>
          <a:lstStyle/>
          <a:p>
            <a:r>
              <a:rPr lang="vi-VN" altLang="zh-CN" sz="11000" dirty="0" smtClean="0">
                <a:solidFill>
                  <a:srgbClr val="FF3399"/>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Nội dung</a:t>
            </a:r>
            <a:endParaRPr lang="en-US" sz="11000" dirty="0">
              <a:solidFill>
                <a:srgbClr val="FF3399"/>
              </a:solidFill>
            </a:endParaRPr>
          </a:p>
        </p:txBody>
      </p:sp>
    </p:spTree>
    <p:extLst>
      <p:ext uri="{BB962C8B-B14F-4D97-AF65-F5344CB8AC3E}">
        <p14:creationId xmlns:p14="http://schemas.microsoft.com/office/powerpoint/2010/main" val="65288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471638" y="160299"/>
            <a:ext cx="11311059" cy="6105747"/>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pic>
        <p:nvPicPr>
          <p:cNvPr id="5"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834034" y="2270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acer\配图\0e6c7aa66eb413773ffe55293db78bc5.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94144" y="0"/>
            <a:ext cx="2976046" cy="1584159"/>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38"/>
          <p:cNvSpPr txBox="1"/>
          <p:nvPr/>
        </p:nvSpPr>
        <p:spPr>
          <a:xfrm>
            <a:off x="3429000" y="160299"/>
            <a:ext cx="4919472" cy="1107996"/>
          </a:xfrm>
          <a:prstGeom prst="rect">
            <a:avLst/>
          </a:prstGeom>
          <a:noFill/>
        </p:spPr>
        <p:txBody>
          <a:bodyPr wrap="square">
            <a:spAutoFit/>
          </a:bodyPr>
          <a:lstStyle/>
          <a:p>
            <a:pPr algn="ct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Yêu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cầu</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cần</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đạt</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 name="Rectangle 1"/>
          <p:cNvSpPr/>
          <p:nvPr/>
        </p:nvSpPr>
        <p:spPr>
          <a:xfrm>
            <a:off x="814357" y="792079"/>
            <a:ext cx="9819396" cy="5255285"/>
          </a:xfrm>
          <a:prstGeom prst="rect">
            <a:avLst/>
          </a:prstGeom>
        </p:spPr>
        <p:txBody>
          <a:bodyPr wrap="square">
            <a:spAutoFit/>
          </a:bodyPr>
          <a:lstStyle/>
          <a:p>
            <a:pPr algn="just">
              <a:lnSpc>
                <a:spcPct val="150000"/>
              </a:lnSpc>
              <a:spcBef>
                <a:spcPts val="100"/>
              </a:spcBef>
              <a:spcAft>
                <a:spcPts val="100"/>
              </a:spcAft>
            </a:pPr>
            <a:r>
              <a:rPr lang="vi-VN" sz="1900" b="1" dirty="0">
                <a:latin typeface="Cambria" panose="02040503050406030204" pitchFamily="18" charset="0"/>
                <a:ea typeface="Cambria" panose="02040503050406030204" pitchFamily="18" charset="0"/>
                <a:cs typeface="Times New Roman" panose="02020603050405020304" pitchFamily="18" charset="0"/>
              </a:rPr>
              <a:t>1. Kiến thức</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1900" dirty="0" smtClean="0">
                <a:latin typeface="Cambria" panose="02040503050406030204" pitchFamily="18" charset="0"/>
                <a:ea typeface="Cambria" panose="02040503050406030204" pitchFamily="18" charset="0"/>
                <a:cs typeface="Times New Roman" panose="02020603050405020304" pitchFamily="18" charset="0"/>
              </a:rPr>
              <a:t>- Đọc </a:t>
            </a:r>
            <a:r>
              <a:rPr lang="vi-VN" sz="1900" dirty="0">
                <a:latin typeface="Cambria" panose="02040503050406030204" pitchFamily="18" charset="0"/>
                <a:ea typeface="Cambria" panose="02040503050406030204" pitchFamily="18" charset="0"/>
                <a:cs typeface="Times New Roman" panose="02020603050405020304" pitchFamily="18" charset="0"/>
              </a:rPr>
              <a:t>đúng và diễn cảm bài thơ </a:t>
            </a:r>
            <a:r>
              <a:rPr lang="vi-VN" sz="1900" i="1" dirty="0">
                <a:latin typeface="Cambria" panose="02040503050406030204" pitchFamily="18" charset="0"/>
                <a:ea typeface="Cambria" panose="02040503050406030204" pitchFamily="18" charset="0"/>
                <a:cs typeface="Times New Roman" panose="02020603050405020304" pitchFamily="18" charset="0"/>
              </a:rPr>
              <a:t>Gặt chữ trên </a:t>
            </a:r>
            <a:r>
              <a:rPr lang="vi-VN" sz="1900" i="1" dirty="0" smtClean="0">
                <a:latin typeface="Cambria" panose="02040503050406030204" pitchFamily="18" charset="0"/>
                <a:ea typeface="Cambria" panose="02040503050406030204" pitchFamily="18" charset="0"/>
                <a:cs typeface="Times New Roman" panose="02020603050405020304" pitchFamily="18" charset="0"/>
              </a:rPr>
              <a:t>non.</a:t>
            </a:r>
          </a:p>
          <a:p>
            <a:pPr lvl="0" algn="just">
              <a:lnSpc>
                <a:spcPct val="150000"/>
              </a:lnSpc>
              <a:spcBef>
                <a:spcPts val="100"/>
              </a:spcBef>
              <a:spcAft>
                <a:spcPts val="100"/>
              </a:spcAft>
            </a:pPr>
            <a:r>
              <a:rPr lang="vi-VN" sz="1900" dirty="0">
                <a:latin typeface="Cambria" panose="02040503050406030204" pitchFamily="18" charset="0"/>
                <a:ea typeface="Cambria" panose="02040503050406030204" pitchFamily="18" charset="0"/>
                <a:cs typeface="Times New Roman" panose="02020603050405020304" pitchFamily="18" charset="0"/>
              </a:rPr>
              <a:t>-</a:t>
            </a:r>
            <a:r>
              <a:rPr lang="vi-VN" sz="1900" dirty="0" smtClean="0">
                <a:latin typeface="Cambria" panose="02040503050406030204" pitchFamily="18" charset="0"/>
                <a:ea typeface="Cambria" panose="02040503050406030204" pitchFamily="18" charset="0"/>
                <a:cs typeface="Times New Roman" panose="02020603050405020304" pitchFamily="18" charset="0"/>
              </a:rPr>
              <a:t>Nhận </a:t>
            </a:r>
            <a:r>
              <a:rPr lang="vi-VN" sz="1900" dirty="0">
                <a:latin typeface="Cambria" panose="02040503050406030204" pitchFamily="18" charset="0"/>
                <a:ea typeface="Cambria" panose="02040503050406030204" pitchFamily="18" charset="0"/>
                <a:cs typeface="Times New Roman" panose="02020603050405020304" pitchFamily="18" charset="0"/>
              </a:rPr>
              <a:t>biết được diễn biến cảm xúc của bạn nhỏ trên đường đi </a:t>
            </a:r>
            <a:r>
              <a:rPr lang="vi-VN" sz="1900" dirty="0" smtClean="0">
                <a:latin typeface="Cambria" panose="02040503050406030204" pitchFamily="18" charset="0"/>
                <a:ea typeface="Cambria" panose="02040503050406030204" pitchFamily="18" charset="0"/>
                <a:cs typeface="Times New Roman" panose="02020603050405020304" pitchFamily="18" charset="0"/>
              </a:rPr>
              <a:t>học.</a:t>
            </a:r>
          </a:p>
          <a:p>
            <a:pPr lvl="0" algn="just">
              <a:lnSpc>
                <a:spcPct val="150000"/>
              </a:lnSpc>
              <a:spcBef>
                <a:spcPts val="100"/>
              </a:spcBef>
              <a:spcAft>
                <a:spcPts val="100"/>
              </a:spcAft>
            </a:pPr>
            <a:r>
              <a:rPr lang="vi-VN" sz="1900" dirty="0" smtClean="0">
                <a:latin typeface="Cambria" panose="02040503050406030204" pitchFamily="18" charset="0"/>
                <a:ea typeface="Cambria" panose="02040503050406030204" pitchFamily="18" charset="0"/>
                <a:cs typeface="Times New Roman" panose="02020603050405020304" pitchFamily="18" charset="0"/>
              </a:rPr>
              <a:t>- Hiểu </a:t>
            </a:r>
            <a:r>
              <a:rPr lang="vi-VN" sz="1900" dirty="0">
                <a:latin typeface="Cambria" panose="02040503050406030204" pitchFamily="18" charset="0"/>
                <a:ea typeface="Cambria" panose="02040503050406030204" pitchFamily="18" charset="0"/>
                <a:cs typeface="Times New Roman" panose="02020603050405020304" pitchFamily="18" charset="0"/>
              </a:rPr>
              <a:t>điều tác giả muốn nói qua bài thơ: Trẻ em ở miền núi phải trải qua rất nhiều khó khăn để được đến lớp, được đi học là niềm vui, niềm mong ước của các </a:t>
            </a:r>
            <a:r>
              <a:rPr lang="vi-VN" sz="1900" dirty="0" smtClean="0">
                <a:latin typeface="Cambria" panose="02040503050406030204" pitchFamily="18" charset="0"/>
                <a:ea typeface="Cambria" panose="02040503050406030204" pitchFamily="18" charset="0"/>
                <a:cs typeface="Times New Roman" panose="02020603050405020304" pitchFamily="18" charset="0"/>
              </a:rPr>
              <a:t>bạn.</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1900" b="1" dirty="0" smtClean="0">
                <a:latin typeface="Cambria" panose="02040503050406030204" pitchFamily="18" charset="0"/>
                <a:ea typeface="Cambria" panose="02040503050406030204" pitchFamily="18" charset="0"/>
                <a:cs typeface="Times New Roman" panose="02020603050405020304" pitchFamily="18" charset="0"/>
              </a:rPr>
              <a:t>2</a:t>
            </a:r>
            <a:r>
              <a:rPr lang="en-US" sz="1900" b="1" dirty="0">
                <a:latin typeface="Cambria" panose="02040503050406030204" pitchFamily="18" charset="0"/>
                <a:ea typeface="Cambria" panose="02040503050406030204" pitchFamily="18" charset="0"/>
                <a:cs typeface="Times New Roman" panose="02020603050405020304" pitchFamily="18" charset="0"/>
              </a:rPr>
              <a:t>. </a:t>
            </a:r>
            <a:r>
              <a:rPr lang="en-US" sz="1900" b="1" dirty="0" err="1">
                <a:latin typeface="Cambria" panose="02040503050406030204" pitchFamily="18" charset="0"/>
                <a:ea typeface="Cambria" panose="02040503050406030204" pitchFamily="18" charset="0"/>
                <a:cs typeface="Times New Roman" panose="02020603050405020304" pitchFamily="18" charset="0"/>
              </a:rPr>
              <a:t>Năng</a:t>
            </a:r>
            <a:r>
              <a:rPr lang="en-US" sz="1900" b="1" dirty="0">
                <a:latin typeface="Cambria" panose="02040503050406030204" pitchFamily="18" charset="0"/>
                <a:ea typeface="Cambria" panose="02040503050406030204" pitchFamily="18" charset="0"/>
                <a:cs typeface="Times New Roman" panose="02020603050405020304" pitchFamily="18" charset="0"/>
              </a:rPr>
              <a:t> </a:t>
            </a:r>
            <a:r>
              <a:rPr lang="en-US" sz="1900" b="1" dirty="0" err="1">
                <a:latin typeface="Cambria" panose="02040503050406030204" pitchFamily="18" charset="0"/>
                <a:ea typeface="Cambria" panose="02040503050406030204" pitchFamily="18" charset="0"/>
                <a:cs typeface="Times New Roman" panose="02020603050405020304" pitchFamily="18" charset="0"/>
              </a:rPr>
              <a:t>lực</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en-US" sz="1900" b="1" i="1" dirty="0" err="1">
                <a:latin typeface="Cambria" panose="02040503050406030204" pitchFamily="18" charset="0"/>
                <a:ea typeface="Cambria" panose="02040503050406030204" pitchFamily="18" charset="0"/>
                <a:cs typeface="Times New Roman" panose="02020603050405020304" pitchFamily="18" charset="0"/>
              </a:rPr>
              <a:t>Năng</a:t>
            </a:r>
            <a:r>
              <a:rPr lang="en-US" sz="1900" b="1" i="1" dirty="0">
                <a:latin typeface="Cambria" panose="02040503050406030204" pitchFamily="18" charset="0"/>
                <a:ea typeface="Cambria" panose="02040503050406030204" pitchFamily="18" charset="0"/>
                <a:cs typeface="Times New Roman" panose="02020603050405020304" pitchFamily="18" charset="0"/>
              </a:rPr>
              <a:t> </a:t>
            </a:r>
            <a:r>
              <a:rPr lang="en-US" sz="1900" b="1" i="1" dirty="0" err="1">
                <a:latin typeface="Cambria" panose="02040503050406030204" pitchFamily="18" charset="0"/>
                <a:ea typeface="Cambria" panose="02040503050406030204" pitchFamily="18" charset="0"/>
                <a:cs typeface="Times New Roman" panose="02020603050405020304" pitchFamily="18" charset="0"/>
              </a:rPr>
              <a:t>lực</a:t>
            </a:r>
            <a:r>
              <a:rPr lang="en-US" sz="1900" b="1" i="1" dirty="0">
                <a:latin typeface="Cambria" panose="02040503050406030204" pitchFamily="18" charset="0"/>
                <a:ea typeface="Cambria" panose="02040503050406030204" pitchFamily="18" charset="0"/>
                <a:cs typeface="Times New Roman" panose="02020603050405020304" pitchFamily="18" charset="0"/>
              </a:rPr>
              <a:t> </a:t>
            </a:r>
            <a:r>
              <a:rPr lang="en-US" sz="1900" b="1" i="1" dirty="0" err="1">
                <a:latin typeface="Cambria" panose="02040503050406030204" pitchFamily="18" charset="0"/>
                <a:ea typeface="Cambria" panose="02040503050406030204" pitchFamily="18" charset="0"/>
                <a:cs typeface="Times New Roman" panose="02020603050405020304" pitchFamily="18" charset="0"/>
              </a:rPr>
              <a:t>chung</a:t>
            </a:r>
            <a:r>
              <a:rPr lang="en-US" sz="1900" b="1" i="1" dirty="0">
                <a:latin typeface="Cambria" panose="02040503050406030204" pitchFamily="18" charset="0"/>
                <a:ea typeface="Cambria" panose="02040503050406030204" pitchFamily="18" charset="0"/>
                <a:cs typeface="Times New Roman" panose="02020603050405020304" pitchFamily="18" charset="0"/>
              </a:rPr>
              <a:t>: </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lvl="0" algn="just">
              <a:lnSpc>
                <a:spcPct val="150000"/>
              </a:lnSpc>
              <a:spcBef>
                <a:spcPts val="100"/>
              </a:spcBef>
              <a:spcAft>
                <a:spcPts val="100"/>
              </a:spcAft>
            </a:pPr>
            <a:r>
              <a:rPr lang="vi-VN"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19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giao</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tiếp</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hợp</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vi-VN"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tác; </a:t>
            </a:r>
            <a:r>
              <a:rPr lang="vi-VN"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a:t>
            </a:r>
            <a:r>
              <a:rPr lang="fr-FR" sz="19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ăng</a:t>
            </a:r>
            <a:r>
              <a:rPr lang="fr-FR" sz="1900" i="1" dirty="0"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giải</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quyết</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vấn</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đề</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sáng</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i="1" dirty="0" err="1" smtClean="0">
                <a:solidFill>
                  <a:srgbClr val="000000"/>
                </a:solidFill>
                <a:latin typeface="Cambria" panose="02040503050406030204" pitchFamily="18" charset="0"/>
                <a:ea typeface="Cambria" panose="02040503050406030204" pitchFamily="18" charset="0"/>
                <a:cs typeface="Times New Roman" panose="02020603050405020304" pitchFamily="18" charset="0"/>
              </a:rPr>
              <a:t>tạo</a:t>
            </a:r>
            <a:endParaRPr lang="en-US" sz="1900" dirty="0">
              <a:latin typeface="Cambria" panose="02040503050406030204" pitchFamily="18" charset="0"/>
              <a:ea typeface="Cambria" panose="02040503050406030204" pitchFamily="18" charset="0"/>
              <a:cs typeface="Times New Roman" panose="02020603050405020304" pitchFamily="18" charset="0"/>
            </a:endParaRPr>
          </a:p>
          <a:p>
            <a:pPr algn="just">
              <a:lnSpc>
                <a:spcPct val="150000"/>
              </a:lnSpc>
              <a:spcBef>
                <a:spcPts val="100"/>
              </a:spcBef>
              <a:spcAft>
                <a:spcPts val="100"/>
              </a:spcAft>
            </a:pP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Năng</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lực</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b="1"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riêng</a:t>
            </a:r>
            <a:r>
              <a:rPr lang="fr-FR" sz="19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a:t>
            </a:r>
            <a:r>
              <a:rPr lang="fr-FR" sz="19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Hình</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thành</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phát</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triển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năng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lực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ngôn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ngữ</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và</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năng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lực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học</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biết</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cảm</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nhận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về</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câu</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văn</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hay</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trong</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bài</a:t>
            </a:r>
            <a:r>
              <a:rPr lang="fr-FR" sz="1900" dirty="0">
                <a:latin typeface="Cambria" panose="02040503050406030204" pitchFamily="18" charset="0"/>
                <a:ea typeface="Cambria" panose="02040503050406030204" pitchFamily="18" charset="0"/>
                <a:cs typeface="Times New Roman" panose="02020603050405020304" pitchFamily="18" charset="0"/>
              </a:rPr>
              <a:t> </a:t>
            </a:r>
            <a:r>
              <a:rPr lang="fr-FR" sz="1900" dirty="0" err="1">
                <a:latin typeface="Cambria" panose="02040503050406030204" pitchFamily="18" charset="0"/>
                <a:ea typeface="Cambria" panose="02040503050406030204" pitchFamily="18" charset="0"/>
                <a:cs typeface="Times New Roman" panose="02020603050405020304" pitchFamily="18" charset="0"/>
              </a:rPr>
              <a:t>đọc</a:t>
            </a:r>
            <a:r>
              <a:rPr lang="fr-FR" sz="1900" dirty="0" smtClean="0">
                <a:latin typeface="Cambria" panose="02040503050406030204" pitchFamily="18" charset="0"/>
                <a:ea typeface="Cambria" panose="02040503050406030204" pitchFamily="18" charset="0"/>
                <a:cs typeface="Times New Roman" panose="02020603050405020304" pitchFamily="18" charset="0"/>
              </a:rPr>
              <a:t>).</a:t>
            </a:r>
            <a:endParaRPr lang="vi-VN" sz="1900" dirty="0" smtClean="0">
              <a:latin typeface="Cambria" panose="02040503050406030204" pitchFamily="18" charset="0"/>
              <a:ea typeface="Cambria" panose="02040503050406030204" pitchFamily="18" charset="0"/>
              <a:cs typeface="Times New Roman" panose="02020603050405020304" pitchFamily="18" charset="0"/>
            </a:endParaRPr>
          </a:p>
          <a:p>
            <a:r>
              <a:rPr lang="fr-FR" sz="1900" b="1" dirty="0">
                <a:latin typeface="Cambria" panose="02040503050406030204" pitchFamily="18" charset="0"/>
                <a:ea typeface="Cambria" panose="02040503050406030204" pitchFamily="18" charset="0"/>
              </a:rPr>
              <a:t>3. </a:t>
            </a:r>
            <a:r>
              <a:rPr lang="fr-FR" sz="1900" b="1" dirty="0" err="1">
                <a:latin typeface="Cambria" panose="02040503050406030204" pitchFamily="18" charset="0"/>
                <a:ea typeface="Cambria" panose="02040503050406030204" pitchFamily="18" charset="0"/>
              </a:rPr>
              <a:t>Phẩm</a:t>
            </a:r>
            <a:r>
              <a:rPr lang="fr-FR" sz="1900" b="1" dirty="0">
                <a:latin typeface="Cambria" panose="02040503050406030204" pitchFamily="18" charset="0"/>
                <a:ea typeface="Cambria" panose="02040503050406030204" pitchFamily="18" charset="0"/>
              </a:rPr>
              <a:t> </a:t>
            </a:r>
            <a:r>
              <a:rPr lang="fr-FR" sz="1900" b="1" dirty="0" err="1">
                <a:latin typeface="Cambria" panose="02040503050406030204" pitchFamily="18" charset="0"/>
                <a:ea typeface="Cambria" panose="02040503050406030204" pitchFamily="18" charset="0"/>
              </a:rPr>
              <a:t>chất</a:t>
            </a:r>
            <a:endParaRPr lang="en-US" sz="1900" dirty="0">
              <a:latin typeface="Cambria" panose="02040503050406030204" pitchFamily="18" charset="0"/>
              <a:ea typeface="Cambria" panose="02040503050406030204" pitchFamily="18" charset="0"/>
            </a:endParaRPr>
          </a:p>
          <a:p>
            <a:pPr lvl="0"/>
            <a:r>
              <a:rPr lang="vi-VN" sz="1900" dirty="0">
                <a:latin typeface="Cambria" panose="02040503050406030204" pitchFamily="18" charset="0"/>
                <a:ea typeface="Cambria" panose="02040503050406030204" pitchFamily="18" charset="0"/>
              </a:rPr>
              <a:t>Bồi dưỡng tinh thần vượt khó, trân trọng cố gắng của mọi người</a:t>
            </a:r>
            <a:r>
              <a:rPr lang="fr-FR" sz="1900" dirty="0" smtClean="0">
                <a:latin typeface="Cambria" panose="02040503050406030204" pitchFamily="18" charset="0"/>
                <a:ea typeface="Cambria" panose="02040503050406030204" pitchFamily="18" charset="0"/>
              </a:rPr>
              <a:t>.</a:t>
            </a:r>
            <a:endParaRPr lang="en-US" sz="19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94924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150" normalizeH="0" baseline="0" noProof="0" dirty="0">
                <a:ln>
                  <a:noFill/>
                </a:ln>
                <a:solidFill>
                  <a:srgbClr val="14A7A6"/>
                </a:solidFill>
                <a:effectLst/>
                <a:uLnTx/>
                <a:uFillTx/>
                <a:latin typeface="雷盖体" panose="00000800000000000000" pitchFamily="2" charset="-122"/>
                <a:ea typeface="雷盖体" panose="00000800000000000000" pitchFamily="2" charset="-122"/>
                <a:cs typeface="+mn-cs"/>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1332853" y="2220263"/>
            <a:ext cx="8617057" cy="375487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cs typeface="+mn-cs"/>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Hoạt</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en-US" altLang="zh-CN" sz="6600" b="0" i="0" u="none" strike="noStrike" kern="1200" cap="none" spc="0" normalizeH="0" baseline="0" noProof="0" dirty="0" err="1"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động</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3</a:t>
            </a:r>
            <a:r>
              <a:rPr kumimoji="0" lang="en-US" altLang="zh-CN" sz="6600" b="0" i="0" u="none" strike="noStrike" kern="1200" cap="none" spc="0" normalizeH="0" baseline="0" noProof="0" dirty="0" smtClean="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endParaRPr kumimoji="0" lang="zh-CN" altLang="en-US" sz="6600" b="0" i="0" u="none" strike="noStrike" kern="1200" cap="none" spc="0" normalizeH="0" baseline="0" noProof="0" dirty="0">
              <a:ln>
                <a:noFill/>
              </a:ln>
              <a:solidFill>
                <a:srgbClr val="0070C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0" name="文本框 38"/>
          <p:cNvSpPr txBox="1"/>
          <p:nvPr/>
        </p:nvSpPr>
        <p:spPr>
          <a:xfrm>
            <a:off x="804339" y="1807475"/>
            <a:ext cx="8897179" cy="3754874"/>
          </a:xfrm>
          <a:prstGeom prst="rect">
            <a:avLst/>
          </a:prstGeom>
          <a:noFill/>
        </p:spPr>
        <p:txBody>
          <a:bodyPr wrap="squar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38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a:t>
            </a:r>
            <a:r>
              <a:rPr kumimoji="0" lang="vi-VN" altLang="zh-CN" sz="100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Luyện đọc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0000" b="0" i="0" u="none" strike="noStrike" kern="1200" cap="none" spc="0" normalizeH="0" baseline="0" noProof="0" dirty="0" smtClean="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rPr>
              <a:t>   diễn cảm</a:t>
            </a:r>
            <a:endParaRPr kumimoji="0" lang="zh-CN" altLang="en-US" sz="10000" b="0" i="0" u="none" strike="noStrike" kern="1200" cap="none" spc="0" normalizeH="0" baseline="0" noProof="0" dirty="0">
              <a:ln>
                <a:noFill/>
              </a:ln>
              <a:solidFill>
                <a:srgbClr val="00B0F0"/>
              </a:solidFill>
              <a:effectLst>
                <a:outerShdw blurRad="38100" dist="38100" dir="2700000" algn="tl">
                  <a:srgbClr val="000000">
                    <a:alpha val="43137"/>
                  </a:srgbClr>
                </a:outerShdw>
                <a:reflection blurRad="6350" stA="55000" endA="300" endPos="45500" dir="5400000" sy="-100000" algn="bl" rotWithShape="0"/>
              </a:effectLst>
              <a:uLnTx/>
              <a:uFillTx/>
              <a:latin typeface="UTM Aurora" panose="02040603050506020204" pitchFamily="18" charset="0"/>
              <a:ea typeface="思源黑体 CN Medium" panose="020B0600000000000000" pitchFamily="34" charset="-122"/>
              <a:cs typeface="+mn-cs"/>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5B9BD5"/>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5B9BD5"/>
              </a:solidFill>
              <a:effectLst/>
              <a:uLnTx/>
              <a:uFillTx/>
              <a:latin typeface="#9Slide07 HoneyCream" pitchFamily="2" charset="0"/>
              <a:ea typeface="+mj-ea"/>
              <a:cs typeface="+mj-cs"/>
              <a:sym typeface="Arial"/>
            </a:endParaRPr>
          </a:p>
        </p:txBody>
      </p:sp>
      <p:pic>
        <p:nvPicPr>
          <p:cNvPr id="14" name="Picture 13"/>
          <p:cNvPicPr>
            <a:picLocks noChangeAspect="1"/>
          </p:cNvPicPr>
          <p:nvPr/>
        </p:nvPicPr>
        <p:blipFill>
          <a:blip r:embed="rId3"/>
          <a:stretch>
            <a:fillRect/>
          </a:stretch>
        </p:blipFill>
        <p:spPr>
          <a:xfrm>
            <a:off x="7049958" y="3462391"/>
            <a:ext cx="5142042" cy="3377208"/>
          </a:xfrm>
          <a:prstGeom prst="rect">
            <a:avLst/>
          </a:prstGeom>
        </p:spPr>
      </p:pic>
    </p:spTree>
    <p:extLst>
      <p:ext uri="{BB962C8B-B14F-4D97-AF65-F5344CB8AC3E}">
        <p14:creationId xmlns:p14="http://schemas.microsoft.com/office/powerpoint/2010/main" val="10432838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805521" y="88901"/>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reflection blurRad="6350" stA="50000" endA="300" endPos="50000" dist="29997" dir="5400000" sy="-100000" algn="bl" rotWithShape="0"/>
              </a:effectLst>
              <a:uLnTx/>
              <a:uFillTx/>
              <a:latin typeface="UTM Avo" panose="02040603050506020204" pitchFamily="18" charset="0"/>
              <a:ea typeface="+mn-ea"/>
              <a:cs typeface="+mn-cs"/>
            </a:endParaRPr>
          </a:p>
        </p:txBody>
      </p:sp>
      <p:graphicFrame>
        <p:nvGraphicFramePr>
          <p:cNvPr id="6" name="Table 5"/>
          <p:cNvGraphicFramePr>
            <a:graphicFrameLocks noGrp="1"/>
          </p:cNvGraphicFramePr>
          <p:nvPr>
            <p:extLst/>
          </p:nvPr>
        </p:nvGraphicFramePr>
        <p:xfrm>
          <a:off x="135109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2278260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10472" y="-1301932"/>
            <a:ext cx="8374744" cy="7678057"/>
          </a:xfrm>
          <a:prstGeom prst="rect">
            <a:avLst/>
          </a:prstGeom>
        </p:spPr>
      </p:pic>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Rectangle 13"/>
          <p:cNvSpPr/>
          <p:nvPr/>
        </p:nvSpPr>
        <p:spPr>
          <a:xfrm>
            <a:off x="1178883" y="2093702"/>
            <a:ext cx="7694024" cy="1569660"/>
          </a:xfrm>
          <a:prstGeom prst="rect">
            <a:avLst/>
          </a:prstGeom>
          <a:noFill/>
        </p:spPr>
        <p:txBody>
          <a:bodyPr wrap="square" lIns="91440" tIns="45720" rIns="91440" bIns="45720">
            <a:spAutoFit/>
          </a:bodyPr>
          <a:lstStyle/>
          <a:p>
            <a:pPr algn="ctr"/>
            <a:r>
              <a:rPr lang="en-US" sz="9600" dirty="0" err="1" smtClean="0">
                <a:ln w="0"/>
                <a:solidFill>
                  <a:srgbClr val="FF0066"/>
                </a:solidFill>
                <a:effectLst>
                  <a:reflection blurRad="6350" stA="53000" endA="300" endPos="35500" dir="5400000" sy="-90000" algn="bl" rotWithShape="0"/>
                </a:effectLst>
                <a:latin typeface="#9Slide07 Cadena" panose="02000503000000020004" pitchFamily="2" charset="0"/>
              </a:rPr>
              <a:t>Tạm</a:t>
            </a:r>
            <a:r>
              <a:rPr lang="en-US" sz="9600" dirty="0" smtClean="0">
                <a:ln w="0"/>
                <a:solidFill>
                  <a:srgbClr val="FF0066"/>
                </a:solidFill>
                <a:effectLst>
                  <a:reflection blurRad="6350" stA="53000" endA="300" endPos="35500" dir="5400000" sy="-90000" algn="bl" rotWithShape="0"/>
                </a:effectLst>
                <a:latin typeface="#9Slide07 Cadena" panose="02000503000000020004" pitchFamily="2" charset="0"/>
              </a:rPr>
              <a:t> </a:t>
            </a:r>
            <a:r>
              <a:rPr lang="en-US" sz="9600" dirty="0" err="1" smtClean="0">
                <a:ln w="0"/>
                <a:solidFill>
                  <a:srgbClr val="FF0066"/>
                </a:solidFill>
                <a:effectLst>
                  <a:reflection blurRad="6350" stA="53000" endA="300" endPos="35500" dir="5400000" sy="-90000" algn="bl" rotWithShape="0"/>
                </a:effectLst>
                <a:latin typeface="#9Slide07 Cadena" panose="02000503000000020004" pitchFamily="2" charset="0"/>
              </a:rPr>
              <a:t>biệt</a:t>
            </a:r>
            <a:endParaRPr lang="en-US" sz="9600" b="0" cap="none" spc="0" dirty="0">
              <a:ln w="0"/>
              <a:solidFill>
                <a:srgbClr val="FF0066"/>
              </a:solidFill>
              <a:effectLst>
                <a:reflection blurRad="6350" stA="53000" endA="300" endPos="35500" dir="5400000" sy="-90000" algn="bl" rotWithShape="0"/>
              </a:effectLst>
              <a:latin typeface="#9Slide07 Cadena" panose="02000503000000020004" pitchFamily="2" charset="0"/>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2143593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by="(-#ppt_w*2)" calcmode="lin" valueType="num">
                                      <p:cBhvr rctx="PPT">
                                        <p:cTn id="7" dur="250" autoRev="1" fill="hold">
                                          <p:stCondLst>
                                            <p:cond delay="0"/>
                                          </p:stCondLst>
                                        </p:cTn>
                                        <p:tgtEl>
                                          <p:spTgt spid="14"/>
                                        </p:tgtEl>
                                        <p:attrNameLst>
                                          <p:attrName>ppt_w</p:attrName>
                                        </p:attrNameLst>
                                      </p:cBhvr>
                                    </p:anim>
                                    <p:anim by="(#ppt_w*0.50)" calcmode="lin" valueType="num">
                                      <p:cBhvr>
                                        <p:cTn id="8" dur="250" decel="50000" autoRev="1" fill="hold">
                                          <p:stCondLst>
                                            <p:cond delay="0"/>
                                          </p:stCondLst>
                                        </p:cTn>
                                        <p:tgtEl>
                                          <p:spTgt spid="14"/>
                                        </p:tgtEl>
                                        <p:attrNameLst>
                                          <p:attrName>ppt_x</p:attrName>
                                        </p:attrNameLst>
                                      </p:cBhvr>
                                    </p:anim>
                                    <p:anim from="(-#ppt_h/2)" to="(#ppt_y)" calcmode="lin" valueType="num">
                                      <p:cBhvr>
                                        <p:cTn id="9" dur="500" fill="hold">
                                          <p:stCondLst>
                                            <p:cond delay="0"/>
                                          </p:stCondLst>
                                        </p:cTn>
                                        <p:tgtEl>
                                          <p:spTgt spid="14"/>
                                        </p:tgtEl>
                                        <p:attrNameLst>
                                          <p:attrName>ppt_y</p:attrName>
                                        </p:attrNameLst>
                                      </p:cBhvr>
                                    </p:anim>
                                    <p:animRot by="21600000">
                                      <p:cBhvr>
                                        <p:cTn id="10" dur="500" fill="hold">
                                          <p:stCondLst>
                                            <p:cond delay="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2526" y="3301847"/>
            <a:ext cx="12192000" cy="6858000"/>
          </a:xfrm>
          <a:prstGeom prst="rect">
            <a:avLst/>
          </a:prstGeom>
        </p:spPr>
      </p:pic>
      <p:sp>
        <p:nvSpPr>
          <p:cNvPr id="8" name="圆角矩形 9"/>
          <p:cNvSpPr/>
          <p:nvPr/>
        </p:nvSpPr>
        <p:spPr>
          <a:xfrm>
            <a:off x="1449814" y="2643584"/>
            <a:ext cx="8118617" cy="241065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2" name="Rectangle 1"/>
          <p:cNvSpPr/>
          <p:nvPr/>
        </p:nvSpPr>
        <p:spPr>
          <a:xfrm>
            <a:off x="1225876" y="3130132"/>
            <a:ext cx="8432407" cy="1225977"/>
          </a:xfrm>
          <a:prstGeom prst="rect">
            <a:avLst/>
          </a:prstGeom>
        </p:spPr>
        <p:txBody>
          <a:bodyPr wrap="square">
            <a:spAutoFit/>
          </a:bodyPr>
          <a:lstStyle/>
          <a:p>
            <a:pPr lvl="0" algn="ctr">
              <a:spcBef>
                <a:spcPts val="100"/>
              </a:spcBef>
              <a:spcAft>
                <a:spcPts val="100"/>
              </a:spcAft>
            </a:pPr>
            <a:r>
              <a:rPr lang="vi-VN" sz="3600" b="1" i="1" dirty="0" smtClean="0">
                <a:latin typeface="Cambria" panose="02040503050406030204" pitchFamily="18" charset="0"/>
                <a:ea typeface="Cambria" panose="02040503050406030204" pitchFamily="18" charset="0"/>
                <a:cs typeface="Times New Roman" panose="02020603050405020304" pitchFamily="18" charset="0"/>
              </a:rPr>
              <a:t>Quan sát tranh và nêu cảm nghĩ </a:t>
            </a:r>
            <a:endParaRPr lang="en-US" sz="3600" b="1" i="1" dirty="0" smtClean="0">
              <a:latin typeface="Cambria" panose="02040503050406030204" pitchFamily="18" charset="0"/>
              <a:ea typeface="Cambria" panose="02040503050406030204" pitchFamily="18" charset="0"/>
              <a:cs typeface="Times New Roman" panose="02020603050405020304" pitchFamily="18" charset="0"/>
            </a:endParaRPr>
          </a:p>
          <a:p>
            <a:pPr lvl="0" algn="ctr">
              <a:spcBef>
                <a:spcPts val="100"/>
              </a:spcBef>
              <a:spcAft>
                <a:spcPts val="100"/>
              </a:spcAft>
            </a:pPr>
            <a:r>
              <a:rPr lang="vi-VN" sz="3600" b="1" i="1" dirty="0" smtClean="0">
                <a:latin typeface="Cambria" panose="02040503050406030204" pitchFamily="18" charset="0"/>
                <a:ea typeface="Cambria" panose="02040503050406030204" pitchFamily="18" charset="0"/>
                <a:cs typeface="Times New Roman" panose="02020603050405020304" pitchFamily="18" charset="0"/>
              </a:rPr>
              <a:t>của em về việc đi học của các bạn nhỏ.</a:t>
            </a:r>
            <a:endParaRPr lang="vi-VN" sz="3600" b="1" i="1" dirty="0">
              <a:latin typeface="Cambria" panose="02040503050406030204" pitchFamily="18" charset="0"/>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59" y="550982"/>
            <a:ext cx="12577529" cy="2395285"/>
          </a:xfrm>
          <a:prstGeom prst="rect">
            <a:avLst/>
          </a:prstGeom>
        </p:spPr>
      </p:pic>
    </p:spTree>
    <p:extLst>
      <p:ext uri="{BB962C8B-B14F-4D97-AF65-F5344CB8AC3E}">
        <p14:creationId xmlns:p14="http://schemas.microsoft.com/office/powerpoint/2010/main" val="287956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38B00C0-6DD7-4A4F-2A5C-717D3A45F457}"/>
              </a:ext>
            </a:extLst>
          </p:cNvPr>
          <p:cNvGrpSpPr/>
          <p:nvPr/>
        </p:nvGrpSpPr>
        <p:grpSpPr>
          <a:xfrm>
            <a:off x="2570422" y="433951"/>
            <a:ext cx="5132238" cy="1878494"/>
            <a:chOff x="4115793" y="1311628"/>
            <a:chExt cx="3914180" cy="1313308"/>
          </a:xfrm>
        </p:grpSpPr>
        <p:sp>
          <p:nvSpPr>
            <p:cNvPr id="6" name="圆角矩形 21">
              <a:extLst>
                <a:ext uri="{FF2B5EF4-FFF2-40B4-BE49-F238E27FC236}">
                  <a16:creationId xmlns:a16="http://schemas.microsoft.com/office/drawing/2014/main" id="{E159D424-AD02-4AE1-F0AA-C13F3C66A367}"/>
                </a:ext>
              </a:extLst>
            </p:cNvPr>
            <p:cNvSpPr/>
            <p:nvPr/>
          </p:nvSpPr>
          <p:spPr>
            <a:xfrm>
              <a:off x="5205094" y="1692703"/>
              <a:ext cx="2824879" cy="691449"/>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rgbClr val="14A7A6"/>
                </a:solidFill>
                <a:uFillTx/>
                <a:latin typeface="雷盖体" panose="00000800000000000000" pitchFamily="2" charset="-122"/>
                <a:ea typeface="雷盖体" panose="00000800000000000000" pitchFamily="2" charset="-122"/>
                <a:sym typeface="雷盖体" panose="00000800000000000000" pitchFamily="2" charset="-122"/>
              </a:endParaRPr>
            </a:p>
          </p:txBody>
        </p:sp>
        <p:pic>
          <p:nvPicPr>
            <p:cNvPr id="7" name="图片 24">
              <a:extLst>
                <a:ext uri="{FF2B5EF4-FFF2-40B4-BE49-F238E27FC236}">
                  <a16:creationId xmlns:a16="http://schemas.microsoft.com/office/drawing/2014/main" id="{41CBCE14-8CDA-8BB9-C3DC-F0F632836D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5793" y="1311628"/>
              <a:ext cx="1313308" cy="1313308"/>
            </a:xfrm>
            <a:prstGeom prst="rect">
              <a:avLst/>
            </a:prstGeom>
          </p:spPr>
        </p:pic>
      </p:grpSp>
      <p:sp>
        <p:nvSpPr>
          <p:cNvPr id="8" name="圆角矩形 9"/>
          <p:cNvSpPr/>
          <p:nvPr/>
        </p:nvSpPr>
        <p:spPr>
          <a:xfrm>
            <a:off x="268602" y="2129057"/>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smtClean="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0070C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0" name="文本框 38"/>
          <p:cNvSpPr txBox="1"/>
          <p:nvPr/>
        </p:nvSpPr>
        <p:spPr>
          <a:xfrm>
            <a:off x="856960" y="2045596"/>
            <a:ext cx="7131520"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dirty="0" smtClean="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13800" dirty="0">
              <a:solidFill>
                <a:srgbClr val="00B0F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13" name="Picture 12"/>
          <p:cNvPicPr>
            <a:picLocks noChangeAspect="1"/>
          </p:cNvPicPr>
          <p:nvPr/>
        </p:nvPicPr>
        <p:blipFill>
          <a:blip r:embed="rId3"/>
          <a:stretch>
            <a:fillRect/>
          </a:stretch>
        </p:blipFill>
        <p:spPr>
          <a:xfrm>
            <a:off x="4861841" y="2025272"/>
            <a:ext cx="7330159" cy="4814327"/>
          </a:xfrm>
          <a:prstGeom prst="rect">
            <a:avLst/>
          </a:prstGeom>
        </p:spPr>
      </p:pic>
    </p:spTree>
    <p:extLst>
      <p:ext uri="{BB962C8B-B14F-4D97-AF65-F5344CB8AC3E}">
        <p14:creationId xmlns:p14="http://schemas.microsoft.com/office/powerpoint/2010/main" val="23212995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barn(inVertical)">
                                      <p:cBhvr>
                                        <p:cTn id="10" dur="500"/>
                                        <p:tgtEl>
                                          <p:spTgt spid="9">
                                            <p:txEl>
                                              <p:pRg st="0" end="0"/>
                                            </p:txEl>
                                          </p:spTgt>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out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773222"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3126629" y="124184"/>
            <a:ext cx="4822258" cy="553998"/>
          </a:xfrm>
          <a:prstGeom prst="rect">
            <a:avLst/>
          </a:prstGeom>
          <a:noFill/>
        </p:spPr>
        <p:txBody>
          <a:bodyPr wrap="square" rtlCol="0">
            <a:spAutoFit/>
          </a:bodyPr>
          <a:lstStyle/>
          <a:p>
            <a:r>
              <a:rPr lang="vi-VN" sz="3000" b="1" dirty="0" smtClean="0">
                <a:solidFill>
                  <a:srgbClr val="00CC00"/>
                </a:solidFill>
                <a:effectLst/>
                <a:latin typeface="UTM Avo" panose="02040603050506020204" pitchFamily="18" charset="0"/>
              </a:rPr>
              <a:t>Gặt chữ trên non</a:t>
            </a:r>
            <a:endParaRPr lang="en-US" sz="3000" b="1" dirty="0">
              <a:solidFill>
                <a:srgbClr val="00CC00"/>
              </a:solidFill>
              <a:effectLst/>
              <a:latin typeface="UTM Avo" panose="02040603050506020204" pitchFamily="18" charset="0"/>
            </a:endParaRPr>
          </a:p>
        </p:txBody>
      </p:sp>
      <p:pic>
        <p:nvPicPr>
          <p:cNvPr id="7" name="Picture 6"/>
          <p:cNvPicPr>
            <a:picLocks noChangeAspect="1"/>
          </p:cNvPicPr>
          <p:nvPr/>
        </p:nvPicPr>
        <p:blipFill>
          <a:blip r:embed="rId2"/>
          <a:stretch>
            <a:fillRect/>
          </a:stretch>
        </p:blipFill>
        <p:spPr>
          <a:xfrm>
            <a:off x="7048982" y="3480151"/>
            <a:ext cx="5143018" cy="3377849"/>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343134572"/>
              </p:ext>
            </p:extLst>
          </p:nvPr>
        </p:nvGraphicFramePr>
        <p:xfrm>
          <a:off x="1003858" y="604382"/>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effectLst/>
                          <a:latin typeface="Cambria" panose="02040503050406030204" pitchFamily="18" charset="0"/>
                          <a:ea typeface="Cambria" panose="02040503050406030204" pitchFamily="18" charset="0"/>
                        </a:rPr>
                        <a:t>Bình minh vừa tỉnh giấc </a:t>
                      </a:r>
                    </a:p>
                    <a:p>
                      <a:pPr algn="just" fontAlgn="t"/>
                      <a:r>
                        <a:rPr lang="vi-VN" sz="2800" b="0" dirty="0">
                          <a:effectLst/>
                          <a:latin typeface="Cambria" panose="02040503050406030204" pitchFamily="18" charset="0"/>
                          <a:ea typeface="Cambria" panose="02040503050406030204" pitchFamily="18" charset="0"/>
                        </a:rPr>
                        <a:t>Nắng nhuộm hồng núi xanh </a:t>
                      </a:r>
                    </a:p>
                    <a:p>
                      <a:pPr algn="just" fontAlgn="t"/>
                      <a:r>
                        <a:rPr lang="vi-VN" sz="2800" b="0" dirty="0">
                          <a:effectLst/>
                          <a:latin typeface="Cambria" panose="02040503050406030204" pitchFamily="18" charset="0"/>
                          <a:ea typeface="Cambria" panose="02040503050406030204" pitchFamily="18" charset="0"/>
                        </a:rPr>
                        <a:t>Tiếng trống rung vách đá </a:t>
                      </a:r>
                    </a:p>
                    <a:p>
                      <a:pPr algn="just" fontAlgn="t"/>
                      <a:r>
                        <a:rPr lang="vi-VN" sz="2800" b="0" dirty="0">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Bóng em nhòa bóng núi</a:t>
                      </a:r>
                    </a:p>
                    <a:p>
                      <a:pPr algn="just" fontAlgn="t"/>
                      <a:r>
                        <a:rPr lang="vi-VN" sz="2800" b="0" dirty="0">
                          <a:effectLst/>
                          <a:latin typeface="Cambria" panose="02040503050406030204" pitchFamily="18" charset="0"/>
                          <a:ea typeface="Cambria" panose="02040503050406030204" pitchFamily="18" charset="0"/>
                        </a:rPr>
                        <a:t>Hun hút mấy thung sâu </a:t>
                      </a:r>
                    </a:p>
                    <a:p>
                      <a:pPr algn="just" fontAlgn="t"/>
                      <a:r>
                        <a:rPr lang="vi-VN" sz="2800" b="0" dirty="0">
                          <a:effectLst/>
                          <a:latin typeface="Cambria" panose="02040503050406030204" pitchFamily="18" charset="0"/>
                          <a:ea typeface="Cambria" panose="02040503050406030204" pitchFamily="18" charset="0"/>
                        </a:rPr>
                        <a:t>Gió đưa theo tiếng sáo </a:t>
                      </a:r>
                    </a:p>
                    <a:p>
                      <a:pPr algn="just" fontAlgn="t"/>
                      <a:r>
                        <a:rPr lang="vi-VN" sz="2800" b="0" dirty="0">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Em đi tìm cái chữ</a:t>
                      </a:r>
                    </a:p>
                    <a:p>
                      <a:pPr algn="just" fontAlgn="t"/>
                      <a:r>
                        <a:rPr lang="vi-VN" sz="2800" b="0" dirty="0">
                          <a:effectLst/>
                          <a:latin typeface="Cambria" panose="02040503050406030204" pitchFamily="18" charset="0"/>
                          <a:ea typeface="Cambria" panose="02040503050406030204" pitchFamily="18" charset="0"/>
                        </a:rPr>
                        <a:t>Vượt suối lại băng rừng </a:t>
                      </a:r>
                    </a:p>
                    <a:p>
                      <a:pPr algn="just" fontAlgn="t"/>
                      <a:r>
                        <a:rPr lang="vi-VN" sz="2800" b="0" dirty="0">
                          <a:effectLst/>
                          <a:latin typeface="Cambria" panose="02040503050406030204" pitchFamily="18" charset="0"/>
                          <a:ea typeface="Cambria" panose="02040503050406030204" pitchFamily="18" charset="0"/>
                        </a:rPr>
                        <a:t>Đường xa chân có mỏi</a:t>
                      </a:r>
                    </a:p>
                    <a:p>
                      <a:pPr algn="just" fontAlgn="t"/>
                      <a:r>
                        <a:rPr lang="vi-VN" sz="2800" b="0" dirty="0">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effectLst/>
                          <a:latin typeface="Cambria" panose="02040503050406030204" pitchFamily="18" charset="0"/>
                          <a:ea typeface="Cambria" panose="02040503050406030204" pitchFamily="18" charset="0"/>
                        </a:rPr>
                        <a:t>Càng đi chân càng vững</a:t>
                      </a:r>
                    </a:p>
                    <a:p>
                      <a:pPr algn="just" fontAlgn="t"/>
                      <a:r>
                        <a:rPr lang="vi-VN" sz="2800" b="0" dirty="0">
                          <a:effectLst/>
                          <a:latin typeface="Cambria" panose="02040503050406030204" pitchFamily="18" charset="0"/>
                          <a:ea typeface="Cambria" panose="02040503050406030204" pitchFamily="18" charset="0"/>
                        </a:rPr>
                        <a:t>Lớp học ngang lưng đồi </a:t>
                      </a:r>
                    </a:p>
                    <a:p>
                      <a:pPr algn="just" fontAlgn="t"/>
                      <a:r>
                        <a:rPr lang="vi-VN" sz="2800" b="0" dirty="0">
                          <a:effectLst/>
                          <a:latin typeface="Cambria" panose="02040503050406030204" pitchFamily="18" charset="0"/>
                          <a:ea typeface="Cambria" panose="02040503050406030204" pitchFamily="18" charset="0"/>
                        </a:rPr>
                        <a:t>Mắt em như sao sáng</a:t>
                      </a:r>
                    </a:p>
                    <a:p>
                      <a:pPr algn="just" fontAlgn="t"/>
                      <a:r>
                        <a:rPr lang="vi-VN" sz="2800" b="0" dirty="0">
                          <a:effectLst/>
                          <a:latin typeface="Cambria" panose="02040503050406030204" pitchFamily="18" charset="0"/>
                          <a:ea typeface="Cambria" panose="02040503050406030204" pitchFamily="18" charset="0"/>
                        </a:rPr>
                        <a:t>Gặt chữ trên đỉnh trời!</a:t>
                      </a:r>
                    </a:p>
                    <a:p>
                      <a:pPr algn="r" fontAlgn="t"/>
                      <a:r>
                        <a:rPr lang="vi-VN" sz="2800" b="0" i="1" dirty="0">
                          <a:effectLst/>
                          <a:latin typeface="Cambria" panose="02040503050406030204" pitchFamily="18" charset="0"/>
                          <a:ea typeface="Cambria" panose="02040503050406030204" pitchFamily="18" charset="0"/>
                        </a:rPr>
                        <a:t>(Bích Ngọc</a:t>
                      </a:r>
                      <a:r>
                        <a:rPr lang="vi-VN" sz="2800" b="0" dirty="0">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1896069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10" name="图片 1"/>
          <p:cNvPicPr>
            <a:picLocks noChangeAspect="1"/>
          </p:cNvPicPr>
          <p:nvPr/>
        </p:nvPicPr>
        <p:blipFill rotWithShape="1">
          <a:blip r:embed="rId4"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
        <p:nvSpPr>
          <p:cNvPr id="14" name="Speech Bubble: Oval 9">
            <a:extLst>
              <a:ext uri="{FF2B5EF4-FFF2-40B4-BE49-F238E27FC236}">
                <a16:creationId xmlns:a16="http://schemas.microsoft.com/office/drawing/2014/main" id="{7242D3E7-C1CC-5917-A9C9-1DFAF6DBB850}"/>
              </a:ext>
            </a:extLst>
          </p:cNvPr>
          <p:cNvSpPr/>
          <p:nvPr/>
        </p:nvSpPr>
        <p:spPr>
          <a:xfrm flipH="1">
            <a:off x="2385133" y="656381"/>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smtClean="0">
                <a:solidFill>
                  <a:schemeClr val="accent2">
                    <a:lumMod val="75000"/>
                  </a:schemeClr>
                </a:solidFill>
                <a:latin typeface="UTM Avo" panose="02040603050506020204" pitchFamily="18" charset="0"/>
                <a:ea typeface="Cambria" panose="02040503050406030204" pitchFamily="18" charset="0"/>
              </a:rPr>
              <a:t>Bài</a:t>
            </a:r>
            <a:r>
              <a:rPr lang="en-US" sz="6600" b="1" dirty="0" smtClean="0">
                <a:solidFill>
                  <a:schemeClr val="accent2">
                    <a:lumMod val="75000"/>
                  </a:schemeClr>
                </a:solidFill>
                <a:latin typeface="UTM Avo" panose="02040603050506020204" pitchFamily="18" charset="0"/>
                <a:ea typeface="Cambria" panose="02040503050406030204" pitchFamily="18" charset="0"/>
              </a:rPr>
              <a:t> </a:t>
            </a:r>
            <a:r>
              <a:rPr lang="vi-VN" sz="6600" b="1" dirty="0" smtClean="0">
                <a:solidFill>
                  <a:schemeClr val="accent2">
                    <a:lumMod val="75000"/>
                  </a:schemeClr>
                </a:solidFill>
                <a:latin typeface="UTM Avo" panose="02040603050506020204" pitchFamily="18" charset="0"/>
                <a:ea typeface="Cambria" panose="02040503050406030204" pitchFamily="18" charset="0"/>
              </a:rPr>
              <a:t>có mấy khổ thơ</a:t>
            </a:r>
            <a:r>
              <a:rPr lang="en-US" sz="6600" b="1" dirty="0" smtClean="0">
                <a:solidFill>
                  <a:schemeClr val="accent2">
                    <a:lumMod val="75000"/>
                  </a:schemeClr>
                </a:solidFill>
                <a:latin typeface="UTM Avo" panose="02040603050506020204" pitchFamily="18" charset="0"/>
                <a:ea typeface="Cambria" panose="02040503050406030204" pitchFamily="18" charset="0"/>
              </a:rPr>
              <a:t>?</a:t>
            </a:r>
            <a:endParaRPr lang="en-US" sz="6600" b="1" dirty="0">
              <a:solidFill>
                <a:schemeClr val="accent2">
                  <a:lumMod val="75000"/>
                </a:schemeClr>
              </a:solidFill>
              <a:latin typeface="UTM Avo" panose="02040603050506020204" pitchFamily="18" charset="0"/>
              <a:ea typeface="Cambria" panose="02040503050406030204" pitchFamily="18" charset="0"/>
            </a:endParaRPr>
          </a:p>
        </p:txBody>
      </p:sp>
      <p:sp>
        <p:nvSpPr>
          <p:cNvPr id="15" name="Speech Bubble: Oval 9">
            <a:extLst>
              <a:ext uri="{FF2B5EF4-FFF2-40B4-BE49-F238E27FC236}">
                <a16:creationId xmlns:a16="http://schemas.microsoft.com/office/drawing/2014/main" id="{7242D3E7-C1CC-5917-A9C9-1DFAF6DBB850}"/>
              </a:ext>
            </a:extLst>
          </p:cNvPr>
          <p:cNvSpPr/>
          <p:nvPr/>
        </p:nvSpPr>
        <p:spPr>
          <a:xfrm flipH="1">
            <a:off x="2326510" y="611784"/>
            <a:ext cx="6866417" cy="471201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6600" b="1" dirty="0" err="1" smtClean="0">
                <a:solidFill>
                  <a:schemeClr val="accent1">
                    <a:lumMod val="50000"/>
                  </a:schemeClr>
                </a:solidFill>
                <a:latin typeface="UTM Avo" panose="02040603050506020204" pitchFamily="18" charset="0"/>
                <a:ea typeface="Cambria" panose="02040503050406030204" pitchFamily="18" charset="0"/>
              </a:rPr>
              <a:t>Bài</a:t>
            </a:r>
            <a:r>
              <a:rPr lang="en-US" sz="6600" b="1" dirty="0" smtClean="0">
                <a:solidFill>
                  <a:schemeClr val="accent1">
                    <a:lumMod val="50000"/>
                  </a:schemeClr>
                </a:solidFill>
                <a:latin typeface="UTM Avo" panose="02040603050506020204" pitchFamily="18" charset="0"/>
                <a:ea typeface="Cambria" panose="02040503050406030204" pitchFamily="18" charset="0"/>
              </a:rPr>
              <a:t> </a:t>
            </a:r>
            <a:r>
              <a:rPr lang="vi-VN" sz="6600" b="1" dirty="0" smtClean="0">
                <a:solidFill>
                  <a:schemeClr val="accent1">
                    <a:lumMod val="50000"/>
                  </a:schemeClr>
                </a:solidFill>
                <a:latin typeface="UTM Avo" panose="02040603050506020204" pitchFamily="18" charset="0"/>
                <a:ea typeface="Cambria" panose="02040503050406030204" pitchFamily="18" charset="0"/>
              </a:rPr>
              <a:t>thơ có </a:t>
            </a:r>
          </a:p>
          <a:p>
            <a:pPr algn="ctr"/>
            <a:r>
              <a:rPr lang="vi-VN" sz="6600" b="1" dirty="0" smtClean="0">
                <a:solidFill>
                  <a:schemeClr val="accent1">
                    <a:lumMod val="50000"/>
                  </a:schemeClr>
                </a:solidFill>
                <a:latin typeface="UTM Avo" panose="02040603050506020204" pitchFamily="18" charset="0"/>
                <a:ea typeface="Cambria" panose="02040503050406030204" pitchFamily="18" charset="0"/>
              </a:rPr>
              <a:t>5 khổ</a:t>
            </a:r>
            <a:endParaRPr lang="en-US" sz="6600" b="1" dirty="0">
              <a:solidFill>
                <a:schemeClr val="accent1">
                  <a:lumMod val="50000"/>
                </a:schemeClr>
              </a:solidFill>
              <a:latin typeface="UTM Avo" panose="02040603050506020204" pitchFamily="18" charset="0"/>
              <a:ea typeface="Cambria" panose="02040503050406030204" pitchFamily="18" charset="0"/>
            </a:endParaRPr>
          </a:p>
        </p:txBody>
      </p:sp>
      <p:sp>
        <p:nvSpPr>
          <p:cNvPr id="16"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01326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flipH="1">
            <a:off x="1110472" y="-1301932"/>
            <a:ext cx="8374744" cy="7678057"/>
            <a:chOff x="6544408" y="-943044"/>
            <a:chExt cx="5628630" cy="4975045"/>
          </a:xfrm>
        </p:grpSpPr>
        <p:pic>
          <p:nvPicPr>
            <p:cNvPr id="11" name="图片 8">
              <a:extLst>
                <a:ext uri="{FF2B5EF4-FFF2-40B4-BE49-F238E27FC236}">
                  <a16:creationId xmlns:a16="http://schemas.microsoft.com/office/drawing/2014/main" id="{EDBA7EFC-BD3E-9FB1-B44D-0CBFCB551E6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6544408" y="-943044"/>
              <a:ext cx="5628630" cy="4975045"/>
            </a:xfrm>
            <a:prstGeom prst="rect">
              <a:avLst/>
            </a:prstGeom>
          </p:spPr>
        </p:pic>
        <p:sp>
          <p:nvSpPr>
            <p:cNvPr id="12" name="TextBox 11"/>
            <p:cNvSpPr txBox="1"/>
            <p:nvPr/>
          </p:nvSpPr>
          <p:spPr>
            <a:xfrm>
              <a:off x="7712106" y="1016089"/>
              <a:ext cx="3737175" cy="1017071"/>
            </a:xfrm>
            <a:prstGeom prst="rect">
              <a:avLst/>
            </a:prstGeom>
            <a:noFill/>
          </p:spPr>
          <p:txBody>
            <a:bodyPr wrap="square" rtlCol="0">
              <a:spAutoFit/>
            </a:bodyPr>
            <a:lstStyle/>
            <a:p>
              <a:pPr algn="ct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đọc</a:t>
              </a:r>
              <a:endParaRPr lang="vi-VN" sz="4800" b="1" dirty="0" smtClean="0">
                <a:solidFill>
                  <a:srgbClr val="FF6600"/>
                </a:solidFill>
                <a:effectLst>
                  <a:reflection blurRad="6350" stA="55000" endA="300" endPos="45500" dir="5400000" sy="-100000" algn="bl" rotWithShape="0"/>
                </a:effectLst>
                <a:latin typeface="UTM Avo" panose="02040603050506020204" pitchFamily="18" charset="0"/>
              </a:endParaRPr>
            </a:p>
            <a:p>
              <a:pPr algn="ct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nối</a:t>
              </a:r>
              <a:r>
                <a:rPr lang="en-US" sz="48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8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vi-VN" sz="4800" b="1" dirty="0" smtClean="0">
                  <a:solidFill>
                    <a:srgbClr val="FF6600"/>
                  </a:solidFill>
                  <a:effectLst>
                    <a:reflection blurRad="6350" stA="55000" endA="300" endPos="45500" dir="5400000" sy="-100000" algn="bl" rotWithShape="0"/>
                  </a:effectLst>
                  <a:latin typeface="UTM Avo" panose="02040603050506020204" pitchFamily="18" charset="0"/>
                </a:rPr>
                <a:t> khổ thơ</a:t>
              </a:r>
              <a:endParaRPr lang="en-US" sz="48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3" name="图片 1"/>
          <p:cNvPicPr>
            <a:picLocks noChangeAspect="1"/>
          </p:cNvPicPr>
          <p:nvPr/>
        </p:nvPicPr>
        <p:blipFill rotWithShape="1">
          <a:blip r:embed="rId7"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sp>
        <p:nvSpPr>
          <p:cNvPr id="14" name="Title 1">
            <a:extLst>
              <a:ext uri="{FF2B5EF4-FFF2-40B4-BE49-F238E27FC236}">
                <a16:creationId xmlns:a16="http://schemas.microsoft.com/office/drawing/2014/main" id="{67CE625A-7EB5-37D6-AA98-E6F10E173EFB}"/>
              </a:ext>
            </a:extLst>
          </p:cNvPr>
          <p:cNvSpPr txBox="1">
            <a:spLocks/>
          </p:cNvSpPr>
          <p:nvPr/>
        </p:nvSpPr>
        <p:spPr>
          <a:xfrm>
            <a:off x="9949910" y="-43808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8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8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653159" y="581457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72983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Alternate Process 3"/>
          <p:cNvSpPr/>
          <p:nvPr/>
        </p:nvSpPr>
        <p:spPr>
          <a:xfrm>
            <a:off x="241300" y="88901"/>
            <a:ext cx="11950700" cy="6565900"/>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3365683" y="63223"/>
            <a:ext cx="482225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smtClean="0">
                <a:ln>
                  <a:noFill/>
                </a:ln>
                <a:solidFill>
                  <a:srgbClr val="00CC00"/>
                </a:solidFill>
                <a:effectLst/>
                <a:uLnTx/>
                <a:uFillTx/>
                <a:latin typeface="UTM Avo" panose="02040603050506020204" pitchFamily="18" charset="0"/>
                <a:ea typeface="+mn-ea"/>
                <a:cs typeface="+mn-cs"/>
              </a:rPr>
              <a:t>Gặt chữ trên non</a:t>
            </a:r>
            <a:endParaRPr kumimoji="0" lang="en-US" sz="3000" b="1" i="0" u="none" strike="noStrike" kern="1200" cap="none" spc="0" normalizeH="0" baseline="0" noProof="0" dirty="0">
              <a:ln>
                <a:noFill/>
              </a:ln>
              <a:solidFill>
                <a:srgbClr val="00CC00"/>
              </a:solidFill>
              <a:effectLst/>
              <a:uLnTx/>
              <a:uFillTx/>
              <a:latin typeface="UTM Avo" panose="02040603050506020204" pitchFamily="18" charset="0"/>
              <a:ea typeface="+mn-ea"/>
              <a:cs typeface="+mn-cs"/>
            </a:endParaRPr>
          </a:p>
        </p:txBody>
      </p:sp>
      <p:pic>
        <p:nvPicPr>
          <p:cNvPr id="5" name="Picture 4"/>
          <p:cNvPicPr>
            <a:picLocks noChangeAspect="1"/>
          </p:cNvPicPr>
          <p:nvPr/>
        </p:nvPicPr>
        <p:blipFill>
          <a:blip r:embed="rId2"/>
          <a:stretch>
            <a:fillRect/>
          </a:stretch>
        </p:blipFill>
        <p:spPr>
          <a:xfrm>
            <a:off x="6994711" y="3426106"/>
            <a:ext cx="5197289" cy="341349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890759646"/>
              </p:ext>
            </p:extLst>
          </p:nvPr>
        </p:nvGraphicFramePr>
        <p:xfrm>
          <a:off x="888110" y="617221"/>
          <a:ext cx="9067800" cy="6037580"/>
        </p:xfrm>
        <a:graphic>
          <a:graphicData uri="http://schemas.openxmlformats.org/drawingml/2006/table">
            <a:tbl>
              <a:tblPr/>
              <a:tblGrid>
                <a:gridCol w="4533900">
                  <a:extLst>
                    <a:ext uri="{9D8B030D-6E8A-4147-A177-3AD203B41FA5}">
                      <a16:colId xmlns:a16="http://schemas.microsoft.com/office/drawing/2014/main" val="1104451854"/>
                    </a:ext>
                  </a:extLst>
                </a:gridCol>
                <a:gridCol w="4533900">
                  <a:extLst>
                    <a:ext uri="{9D8B030D-6E8A-4147-A177-3AD203B41FA5}">
                      <a16:colId xmlns:a16="http://schemas.microsoft.com/office/drawing/2014/main" val="1173707212"/>
                    </a:ext>
                  </a:extLst>
                </a:gridCol>
              </a:tblGrid>
              <a:tr h="5291172">
                <a:tc>
                  <a:txBody>
                    <a:bodyPr/>
                    <a:lstStyle/>
                    <a:p>
                      <a:pPr algn="just" fontAlgn="t"/>
                      <a:r>
                        <a:rPr lang="vi-VN" sz="2800" b="0" dirty="0">
                          <a:solidFill>
                            <a:srgbClr val="FF0000"/>
                          </a:solidFill>
                          <a:effectLst/>
                          <a:latin typeface="Cambria" panose="02040503050406030204" pitchFamily="18" charset="0"/>
                          <a:ea typeface="Cambria" panose="02040503050406030204" pitchFamily="18" charset="0"/>
                        </a:rPr>
                        <a:t>Bình minh vừa tỉnh giấc </a:t>
                      </a:r>
                    </a:p>
                    <a:p>
                      <a:pPr algn="just" fontAlgn="t"/>
                      <a:r>
                        <a:rPr lang="vi-VN" sz="2800" b="0" dirty="0">
                          <a:solidFill>
                            <a:srgbClr val="FF0000"/>
                          </a:solidFill>
                          <a:effectLst/>
                          <a:latin typeface="Cambria" panose="02040503050406030204" pitchFamily="18" charset="0"/>
                          <a:ea typeface="Cambria" panose="02040503050406030204" pitchFamily="18" charset="0"/>
                        </a:rPr>
                        <a:t>Nắng nhuộm hồng núi xanh </a:t>
                      </a:r>
                    </a:p>
                    <a:p>
                      <a:pPr algn="just" fontAlgn="t"/>
                      <a:r>
                        <a:rPr lang="vi-VN" sz="2800" b="0" dirty="0">
                          <a:solidFill>
                            <a:srgbClr val="FF0000"/>
                          </a:solidFill>
                          <a:effectLst/>
                          <a:latin typeface="Cambria" panose="02040503050406030204" pitchFamily="18" charset="0"/>
                          <a:ea typeface="Cambria" panose="02040503050406030204" pitchFamily="18" charset="0"/>
                        </a:rPr>
                        <a:t>Tiếng trống rung vách đá </a:t>
                      </a:r>
                    </a:p>
                    <a:p>
                      <a:pPr algn="just" fontAlgn="t"/>
                      <a:r>
                        <a:rPr lang="vi-VN" sz="2800" b="0" dirty="0">
                          <a:solidFill>
                            <a:srgbClr val="FF0000"/>
                          </a:solidFill>
                          <a:effectLst/>
                          <a:latin typeface="Cambria" panose="02040503050406030204" pitchFamily="18" charset="0"/>
                          <a:ea typeface="Cambria" panose="02040503050406030204" pitchFamily="18" charset="0"/>
                        </a:rPr>
                        <a:t>Giục đôi chân bước nhanh.</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Bóng em nhòa bóng núi</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Hun hút mấy thung sâu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Gió đưa theo tiếng sáo </a:t>
                      </a:r>
                    </a:p>
                    <a:p>
                      <a:pPr algn="just" fontAlgn="t"/>
                      <a:r>
                        <a:rPr lang="vi-VN" sz="2800" b="0" dirty="0">
                          <a:solidFill>
                            <a:schemeClr val="accent2">
                              <a:lumMod val="50000"/>
                            </a:schemeClr>
                          </a:solidFill>
                          <a:effectLst/>
                          <a:latin typeface="Cambria" panose="02040503050406030204" pitchFamily="18" charset="0"/>
                          <a:ea typeface="Cambria" panose="02040503050406030204" pitchFamily="18" charset="0"/>
                        </a:rPr>
                        <a:t>La đà trên tán lau.</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002060"/>
                          </a:solidFill>
                          <a:effectLst/>
                          <a:latin typeface="Cambria" panose="02040503050406030204" pitchFamily="18" charset="0"/>
                          <a:ea typeface="Cambria" panose="02040503050406030204" pitchFamily="18" charset="0"/>
                        </a:rPr>
                        <a:t>Em đi tìm cái chữ</a:t>
                      </a:r>
                    </a:p>
                    <a:p>
                      <a:pPr algn="just" fontAlgn="t"/>
                      <a:r>
                        <a:rPr lang="vi-VN" sz="2800" b="0" dirty="0">
                          <a:solidFill>
                            <a:srgbClr val="002060"/>
                          </a:solidFill>
                          <a:effectLst/>
                          <a:latin typeface="Cambria" panose="02040503050406030204" pitchFamily="18" charset="0"/>
                          <a:ea typeface="Cambria" panose="02040503050406030204" pitchFamily="18" charset="0"/>
                        </a:rPr>
                        <a:t>Vượt suối lại băng rừng </a:t>
                      </a:r>
                    </a:p>
                    <a:p>
                      <a:pPr algn="just" fontAlgn="t"/>
                      <a:r>
                        <a:rPr lang="vi-VN" sz="2800" b="0" dirty="0">
                          <a:solidFill>
                            <a:srgbClr val="002060"/>
                          </a:solidFill>
                          <a:effectLst/>
                          <a:latin typeface="Cambria" panose="02040503050406030204" pitchFamily="18" charset="0"/>
                          <a:ea typeface="Cambria" panose="02040503050406030204" pitchFamily="18" charset="0"/>
                        </a:rPr>
                        <a:t>Đường xa chân có mỏi</a:t>
                      </a:r>
                    </a:p>
                    <a:p>
                      <a:pPr algn="just" fontAlgn="t"/>
                      <a:r>
                        <a:rPr lang="vi-VN" sz="2800" b="0" dirty="0">
                          <a:solidFill>
                            <a:srgbClr val="002060"/>
                          </a:solidFill>
                          <a:effectLst/>
                          <a:latin typeface="Cambria" panose="02040503050406030204" pitchFamily="18" charset="0"/>
                          <a:ea typeface="Cambria" panose="02040503050406030204" pitchFamily="18" charset="0"/>
                        </a:rPr>
                        <a:t>Chữ vẫn gùi trên lưng.</a:t>
                      </a:r>
                    </a:p>
                  </a:txBody>
                  <a:tcPr marL="31750" marR="31750" marT="31750" marB="31750">
                    <a:lnL>
                      <a:noFill/>
                    </a:lnL>
                    <a:lnR>
                      <a:noFill/>
                    </a:lnR>
                    <a:lnT>
                      <a:noFill/>
                    </a:lnT>
                    <a:lnB>
                      <a:noFill/>
                    </a:lnB>
                  </a:tcPr>
                </a:tc>
                <a:tc>
                  <a:txBody>
                    <a:bodyPr/>
                    <a:lstStyle/>
                    <a:p>
                      <a:pPr algn="just" fontAlgn="t"/>
                      <a:r>
                        <a:rPr lang="vi-VN" sz="2800" b="0" dirty="0">
                          <a:effectLst/>
                          <a:latin typeface="Cambria" panose="02040503050406030204" pitchFamily="18" charset="0"/>
                          <a:ea typeface="Cambria" panose="02040503050406030204" pitchFamily="18" charset="0"/>
                        </a:rPr>
                        <a:t>Cái chữ rơi xuống nương </a:t>
                      </a:r>
                    </a:p>
                    <a:p>
                      <a:pPr algn="just" fontAlgn="t"/>
                      <a:r>
                        <a:rPr lang="vi-VN" sz="2800" b="0" dirty="0">
                          <a:effectLst/>
                          <a:latin typeface="Cambria" panose="02040503050406030204" pitchFamily="18" charset="0"/>
                          <a:ea typeface="Cambria" panose="02040503050406030204" pitchFamily="18" charset="0"/>
                        </a:rPr>
                        <a:t>Mùa cho bông trĩu hạt </a:t>
                      </a:r>
                    </a:p>
                    <a:p>
                      <a:pPr algn="just" fontAlgn="t"/>
                      <a:r>
                        <a:rPr lang="vi-VN" sz="2800" b="0" dirty="0">
                          <a:effectLst/>
                          <a:latin typeface="Cambria" panose="02040503050406030204" pitchFamily="18" charset="0"/>
                          <a:ea typeface="Cambria" panose="02040503050406030204" pitchFamily="18" charset="0"/>
                        </a:rPr>
                        <a:t>Cái chữ bay lên ngàn </a:t>
                      </a:r>
                    </a:p>
                    <a:p>
                      <a:pPr algn="just" fontAlgn="t"/>
                      <a:r>
                        <a:rPr lang="vi-VN" sz="2800" b="0" dirty="0">
                          <a:effectLst/>
                          <a:latin typeface="Cambria" panose="02040503050406030204" pitchFamily="18" charset="0"/>
                          <a:ea typeface="Cambria" panose="02040503050406030204" pitchFamily="18" charset="0"/>
                        </a:rPr>
                        <a:t>Rừng ríu ran chim hát.</a:t>
                      </a:r>
                    </a:p>
                    <a:p>
                      <a:pPr algn="just" fontAlgn="t"/>
                      <a:r>
                        <a:rPr lang="vi-VN" sz="2800" b="0" dirty="0">
                          <a:effectLst/>
                          <a:latin typeface="Cambria" panose="02040503050406030204" pitchFamily="18" charset="0"/>
                          <a:ea typeface="Cambria" panose="02040503050406030204" pitchFamily="18" charset="0"/>
                        </a:rPr>
                        <a:t> </a:t>
                      </a:r>
                    </a:p>
                    <a:p>
                      <a:pPr algn="just" fontAlgn="t"/>
                      <a:r>
                        <a:rPr lang="vi-VN" sz="2800" b="0" dirty="0">
                          <a:solidFill>
                            <a:srgbClr val="7030A0"/>
                          </a:solidFill>
                          <a:effectLst/>
                          <a:latin typeface="Cambria" panose="02040503050406030204" pitchFamily="18" charset="0"/>
                          <a:ea typeface="Cambria" panose="02040503050406030204" pitchFamily="18" charset="0"/>
                        </a:rPr>
                        <a:t>Càng đi chân càng vững</a:t>
                      </a:r>
                    </a:p>
                    <a:p>
                      <a:pPr algn="just" fontAlgn="t"/>
                      <a:r>
                        <a:rPr lang="vi-VN" sz="2800" b="0" dirty="0">
                          <a:solidFill>
                            <a:srgbClr val="7030A0"/>
                          </a:solidFill>
                          <a:effectLst/>
                          <a:latin typeface="Cambria" panose="02040503050406030204" pitchFamily="18" charset="0"/>
                          <a:ea typeface="Cambria" panose="02040503050406030204" pitchFamily="18" charset="0"/>
                        </a:rPr>
                        <a:t>Lớp học ngang lưng đồi </a:t>
                      </a:r>
                    </a:p>
                    <a:p>
                      <a:pPr algn="just" fontAlgn="t"/>
                      <a:r>
                        <a:rPr lang="vi-VN" sz="2800" b="0" dirty="0">
                          <a:solidFill>
                            <a:srgbClr val="7030A0"/>
                          </a:solidFill>
                          <a:effectLst/>
                          <a:latin typeface="Cambria" panose="02040503050406030204" pitchFamily="18" charset="0"/>
                          <a:ea typeface="Cambria" panose="02040503050406030204" pitchFamily="18" charset="0"/>
                        </a:rPr>
                        <a:t>Mắt em như sao sáng</a:t>
                      </a:r>
                    </a:p>
                    <a:p>
                      <a:pPr algn="just" fontAlgn="t"/>
                      <a:r>
                        <a:rPr lang="vi-VN" sz="2800" b="0" dirty="0">
                          <a:solidFill>
                            <a:srgbClr val="7030A0"/>
                          </a:solidFill>
                          <a:effectLst/>
                          <a:latin typeface="Cambria" panose="02040503050406030204" pitchFamily="18" charset="0"/>
                          <a:ea typeface="Cambria" panose="02040503050406030204" pitchFamily="18" charset="0"/>
                        </a:rPr>
                        <a:t>Gặt chữ trên đỉnh trời!</a:t>
                      </a:r>
                    </a:p>
                    <a:p>
                      <a:pPr algn="r" fontAlgn="t"/>
                      <a:r>
                        <a:rPr lang="vi-VN" sz="2800" b="0" i="1" dirty="0">
                          <a:solidFill>
                            <a:srgbClr val="7030A0"/>
                          </a:solidFill>
                          <a:effectLst/>
                          <a:latin typeface="Cambria" panose="02040503050406030204" pitchFamily="18" charset="0"/>
                          <a:ea typeface="Cambria" panose="02040503050406030204" pitchFamily="18" charset="0"/>
                        </a:rPr>
                        <a:t>(Bích Ngọc</a:t>
                      </a:r>
                      <a:r>
                        <a:rPr lang="vi-VN" sz="2800" b="0" dirty="0">
                          <a:solidFill>
                            <a:srgbClr val="7030A0"/>
                          </a:solidFill>
                          <a:effectLst/>
                          <a:latin typeface="Cambria" panose="02040503050406030204" pitchFamily="18" charset="0"/>
                          <a:ea typeface="Cambria" panose="02040503050406030204" pitchFamily="18" charset="0"/>
                        </a:rPr>
                        <a:t>)</a:t>
                      </a:r>
                    </a:p>
                  </a:txBody>
                  <a:tcPr marL="31750" marR="31750" marT="31750" marB="31750">
                    <a:lnL>
                      <a:noFill/>
                    </a:lnL>
                    <a:lnR>
                      <a:noFill/>
                    </a:lnR>
                    <a:lnT>
                      <a:noFill/>
                    </a:lnT>
                    <a:lnB>
                      <a:noFill/>
                    </a:lnB>
                  </a:tcPr>
                </a:tc>
                <a:extLst>
                  <a:ext uri="{0D108BD9-81ED-4DB2-BD59-A6C34878D82A}">
                    <a16:rowId xmlns:a16="http://schemas.microsoft.com/office/drawing/2014/main" val="2987098327"/>
                  </a:ext>
                </a:extLst>
              </a:tr>
            </a:tbl>
          </a:graphicData>
        </a:graphic>
      </p:graphicFrame>
    </p:spTree>
    <p:extLst>
      <p:ext uri="{BB962C8B-B14F-4D97-AF65-F5344CB8AC3E}">
        <p14:creationId xmlns:p14="http://schemas.microsoft.com/office/powerpoint/2010/main" val="3632160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6"/>
          <p:cNvPicPr>
            <a:picLocks noChangeAspect="1"/>
          </p:cNvPicPr>
          <p:nvPr/>
        </p:nvPicPr>
        <p:blipFill rotWithShape="1">
          <a:blip r:embed="rId2">
            <a:extLst>
              <a:ext uri="{28A0092B-C50C-407E-A947-70E740481C1C}">
                <a14:useLocalDpi xmlns:a14="http://schemas.microsoft.com/office/drawing/2010/main" val="0"/>
              </a:ext>
            </a:extLst>
          </a:blip>
          <a:srcRect l="69643" r="16131" b="44869"/>
          <a:stretch/>
        </p:blipFill>
        <p:spPr>
          <a:xfrm rot="5400000">
            <a:off x="4660962" y="2237183"/>
            <a:ext cx="3311327" cy="7218961"/>
          </a:xfrm>
          <a:prstGeom prst="rect">
            <a:avLst/>
          </a:prstGeom>
        </p:spPr>
      </p:pic>
      <p:pic>
        <p:nvPicPr>
          <p:cNvPr id="6" name="图片 21"/>
          <p:cNvPicPr>
            <a:picLocks noChangeAspect="1"/>
          </p:cNvPicPr>
          <p:nvPr/>
        </p:nvPicPr>
        <p:blipFill rotWithShape="1">
          <a:blip r:embed="rId3">
            <a:extLst>
              <a:ext uri="{28A0092B-C50C-407E-A947-70E740481C1C}">
                <a14:useLocalDpi xmlns:a14="http://schemas.microsoft.com/office/drawing/2010/main" val="0"/>
              </a:ext>
            </a:extLst>
          </a:blip>
          <a:srcRect b="73704"/>
          <a:stretch/>
        </p:blipFill>
        <p:spPr>
          <a:xfrm>
            <a:off x="-23885" y="0"/>
            <a:ext cx="12215885" cy="1803400"/>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0472" y="4356189"/>
            <a:ext cx="2692400" cy="2692400"/>
          </a:xfrm>
          <a:prstGeom prst="rect">
            <a:avLst/>
          </a:prstGeom>
        </p:spPr>
      </p:pic>
      <p:pic>
        <p:nvPicPr>
          <p:cNvPr id="8" name="图片 24"/>
          <p:cNvPicPr>
            <a:picLocks noChangeAspect="1"/>
          </p:cNvPicPr>
          <p:nvPr/>
        </p:nvPicPr>
        <p:blipFill rotWithShape="1">
          <a:blip r:embed="rId5">
            <a:extLst>
              <a:ext uri="{28A0092B-C50C-407E-A947-70E740481C1C}">
                <a14:useLocalDpi xmlns:a14="http://schemas.microsoft.com/office/drawing/2010/main" val="0"/>
              </a:ext>
            </a:extLst>
          </a:blip>
          <a:srcRect t="78333"/>
          <a:stretch/>
        </p:blipFill>
        <p:spPr>
          <a:xfrm>
            <a:off x="-45146" y="5372100"/>
            <a:ext cx="12258405" cy="1485900"/>
          </a:xfrm>
          <a:prstGeom prst="rect">
            <a:avLst/>
          </a:prstGeom>
        </p:spPr>
      </p:pic>
      <p:grpSp>
        <p:nvGrpSpPr>
          <p:cNvPr id="10" name="Group 9"/>
          <p:cNvGrpSpPr/>
          <p:nvPr/>
        </p:nvGrpSpPr>
        <p:grpSpPr>
          <a:xfrm>
            <a:off x="2501079" y="-529936"/>
            <a:ext cx="6740713" cy="4708243"/>
            <a:chOff x="2663918" y="-504883"/>
            <a:chExt cx="6740713" cy="4708243"/>
          </a:xfrm>
        </p:grpSpPr>
        <p:pic>
          <p:nvPicPr>
            <p:cNvPr id="11" name="Picture 10">
              <a:extLst>
                <a:ext uri="{FF2B5EF4-FFF2-40B4-BE49-F238E27FC236}">
                  <a16:creationId xmlns:a16="http://schemas.microsoft.com/office/drawing/2014/main" id="{7C64295E-FA19-48CC-A97D-0B2DA475D0A9}"/>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663918" y="-504883"/>
              <a:ext cx="6409743" cy="4708243"/>
            </a:xfrm>
            <a:prstGeom prst="rect">
              <a:avLst/>
            </a:prstGeom>
          </p:spPr>
        </p:pic>
        <p:sp>
          <p:nvSpPr>
            <p:cNvPr id="12" name="TextBox 11"/>
            <p:cNvSpPr txBox="1"/>
            <p:nvPr/>
          </p:nvSpPr>
          <p:spPr>
            <a:xfrm>
              <a:off x="3504213" y="726255"/>
              <a:ext cx="5900418" cy="830997"/>
            </a:xfrm>
            <a:prstGeom prst="rect">
              <a:avLst/>
            </a:prstGeom>
            <a:noFill/>
          </p:spPr>
          <p:txBody>
            <a:bodyPr wrap="square" rtlCol="0">
              <a:spAutoFit/>
            </a:bodyPr>
            <a:lstStyle/>
            <a:p>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Luyện</a:t>
              </a:r>
              <a:r>
                <a:rPr lang="en-US" sz="4800" b="1" dirty="0" smtClean="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đọc</a:t>
              </a:r>
              <a:r>
                <a:rPr lang="en-US" sz="4800" b="1" dirty="0" smtClean="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từ</a:t>
              </a:r>
              <a:r>
                <a:rPr lang="en-US" sz="4800" b="1" dirty="0" smtClean="0">
                  <a:ln>
                    <a:solidFill>
                      <a:sysClr val="windowText" lastClr="000000"/>
                    </a:solidFill>
                  </a:ln>
                  <a:solidFill>
                    <a:schemeClr val="bg1"/>
                  </a:solidFill>
                  <a:effectLst/>
                  <a:latin typeface="Cambria" panose="02040503050406030204" pitchFamily="18" charset="0"/>
                  <a:ea typeface="Cambria" panose="02040503050406030204" pitchFamily="18" charset="0"/>
                </a:rPr>
                <a:t> </a:t>
              </a:r>
              <a:r>
                <a:rPr lang="en-US" sz="4800" b="1" dirty="0" err="1" smtClean="0">
                  <a:ln>
                    <a:solidFill>
                      <a:sysClr val="windowText" lastClr="000000"/>
                    </a:solidFill>
                  </a:ln>
                  <a:solidFill>
                    <a:schemeClr val="bg1"/>
                  </a:solidFill>
                  <a:effectLst/>
                  <a:latin typeface="Cambria" panose="02040503050406030204" pitchFamily="18" charset="0"/>
                  <a:ea typeface="Cambria" panose="02040503050406030204" pitchFamily="18" charset="0"/>
                </a:rPr>
                <a:t>khó</a:t>
              </a:r>
              <a:endParaRPr lang="en-US" sz="4800" b="1" dirty="0">
                <a:ln>
                  <a:solidFill>
                    <a:sysClr val="windowText" lastClr="000000"/>
                  </a:solidFill>
                </a:ln>
                <a:solidFill>
                  <a:schemeClr val="bg1"/>
                </a:solidFill>
                <a:effectLst/>
                <a:latin typeface="Cambria" panose="02040503050406030204" pitchFamily="18" charset="0"/>
                <a:ea typeface="Cambria" panose="02040503050406030204" pitchFamily="18" charset="0"/>
              </a:endParaRPr>
            </a:p>
          </p:txBody>
        </p:sp>
      </p:grpSp>
      <p:sp>
        <p:nvSpPr>
          <p:cNvPr id="13" name="Google Shape;276;p7">
            <a:extLst>
              <a:ext uri="{FF2B5EF4-FFF2-40B4-BE49-F238E27FC236}">
                <a16:creationId xmlns:a16="http://schemas.microsoft.com/office/drawing/2014/main" id="{D33CB0D1-8FD9-7C5D-268F-E2711EEE24E1}"/>
              </a:ext>
            </a:extLst>
          </p:cNvPr>
          <p:cNvSpPr/>
          <p:nvPr/>
        </p:nvSpPr>
        <p:spPr>
          <a:xfrm>
            <a:off x="4248809" y="2509173"/>
            <a:ext cx="3533218"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chemeClr val="bg1"/>
                </a:solidFill>
                <a:latin typeface="Cambria" panose="02040503050406030204" pitchFamily="18" charset="0"/>
                <a:ea typeface="Cambria" panose="02040503050406030204" pitchFamily="18" charset="0"/>
              </a:rPr>
              <a:t> </a:t>
            </a:r>
            <a:r>
              <a:rPr lang="vi-VN" sz="3600" b="1" dirty="0" smtClean="0">
                <a:ln w="3175">
                  <a:solidFill>
                    <a:schemeClr val="bg1"/>
                  </a:solidFill>
                </a:ln>
                <a:solidFill>
                  <a:schemeClr val="bg1"/>
                </a:solidFill>
                <a:latin typeface="Cambria" panose="02040503050406030204" pitchFamily="18" charset="0"/>
                <a:ea typeface="Cambria" panose="02040503050406030204" pitchFamily="18" charset="0"/>
              </a:rPr>
              <a:t>la đà</a:t>
            </a:r>
            <a:endParaRPr sz="4000" b="1" dirty="0">
              <a:ln w="3175">
                <a:solidFill>
                  <a:schemeClr val="bg1"/>
                </a:solidFill>
              </a:ln>
              <a:solidFill>
                <a:schemeClr val="bg1"/>
              </a:solidFill>
              <a:latin typeface="Cambria" panose="02040503050406030204" pitchFamily="18" charset="0"/>
              <a:ea typeface="Cambria" panose="02040503050406030204" pitchFamily="18" charset="0"/>
            </a:endParaRPr>
          </a:p>
        </p:txBody>
      </p:sp>
      <p:sp>
        <p:nvSpPr>
          <p:cNvPr id="14" name="Google Shape;276;p7">
            <a:extLst>
              <a:ext uri="{FF2B5EF4-FFF2-40B4-BE49-F238E27FC236}">
                <a16:creationId xmlns:a16="http://schemas.microsoft.com/office/drawing/2014/main" id="{D33CB0D1-8FD9-7C5D-268F-E2711EEE24E1}"/>
              </a:ext>
            </a:extLst>
          </p:cNvPr>
          <p:cNvSpPr/>
          <p:nvPr/>
        </p:nvSpPr>
        <p:spPr>
          <a:xfrm>
            <a:off x="444137" y="2287888"/>
            <a:ext cx="3358735"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hun hút</a:t>
            </a:r>
            <a:endParaRPr sz="3600" b="1" dirty="0">
              <a:ln>
                <a:solidFill>
                  <a:schemeClr val="bg1"/>
                </a:solidFill>
              </a:ln>
              <a:solidFill>
                <a:schemeClr val="bg1"/>
              </a:solidFill>
              <a:latin typeface="Cambria" panose="02040503050406030204" pitchFamily="18" charset="0"/>
              <a:ea typeface="Cambria" panose="02040503050406030204" pitchFamily="18" charset="0"/>
            </a:endParaRPr>
          </a:p>
        </p:txBody>
      </p:sp>
      <p:sp>
        <p:nvSpPr>
          <p:cNvPr id="15" name="Google Shape;276;p7">
            <a:extLst>
              <a:ext uri="{FF2B5EF4-FFF2-40B4-BE49-F238E27FC236}">
                <a16:creationId xmlns:a16="http://schemas.microsoft.com/office/drawing/2014/main" id="{D33CB0D1-8FD9-7C5D-268F-E2711EEE24E1}"/>
              </a:ext>
            </a:extLst>
          </p:cNvPr>
          <p:cNvSpPr/>
          <p:nvPr/>
        </p:nvSpPr>
        <p:spPr>
          <a:xfrm>
            <a:off x="1526833" y="3902450"/>
            <a:ext cx="2992119"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thung sâu</a:t>
            </a:r>
            <a:endParaRPr sz="3600" b="1" dirty="0">
              <a:ln w="3175">
                <a:noFill/>
              </a:ln>
              <a:solidFill>
                <a:schemeClr val="bg1"/>
              </a:solidFill>
              <a:latin typeface="Cambria" panose="02040503050406030204" pitchFamily="18" charset="0"/>
              <a:ea typeface="Cambria" panose="02040503050406030204" pitchFamily="18" charset="0"/>
            </a:endParaRPr>
          </a:p>
        </p:txBody>
      </p:sp>
      <p:sp>
        <p:nvSpPr>
          <p:cNvPr id="16" name="Google Shape;276;p7">
            <a:extLst>
              <a:ext uri="{FF2B5EF4-FFF2-40B4-BE49-F238E27FC236}">
                <a16:creationId xmlns:a16="http://schemas.microsoft.com/office/drawing/2014/main" id="{D33CB0D1-8FD9-7C5D-268F-E2711EEE24E1}"/>
              </a:ext>
            </a:extLst>
          </p:cNvPr>
          <p:cNvSpPr/>
          <p:nvPr/>
        </p:nvSpPr>
        <p:spPr>
          <a:xfrm>
            <a:off x="8343984" y="2146995"/>
            <a:ext cx="2751767"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gùi</a:t>
            </a:r>
            <a:endParaRPr sz="3600" b="1" dirty="0">
              <a:solidFill>
                <a:schemeClr val="bg1"/>
              </a:solidFill>
              <a:latin typeface="Cambria" panose="02040503050406030204" pitchFamily="18" charset="0"/>
              <a:ea typeface="Cambria" panose="02040503050406030204" pitchFamily="18" charset="0"/>
            </a:endParaRPr>
          </a:p>
        </p:txBody>
      </p:sp>
      <p:sp>
        <p:nvSpPr>
          <p:cNvPr id="17" name="Google Shape;276;p7">
            <a:extLst>
              <a:ext uri="{FF2B5EF4-FFF2-40B4-BE49-F238E27FC236}">
                <a16:creationId xmlns:a16="http://schemas.microsoft.com/office/drawing/2014/main" id="{D33CB0D1-8FD9-7C5D-268F-E2711EEE24E1}"/>
              </a:ext>
            </a:extLst>
          </p:cNvPr>
          <p:cNvSpPr/>
          <p:nvPr/>
        </p:nvSpPr>
        <p:spPr>
          <a:xfrm>
            <a:off x="6399897" y="3706512"/>
            <a:ext cx="2751767"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ríu ran</a:t>
            </a:r>
            <a:endParaRPr sz="3600" b="1" dirty="0">
              <a:solidFill>
                <a:schemeClr val="bg1"/>
              </a:solidFill>
              <a:latin typeface="Cambria" panose="02040503050406030204" pitchFamily="18" charset="0"/>
              <a:ea typeface="Cambria" panose="02040503050406030204" pitchFamily="18" charset="0"/>
            </a:endParaRPr>
          </a:p>
        </p:txBody>
      </p:sp>
      <p:sp>
        <p:nvSpPr>
          <p:cNvPr id="18" name="Google Shape;276;p7">
            <a:extLst>
              <a:ext uri="{FF2B5EF4-FFF2-40B4-BE49-F238E27FC236}">
                <a16:creationId xmlns:a16="http://schemas.microsoft.com/office/drawing/2014/main" id="{D33CB0D1-8FD9-7C5D-268F-E2711EEE24E1}"/>
              </a:ext>
            </a:extLst>
          </p:cNvPr>
          <p:cNvSpPr/>
          <p:nvPr/>
        </p:nvSpPr>
        <p:spPr>
          <a:xfrm>
            <a:off x="3953422" y="5083550"/>
            <a:ext cx="3670279" cy="969892"/>
          </a:xfrm>
          <a:prstGeom prst="roundRect">
            <a:avLst>
              <a:gd name="adj" fmla="val 50000"/>
            </a:avLst>
          </a:prstGeom>
          <a:solidFill>
            <a:schemeClr val="tx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Cambria" panose="02040503050406030204" pitchFamily="18" charset="0"/>
                <a:ea typeface="Cambria" panose="02040503050406030204" pitchFamily="18" charset="0"/>
              </a:rPr>
              <a:t> </a:t>
            </a:r>
            <a:r>
              <a:rPr lang="vi-VN" sz="3600" b="1" dirty="0" smtClean="0">
                <a:solidFill>
                  <a:schemeClr val="bg1"/>
                </a:solidFill>
                <a:latin typeface="Cambria" panose="02040503050406030204" pitchFamily="18" charset="0"/>
                <a:ea typeface="Cambria" panose="02040503050406030204" pitchFamily="18" charset="0"/>
              </a:rPr>
              <a:t>lưng đồi</a:t>
            </a:r>
            <a:endParaRPr sz="3600" b="1" dirty="0">
              <a:solidFill>
                <a:schemeClr val="bg1"/>
              </a:solidFill>
              <a:latin typeface="Cambria" panose="02040503050406030204" pitchFamily="18" charset="0"/>
              <a:ea typeface="Cambria" panose="02040503050406030204" pitchFamily="18" charset="0"/>
            </a:endParaRPr>
          </a:p>
        </p:txBody>
      </p:sp>
      <p:pic>
        <p:nvPicPr>
          <p:cNvPr id="19"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45109" y="3809099"/>
            <a:ext cx="3222167" cy="3222167"/>
          </a:xfrm>
          <a:prstGeom prst="rect">
            <a:avLst/>
          </a:prstGeom>
        </p:spPr>
      </p:pic>
      <p:pic>
        <p:nvPicPr>
          <p:cNvPr id="20" name="图片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86" y="-377910"/>
            <a:ext cx="2829558" cy="2829558"/>
          </a:xfrm>
          <a:prstGeom prst="rect">
            <a:avLst/>
          </a:prstGeom>
        </p:spPr>
      </p:pic>
    </p:spTree>
    <p:extLst>
      <p:ext uri="{BB962C8B-B14F-4D97-AF65-F5344CB8AC3E}">
        <p14:creationId xmlns:p14="http://schemas.microsoft.com/office/powerpoint/2010/main" val="2807855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right)">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right)">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right)">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714</TotalTime>
  <Words>684</Words>
  <Application>Microsoft Office PowerPoint</Application>
  <PresentationFormat>Widescreen</PresentationFormat>
  <Paragraphs>192</Paragraphs>
  <Slides>22</Slides>
  <Notes>0</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22</vt:i4>
      </vt:variant>
    </vt:vector>
  </HeadingPairs>
  <TitlesOfParts>
    <vt:vector size="42" baseType="lpstr">
      <vt:lpstr>#9Slide07 Cadena</vt:lpstr>
      <vt:lpstr>#9Slide07 HoneyCream</vt:lpstr>
      <vt:lpstr>#9Slide05 Aphrodite Pro</vt:lpstr>
      <vt:lpstr>inpin heiti</vt:lpstr>
      <vt:lpstr>雷盖体</vt:lpstr>
      <vt:lpstr>思源黑体 CN Medium</vt:lpstr>
      <vt:lpstr>Chango</vt:lpstr>
      <vt:lpstr>Calibri Light</vt:lpstr>
      <vt:lpstr>Times New Roman</vt:lpstr>
      <vt:lpstr>UTM Aurora</vt:lpstr>
      <vt:lpstr>UTM Flamenco</vt:lpstr>
      <vt:lpstr>Tahoma</vt:lpstr>
      <vt:lpstr>Calibri</vt:lpstr>
      <vt:lpstr>微软雅黑</vt:lpstr>
      <vt:lpstr>等线</vt:lpstr>
      <vt:lpstr>Arial</vt:lpstr>
      <vt:lpstr>Cambria</vt:lpstr>
      <vt:lpstr>SVN-Newton</vt:lpstr>
      <vt:lpstr>UTM 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Măngnon</cp:keywords>
  <cp:lastModifiedBy>Admin</cp:lastModifiedBy>
  <cp:revision>78</cp:revision>
  <dcterms:created xsi:type="dcterms:W3CDTF">2023-07-09T14:48:20Z</dcterms:created>
  <dcterms:modified xsi:type="dcterms:W3CDTF">2023-10-16T23:18:17Z</dcterms:modified>
  <cp:version>MNT37</cp:version>
</cp:coreProperties>
</file>