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2"/>
  </p:notesMasterIdLst>
  <p:sldIdLst>
    <p:sldId id="273" r:id="rId2"/>
    <p:sldId id="274" r:id="rId3"/>
    <p:sldId id="285" r:id="rId4"/>
    <p:sldId id="287" r:id="rId5"/>
    <p:sldId id="264" r:id="rId6"/>
    <p:sldId id="289" r:id="rId7"/>
    <p:sldId id="256" r:id="rId8"/>
    <p:sldId id="258" r:id="rId9"/>
    <p:sldId id="260" r:id="rId10"/>
    <p:sldId id="290" r:id="rId11"/>
    <p:sldId id="291" r:id="rId12"/>
    <p:sldId id="266" r:id="rId13"/>
    <p:sldId id="281" r:id="rId14"/>
    <p:sldId id="292" r:id="rId15"/>
    <p:sldId id="268" r:id="rId16"/>
    <p:sldId id="283" r:id="rId17"/>
    <p:sldId id="286" r:id="rId18"/>
    <p:sldId id="282" r:id="rId19"/>
    <p:sldId id="279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C0CB4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BEA20-FFDC-4D2B-B832-C4F66B11D089}" type="datetimeFigureOut">
              <a:rPr lang="vi-VN" smtClean="0"/>
              <a:t>16/11/2021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8BFD6-857B-49C1-B601-E1019462A5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881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453779B3-D492-46A6-A36D-F242A59A7036}" type="slidenum">
              <a:rPr lang="vi-VN" altLang="vi-VN"/>
              <a:pPr/>
              <a:t>18</a:t>
            </a:fld>
            <a:endParaRPr lang="vi-VN" alt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0" name="Google Shape;2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file:///C:/Users/Admin/Desktop/LUY&#7878;N%20T&#7852;P%20L3%20TRANG%206/NH&#7840;C%20TR&#210;%20CH&#416;I.mp3" TargetMode="External"/><Relationship Id="rId7" Type="http://schemas.openxmlformats.org/officeDocument/2006/relationships/image" Target="../media/image21.png"/><Relationship Id="rId2" Type="http://schemas.openxmlformats.org/officeDocument/2006/relationships/audio" Target="file:///D:/12-04-58/Toan/Tuan-27/27-3/Beethoven's%20Symphony%20No.%209%20(Scherzo).wma" TargetMode="External"/><Relationship Id="rId1" Type="http://schemas.microsoft.com/office/2007/relationships/media" Target="file:///D:/12-04-58/Toan/Tuan-27/27-3/Beethoven's%20Symphony%20No.%209%20(Scherzo).wma" TargetMode="Externa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C:/Users/Admin/Desktop/LUY&#7878;N%20T&#7852;P%20L3%20TRANG%206/NH&#7840;C%20TR&#210;%20CH&#416;I.mp3" TargetMode="External"/><Relationship Id="rId9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file:///C:/Users/Admin/Desktop/LUY&#7878;N%20T&#7852;P%20L3%20TRANG%206/NH&#7840;C%20TR&#210;%20CH&#416;I.mp3" TargetMode="External"/><Relationship Id="rId7" Type="http://schemas.openxmlformats.org/officeDocument/2006/relationships/image" Target="../media/image21.png"/><Relationship Id="rId2" Type="http://schemas.openxmlformats.org/officeDocument/2006/relationships/audio" Target="file:///D:/12-04-58/Toan/Tuan-27/27-3/Beethoven's%20Symphony%20No.%209%20(Scherzo).wma" TargetMode="External"/><Relationship Id="rId1" Type="http://schemas.microsoft.com/office/2007/relationships/media" Target="file:///D:/12-04-58/Toan/Tuan-27/27-3/Beethoven's%20Symphony%20No.%209%20(Scherzo).wma" TargetMode="Externa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C:/Users/Admin/Desktop/LUY&#7878;N%20T&#7852;P%20L3%20TRANG%206/NH&#7840;C%20TR&#210;%20CH&#416;I.mp3" TargetMode="External"/><Relationship Id="rId9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file:///C:/Users/Admin/Desktop/LUY&#7878;N%20T&#7852;P%20L3%20TRANG%206/NH&#7840;C%20TR&#210;%20CH&#416;I.mp3" TargetMode="External"/><Relationship Id="rId7" Type="http://schemas.openxmlformats.org/officeDocument/2006/relationships/image" Target="../media/image21.png"/><Relationship Id="rId2" Type="http://schemas.openxmlformats.org/officeDocument/2006/relationships/audio" Target="file:///D:/12-04-58/Toan/Tuan-27/27-3/Beethoven's%20Symphony%20No.%209%20(Scherzo).wma" TargetMode="External"/><Relationship Id="rId1" Type="http://schemas.microsoft.com/office/2007/relationships/media" Target="file:///D:/12-04-58/Toan/Tuan-27/27-3/Beethoven's%20Symphony%20No.%209%20(Scherzo).wma" TargetMode="Externa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C:/Users/Admin/Desktop/LUY&#7878;N%20T&#7852;P%20L3%20TRANG%206/NH&#7840;C%20TR&#210;%20CH&#416;I.mp3" TargetMode="External"/><Relationship Id="rId9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3.gif"/><Relationship Id="rId3" Type="http://schemas.openxmlformats.org/officeDocument/2006/relationships/audio" Target="file:///E:\Organ%201\EmLaHoaHongNho%20%20%20%20%20%20%20%20%20%20%2009.MP3" TargetMode="Externa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2.gif"/><Relationship Id="rId2" Type="http://schemas.openxmlformats.org/officeDocument/2006/relationships/audio" Target="file:///D:\Music\nhac%20tieng\Ghita\Romantic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11" Type="http://schemas.openxmlformats.org/officeDocument/2006/relationships/image" Target="../media/image31.gif"/><Relationship Id="rId5" Type="http://schemas.openxmlformats.org/officeDocument/2006/relationships/oleObject" Target="../embeddings/oleObject1.bin"/><Relationship Id="rId15" Type="http://schemas.openxmlformats.org/officeDocument/2006/relationships/image" Target="../media/image35.gif"/><Relationship Id="rId10" Type="http://schemas.openxmlformats.org/officeDocument/2006/relationships/image" Target="../media/image30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Relationship Id="rId1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3.png"/><Relationship Id="rId7" Type="http://schemas.openxmlformats.org/officeDocument/2006/relationships/image" Target="../media/image1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slide" Target="slide11.xml"/><Relationship Id="rId5" Type="http://schemas.openxmlformats.org/officeDocument/2006/relationships/slide" Target="slide9.xml"/><Relationship Id="rId10" Type="http://schemas.openxmlformats.org/officeDocument/2006/relationships/image" Target="../media/image17.png"/><Relationship Id="rId4" Type="http://schemas.openxmlformats.org/officeDocument/2006/relationships/image" Target="../media/image10.gif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743200" y="1143001"/>
            <a:ext cx="3886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838200" y="3452226"/>
            <a:ext cx="4933950" cy="1277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TẬP 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(Trang 52)</a:t>
            </a:r>
          </a:p>
        </p:txBody>
      </p:sp>
      <p:sp>
        <p:nvSpPr>
          <p:cNvPr id="2053" name="WordArt 16"/>
          <p:cNvSpPr>
            <a:spLocks noChangeArrowheads="1" noChangeShapeType="1" noTextEdit="1"/>
          </p:cNvSpPr>
          <p:nvPr/>
        </p:nvSpPr>
        <p:spPr bwMode="auto">
          <a:xfrm>
            <a:off x="1362075" y="314325"/>
            <a:ext cx="6867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ỦY BAN NHÂN DÂN QUẬN 12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GIÁO DỤC ĐÀO TẠO QUẬN 12</a:t>
            </a:r>
          </a:p>
        </p:txBody>
      </p:sp>
      <p:pic>
        <p:nvPicPr>
          <p:cNvPr id="2054" name="Picture 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587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4288"/>
            <a:ext cx="609600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4" descr="images (5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377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" descr="HÃ¬nh áº£nh cÃ³ liÃ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48" y="2301397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7118" y="1978231"/>
            <a:ext cx="1594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</a:p>
        </p:txBody>
      </p:sp>
    </p:spTree>
    <p:extLst>
      <p:ext uri="{BB962C8B-B14F-4D97-AF65-F5344CB8AC3E}">
        <p14:creationId xmlns:p14="http://schemas.microsoft.com/office/powerpoint/2010/main" val="1284522727"/>
      </p:ext>
    </p:extLst>
  </p:cSld>
  <p:clrMapOvr>
    <a:masterClrMapping/>
  </p:clrMapOvr>
  <p:transition advTm="1209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1538288"/>
            <a:ext cx="381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Bài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tập</a:t>
            </a:r>
            <a:r>
              <a:rPr lang="en-US" altLang="en-US" sz="2800" b="1" dirty="0">
                <a:latin typeface="Times New Roman" pitchFamily="18" charset="0"/>
              </a:rPr>
              <a:t> 1: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altLang="en-US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1913" y="2050473"/>
            <a:ext cx="419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a) 15,32 +  41,69 + 8,44</a:t>
            </a:r>
            <a:endParaRPr lang="en-US" altLang="en-US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5726" y="3429000"/>
            <a:ext cx="419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b)  27,05 +  9,38  +  11,23</a:t>
            </a:r>
            <a:endParaRPr lang="en-US" altLang="en-US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161" name="Rectangle 1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162" name="Text Box 13"/>
          <p:cNvSpPr txBox="1">
            <a:spLocks noChangeArrowheads="1"/>
          </p:cNvSpPr>
          <p:nvPr/>
        </p:nvSpPr>
        <p:spPr bwMode="auto">
          <a:xfrm>
            <a:off x="0" y="55403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6163" name="Text Box 33"/>
          <p:cNvSpPr txBox="1">
            <a:spLocks noChangeArrowheads="1"/>
          </p:cNvSpPr>
          <p:nvPr/>
        </p:nvSpPr>
        <p:spPr bwMode="auto">
          <a:xfrm>
            <a:off x="0" y="9906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Luyện tập</a:t>
            </a: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altLang="en-US">
              <a:latin typeface="Times New Roman" pitchFamily="18" charset="0"/>
            </a:endParaRPr>
          </a:p>
        </p:txBody>
      </p:sp>
      <p:pic>
        <p:nvPicPr>
          <p:cNvPr id="6164" name="Picture 7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5556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7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191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0" y="2057400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65,45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2913" y="3429000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47,66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1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1" name="Beethoven's Symphony No. 9 (Scherzo).wma">
            <a:hlinkClick r:id="" action="ppaction://media"/>
            <a:extLst>
              <a:ext uri="{FF2B5EF4-FFF2-40B4-BE49-F238E27FC236}">
                <a16:creationId xmlns:a16="http://schemas.microsoft.com/office/drawing/2014/main" xmlns="" id="{F455A35B-0F32-3246-9C6A-0DD45D079620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">
            <a:extLst>
              <a:ext uri="{FF2B5EF4-FFF2-40B4-BE49-F238E27FC236}">
                <a16:creationId xmlns:a16="http://schemas.microsoft.com/office/drawing/2014/main" xmlns="" id="{AFFC0A8D-8D00-A74D-97E8-71EDA7E3A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923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D08942-D4B5-4E48-8725-B7C0D8C8118F}"/>
              </a:ext>
            </a:extLst>
          </p:cNvPr>
          <p:cNvSpPr txBox="1"/>
          <p:nvPr/>
        </p:nvSpPr>
        <p:spPr>
          <a:xfrm>
            <a:off x="1816224" y="2924944"/>
            <a:ext cx="5564088" cy="1217614"/>
          </a:xfrm>
          <a:prstGeom prst="rect">
            <a:avLst/>
          </a:prstGeom>
          <a:noFill/>
        </p:spPr>
        <p:txBody>
          <a:bodyPr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VƯỢT CHƯỚNG NGẠI VẬT </a:t>
            </a:r>
            <a:endParaRPr lang="en-US" sz="28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NHẠC TRÒ CHƠI.mp3">
            <a:hlinkClick r:id="" action="ppaction://media"/>
            <a:extLst>
              <a:ext uri="{FF2B5EF4-FFF2-40B4-BE49-F238E27FC236}">
                <a16:creationId xmlns:a16="http://schemas.microsoft.com/office/drawing/2014/main" xmlns="" id="{34A9EBF9-8E11-6940-9F0C-625FD139B189}"/>
              </a:ext>
            </a:extLst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305550"/>
            <a:ext cx="504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168321-9D5D-7D4E-A175-DFBDCCBB4A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193" y="4648200"/>
            <a:ext cx="200315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87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4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52400" y="1130300"/>
            <a:ext cx="7640638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en-US" sz="2800" b="1" dirty="0" err="1">
                <a:latin typeface="Times New Roman" pitchFamily="18" charset="0"/>
              </a:rPr>
              <a:t>Bài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tập</a:t>
            </a:r>
            <a:r>
              <a:rPr lang="en-US" altLang="en-US" sz="2800" b="1" dirty="0">
                <a:latin typeface="Times New Roman" pitchFamily="18" charset="0"/>
              </a:rPr>
              <a:t> 2: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</a:rPr>
              <a:t>Tính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</a:rPr>
              <a:t>bằng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</a:rPr>
              <a:t>cách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</a:rPr>
              <a:t>thuận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</a:rPr>
              <a:t>tiện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itchFamily="18" charset="0"/>
              </a:rPr>
              <a:t>nhất</a:t>
            </a: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</a:rPr>
              <a:t>:</a:t>
            </a:r>
            <a:endParaRPr lang="en-US" altLang="en-US" sz="40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5124" name="Text Box 4" descr="White marble"/>
          <p:cNvSpPr txBox="1">
            <a:spLocks noChangeArrowheads="1"/>
          </p:cNvSpPr>
          <p:nvPr/>
        </p:nvSpPr>
        <p:spPr bwMode="auto">
          <a:xfrm>
            <a:off x="228600" y="243840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>
                <a:latin typeface="Times New Roman" pitchFamily="18" charset="0"/>
              </a:rPr>
              <a:t>= 4,68 + (6,03  +  3,97)</a:t>
            </a:r>
          </a:p>
        </p:txBody>
      </p:sp>
      <p:sp>
        <p:nvSpPr>
          <p:cNvPr id="5125" name="Text Box 5" descr="White marble"/>
          <p:cNvSpPr txBox="1">
            <a:spLocks noChangeArrowheads="1"/>
          </p:cNvSpPr>
          <p:nvPr/>
        </p:nvSpPr>
        <p:spPr bwMode="auto">
          <a:xfrm>
            <a:off x="4394309" y="1999272"/>
            <a:ext cx="4724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itchFamily="18" charset="0"/>
              </a:rPr>
              <a:t>b) 6,9   +  8,4 +  3,1 + 0,2</a:t>
            </a:r>
          </a:p>
        </p:txBody>
      </p:sp>
      <p:sp>
        <p:nvSpPr>
          <p:cNvPr id="5126" name="Text Box 6" descr="White marble"/>
          <p:cNvSpPr txBox="1">
            <a:spLocks noChangeArrowheads="1"/>
          </p:cNvSpPr>
          <p:nvPr/>
        </p:nvSpPr>
        <p:spPr bwMode="auto">
          <a:xfrm>
            <a:off x="304800" y="3032125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itchFamily="18" charset="0"/>
              </a:rPr>
              <a:t>=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2800" b="1" dirty="0">
                <a:latin typeface="Times New Roman" pitchFamily="18" charset="0"/>
              </a:rPr>
              <a:t>4,68   +         </a:t>
            </a:r>
          </a:p>
        </p:txBody>
      </p:sp>
      <p:sp>
        <p:nvSpPr>
          <p:cNvPr id="5127" name="Text Box 7" descr="White marble"/>
          <p:cNvSpPr txBox="1">
            <a:spLocks noChangeArrowheads="1"/>
          </p:cNvSpPr>
          <p:nvPr/>
        </p:nvSpPr>
        <p:spPr bwMode="auto">
          <a:xfrm>
            <a:off x="1676400" y="3135533"/>
            <a:ext cx="160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itchFamily="18" charset="0"/>
              </a:rPr>
              <a:t>  10</a:t>
            </a:r>
          </a:p>
        </p:txBody>
      </p:sp>
      <p:sp>
        <p:nvSpPr>
          <p:cNvPr id="5128" name="Text Box 8" descr="White marble"/>
          <p:cNvSpPr txBox="1">
            <a:spLocks noChangeArrowheads="1"/>
          </p:cNvSpPr>
          <p:nvPr/>
        </p:nvSpPr>
        <p:spPr bwMode="auto">
          <a:xfrm>
            <a:off x="304800" y="3671888"/>
            <a:ext cx="266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itchFamily="18" charset="0"/>
              </a:rPr>
              <a:t>=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      14,68</a:t>
            </a:r>
          </a:p>
        </p:txBody>
      </p:sp>
      <p:sp>
        <p:nvSpPr>
          <p:cNvPr id="5129" name="AutoShape 9"/>
          <p:cNvSpPr>
            <a:spLocks/>
          </p:cNvSpPr>
          <p:nvPr/>
        </p:nvSpPr>
        <p:spPr bwMode="auto">
          <a:xfrm rot="5400000">
            <a:off x="2598737" y="2049465"/>
            <a:ext cx="212726" cy="175260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itchFamily="18" charset="0"/>
            </a:endParaRPr>
          </a:p>
        </p:txBody>
      </p:sp>
      <p:sp>
        <p:nvSpPr>
          <p:cNvPr id="5130" name="Text Box 10" descr="White marble"/>
          <p:cNvSpPr txBox="1">
            <a:spLocks noChangeArrowheads="1"/>
          </p:cNvSpPr>
          <p:nvPr/>
        </p:nvSpPr>
        <p:spPr bwMode="auto">
          <a:xfrm>
            <a:off x="4419600" y="2397222"/>
            <a:ext cx="304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itchFamily="18" charset="0"/>
              </a:rPr>
              <a:t>=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2800" b="1" dirty="0">
                <a:latin typeface="Times New Roman" pitchFamily="18" charset="0"/>
              </a:rPr>
              <a:t>(6,9  + 3,1) +  </a:t>
            </a:r>
          </a:p>
        </p:txBody>
      </p:sp>
      <p:sp>
        <p:nvSpPr>
          <p:cNvPr id="5131" name="Text Box 11" descr="White marble"/>
          <p:cNvSpPr txBox="1">
            <a:spLocks noChangeArrowheads="1"/>
          </p:cNvSpPr>
          <p:nvPr/>
        </p:nvSpPr>
        <p:spPr bwMode="auto">
          <a:xfrm>
            <a:off x="6705600" y="2528888"/>
            <a:ext cx="1981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itchFamily="18" charset="0"/>
              </a:rPr>
              <a:t>(8,4 + 0,2)       </a:t>
            </a:r>
          </a:p>
        </p:txBody>
      </p:sp>
      <p:sp>
        <p:nvSpPr>
          <p:cNvPr id="5132" name="AutoShape 12"/>
          <p:cNvSpPr>
            <a:spLocks/>
          </p:cNvSpPr>
          <p:nvPr/>
        </p:nvSpPr>
        <p:spPr bwMode="auto">
          <a:xfrm rot="5400000">
            <a:off x="5595607" y="2343808"/>
            <a:ext cx="131271" cy="1378907"/>
          </a:xfrm>
          <a:prstGeom prst="rightBrace">
            <a:avLst>
              <a:gd name="adj1" fmla="val 52778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itchFamily="18" charset="0"/>
            </a:endParaRPr>
          </a:p>
        </p:txBody>
      </p:sp>
      <p:sp>
        <p:nvSpPr>
          <p:cNvPr id="5133" name="AutoShape 13"/>
          <p:cNvSpPr>
            <a:spLocks/>
          </p:cNvSpPr>
          <p:nvPr/>
        </p:nvSpPr>
        <p:spPr bwMode="auto">
          <a:xfrm rot="5400000">
            <a:off x="7455718" y="2426518"/>
            <a:ext cx="146104" cy="124926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itchFamily="18" charset="0"/>
            </a:endParaRPr>
          </a:p>
        </p:txBody>
      </p:sp>
      <p:sp>
        <p:nvSpPr>
          <p:cNvPr id="5134" name="Text Box 14" descr="White marble"/>
          <p:cNvSpPr txBox="1">
            <a:spLocks noChangeArrowheads="1"/>
          </p:cNvSpPr>
          <p:nvPr/>
        </p:nvSpPr>
        <p:spPr bwMode="auto">
          <a:xfrm>
            <a:off x="4394309" y="3124201"/>
            <a:ext cx="2743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itchFamily="18" charset="0"/>
              </a:rPr>
              <a:t>=         10       +</a:t>
            </a:r>
          </a:p>
        </p:txBody>
      </p:sp>
      <p:sp>
        <p:nvSpPr>
          <p:cNvPr id="5135" name="Text Box 15" descr="White marble"/>
          <p:cNvSpPr txBox="1">
            <a:spLocks noChangeArrowheads="1"/>
          </p:cNvSpPr>
          <p:nvPr/>
        </p:nvSpPr>
        <p:spPr bwMode="auto">
          <a:xfrm>
            <a:off x="6655018" y="3098897"/>
            <a:ext cx="160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>
                <a:latin typeface="Times New Roman" pitchFamily="18" charset="0"/>
              </a:rPr>
              <a:t>8,6</a:t>
            </a:r>
          </a:p>
        </p:txBody>
      </p:sp>
      <p:sp>
        <p:nvSpPr>
          <p:cNvPr id="5136" name="Text Box 16" descr="White marble"/>
          <p:cNvSpPr txBox="1">
            <a:spLocks noChangeArrowheads="1"/>
          </p:cNvSpPr>
          <p:nvPr/>
        </p:nvSpPr>
        <p:spPr bwMode="auto">
          <a:xfrm>
            <a:off x="4419600" y="3483639"/>
            <a:ext cx="3886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itchFamily="18" charset="0"/>
              </a:rPr>
              <a:t>=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                 18,6</a:t>
            </a:r>
          </a:p>
        </p:txBody>
      </p:sp>
      <p:sp>
        <p:nvSpPr>
          <p:cNvPr id="5139" name="WordArt 19"/>
          <p:cNvSpPr>
            <a:spLocks noChangeArrowheads="1" noChangeShapeType="1" noTextEdit="1"/>
          </p:cNvSpPr>
          <p:nvPr/>
        </p:nvSpPr>
        <p:spPr bwMode="auto">
          <a:xfrm>
            <a:off x="5334000" y="4495800"/>
            <a:ext cx="33528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mừng bạn !</a:t>
            </a:r>
          </a:p>
        </p:txBody>
      </p:sp>
      <p:sp>
        <p:nvSpPr>
          <p:cNvPr id="5140" name="WordArt 20"/>
          <p:cNvSpPr>
            <a:spLocks noChangeArrowheads="1" noChangeShapeType="1" noTextEdit="1"/>
          </p:cNvSpPr>
          <p:nvPr/>
        </p:nvSpPr>
        <p:spPr bwMode="auto">
          <a:xfrm>
            <a:off x="5809989" y="97055"/>
            <a:ext cx="3352800" cy="1600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mừng bạn !</a:t>
            </a:r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5141" name="Text Box 13"/>
          <p:cNvSpPr txBox="1">
            <a:spLocks noChangeArrowheads="1"/>
          </p:cNvSpPr>
          <p:nvPr/>
        </p:nvSpPr>
        <p:spPr bwMode="auto">
          <a:xfrm>
            <a:off x="-82550" y="5556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5142" name="Text Box 33"/>
          <p:cNvSpPr txBox="1">
            <a:spLocks noChangeArrowheads="1"/>
          </p:cNvSpPr>
          <p:nvPr/>
        </p:nvSpPr>
        <p:spPr bwMode="auto">
          <a:xfrm>
            <a:off x="-55563" y="558800"/>
            <a:ext cx="9144001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Luyện tập</a:t>
            </a: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altLang="en-US">
              <a:latin typeface="Times New Roman" pitchFamily="18" charset="0"/>
            </a:endParaRPr>
          </a:p>
        </p:txBody>
      </p:sp>
      <p:pic>
        <p:nvPicPr>
          <p:cNvPr id="5143" name="Picture 7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5556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7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191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4" descr="White marble"/>
          <p:cNvSpPr txBox="1">
            <a:spLocks noChangeArrowheads="1"/>
          </p:cNvSpPr>
          <p:nvPr/>
        </p:nvSpPr>
        <p:spPr bwMode="auto">
          <a:xfrm>
            <a:off x="315913" y="1952625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itchFamily="18" charset="0"/>
              </a:rPr>
              <a:t>a) 4,68 +  6,03  +  3,97</a:t>
            </a:r>
          </a:p>
        </p:txBody>
      </p:sp>
    </p:spTree>
    <p:extLst>
      <p:ext uri="{BB962C8B-B14F-4D97-AF65-F5344CB8AC3E}">
        <p14:creationId xmlns:p14="http://schemas.microsoft.com/office/powerpoint/2010/main" val="96898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7" presetClass="entr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7" presetClass="entr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/>
      <p:bldP spid="5125" grpId="0"/>
      <p:bldP spid="5126" grpId="0"/>
      <p:bldP spid="5127" grpId="0"/>
      <p:bldP spid="5128" grpId="0"/>
      <p:bldP spid="5129" grpId="0" animBg="1"/>
      <p:bldP spid="5130" grpId="0"/>
      <p:bldP spid="5131" grpId="0"/>
      <p:bldP spid="5132" grpId="0" animBg="1"/>
      <p:bldP spid="5133" grpId="0" animBg="1"/>
      <p:bldP spid="5134" grpId="0"/>
      <p:bldP spid="5135" grpId="0"/>
      <p:bldP spid="5136" grpId="0"/>
      <p:bldP spid="5139" grpId="0" animBg="1"/>
      <p:bldP spid="5139" grpId="1" animBg="1"/>
      <p:bldP spid="5139" grpId="2" animBg="1"/>
      <p:bldP spid="5140" grpId="0" animBg="1"/>
      <p:bldP spid="5140" grpId="1" animBg="1"/>
      <p:bldP spid="5140" grpId="2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0245" name="Text Box 13"/>
          <p:cNvSpPr txBox="1">
            <a:spLocks noChangeArrowheads="1"/>
          </p:cNvSpPr>
          <p:nvPr/>
        </p:nvSpPr>
        <p:spPr bwMode="auto">
          <a:xfrm>
            <a:off x="-55563" y="90488"/>
            <a:ext cx="9144001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10246" name="Text Box 33"/>
          <p:cNvSpPr txBox="1">
            <a:spLocks noChangeArrowheads="1"/>
          </p:cNvSpPr>
          <p:nvPr/>
        </p:nvSpPr>
        <p:spPr bwMode="auto">
          <a:xfrm>
            <a:off x="-76200" y="569913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Luyện tập</a:t>
            </a: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altLang="en-US">
              <a:latin typeface="Times New Roman" pitchFamily="18" charset="0"/>
            </a:endParaRPr>
          </a:p>
        </p:txBody>
      </p:sp>
      <p:pic>
        <p:nvPicPr>
          <p:cNvPr id="10247" name="Picture 7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5556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7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191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3"/>
          <p:cNvSpPr txBox="1">
            <a:spLocks noChangeArrowheads="1"/>
          </p:cNvSpPr>
          <p:nvPr/>
        </p:nvSpPr>
        <p:spPr bwMode="auto">
          <a:xfrm>
            <a:off x="838200" y="1432364"/>
            <a:ext cx="6261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1800" dirty="0">
                <a:latin typeface="VNI-Times" pitchFamily="2" charset="0"/>
              </a:rPr>
              <a:t>*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alt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alt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alt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6218" y="2075514"/>
            <a:ext cx="869156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hoán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12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1" name="Beethoven's Symphony No. 9 (Scherzo).wma">
            <a:hlinkClick r:id="" action="ppaction://media"/>
            <a:extLst>
              <a:ext uri="{FF2B5EF4-FFF2-40B4-BE49-F238E27FC236}">
                <a16:creationId xmlns:a16="http://schemas.microsoft.com/office/drawing/2014/main" xmlns="" id="{F455A35B-0F32-3246-9C6A-0DD45D079620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">
            <a:extLst>
              <a:ext uri="{FF2B5EF4-FFF2-40B4-BE49-F238E27FC236}">
                <a16:creationId xmlns:a16="http://schemas.microsoft.com/office/drawing/2014/main" xmlns="" id="{AFFC0A8D-8D00-A74D-97E8-71EDA7E3A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923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D08942-D4B5-4E48-8725-B7C0D8C8118F}"/>
              </a:ext>
            </a:extLst>
          </p:cNvPr>
          <p:cNvSpPr txBox="1"/>
          <p:nvPr/>
        </p:nvSpPr>
        <p:spPr>
          <a:xfrm>
            <a:off x="1816224" y="2924944"/>
            <a:ext cx="5564088" cy="1217614"/>
          </a:xfrm>
          <a:prstGeom prst="rect">
            <a:avLst/>
          </a:prstGeom>
          <a:noFill/>
        </p:spPr>
        <p:txBody>
          <a:bodyPr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GIÚP BẠN VƯỢT KHÓ </a:t>
            </a:r>
            <a:endParaRPr lang="en-US" sz="28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NHẠC TRÒ CHƠI.mp3">
            <a:hlinkClick r:id="" action="ppaction://media"/>
            <a:extLst>
              <a:ext uri="{FF2B5EF4-FFF2-40B4-BE49-F238E27FC236}">
                <a16:creationId xmlns:a16="http://schemas.microsoft.com/office/drawing/2014/main" xmlns="" id="{34A9EBF9-8E11-6940-9F0C-625FD139B189}"/>
              </a:ext>
            </a:extLst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305550"/>
            <a:ext cx="504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168321-9D5D-7D4E-A175-DFBDCCBB4A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193" y="4648200"/>
            <a:ext cx="200315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29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4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538288"/>
            <a:ext cx="2514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800" b="1" dirty="0" err="1">
                <a:latin typeface="Times New Roman" pitchFamily="18" charset="0"/>
              </a:rPr>
              <a:t>Bài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tập</a:t>
            </a:r>
            <a:r>
              <a:rPr lang="en-US" altLang="en-US" sz="2800" b="1" dirty="0">
                <a:latin typeface="Times New Roman" pitchFamily="18" charset="0"/>
              </a:rPr>
              <a:t> 3:</a:t>
            </a:r>
            <a:endParaRPr lang="en-US" altLang="en-US" sz="4000" b="1" dirty="0">
              <a:latin typeface="Times New Roman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295400" y="2540000"/>
            <a:ext cx="3810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3,6 + 5,8         8,9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81000" y="2057400"/>
            <a:ext cx="685800" cy="1828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Times New Roman" pitchFamily="18" charset="0"/>
              </a:rPr>
              <a:t>&gt;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Times New Roman" pitchFamily="18" charset="0"/>
              </a:rPr>
              <a:t>&lt;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Times New Roman" pitchFamily="18" charset="0"/>
              </a:rPr>
              <a:t>=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105400" y="2544763"/>
            <a:ext cx="3810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7,56       4,2  + 3,4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963448" y="2506663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C0CB4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867400" y="2468676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C0CB4"/>
                </a:solidFill>
                <a:latin typeface="Times New Roman" pitchFamily="18" charset="0"/>
              </a:rPr>
              <a:t>&lt;</a:t>
            </a:r>
          </a:p>
        </p:txBody>
      </p:sp>
      <p:pic>
        <p:nvPicPr>
          <p:cNvPr id="6153" name="Picture 9" descr="Felix-01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24400"/>
            <a:ext cx="5410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2514600" y="3733800"/>
            <a:ext cx="4191000" cy="990600"/>
          </a:xfrm>
          <a:prstGeom prst="cloudCallout">
            <a:avLst>
              <a:gd name="adj1" fmla="val -43750"/>
              <a:gd name="adj2" fmla="val 7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56" name="WordArt 12"/>
          <p:cNvSpPr>
            <a:spLocks noChangeArrowheads="1" noChangeShapeType="1" noTextEdit="1"/>
          </p:cNvSpPr>
          <p:nvPr/>
        </p:nvSpPr>
        <p:spPr bwMode="auto">
          <a:xfrm>
            <a:off x="5486400" y="4876800"/>
            <a:ext cx="33528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Cảm ơn bạn !</a:t>
            </a: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0" y="55403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6158" name="Text Box 33"/>
          <p:cNvSpPr txBox="1">
            <a:spLocks noChangeArrowheads="1"/>
          </p:cNvSpPr>
          <p:nvPr/>
        </p:nvSpPr>
        <p:spPr bwMode="auto">
          <a:xfrm>
            <a:off x="0" y="9906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Luyện tập</a:t>
            </a: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altLang="en-US">
              <a:latin typeface="Times New Roman" pitchFamily="18" charset="0"/>
            </a:endParaRPr>
          </a:p>
        </p:txBody>
      </p:sp>
      <p:pic>
        <p:nvPicPr>
          <p:cNvPr id="6159" name="Picture 7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5556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7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191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9"/>
          <p:cNvSpPr>
            <a:spLocks/>
          </p:cNvSpPr>
          <p:nvPr/>
        </p:nvSpPr>
        <p:spPr bwMode="auto">
          <a:xfrm rot="5400000">
            <a:off x="2000250" y="2343150"/>
            <a:ext cx="190500" cy="1447800"/>
          </a:xfrm>
          <a:prstGeom prst="rightBrace">
            <a:avLst>
              <a:gd name="adj1" fmla="val 58337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itchFamily="18" charset="0"/>
            </a:endParaRPr>
          </a:p>
        </p:txBody>
      </p:sp>
      <p:sp>
        <p:nvSpPr>
          <p:cNvPr id="20" name="AutoShape 9"/>
          <p:cNvSpPr>
            <a:spLocks/>
          </p:cNvSpPr>
          <p:nvPr/>
        </p:nvSpPr>
        <p:spPr bwMode="auto">
          <a:xfrm rot="5400000">
            <a:off x="7242969" y="2358231"/>
            <a:ext cx="228600" cy="1455738"/>
          </a:xfrm>
          <a:prstGeom prst="rightBrace">
            <a:avLst>
              <a:gd name="adj1" fmla="val 58344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52600" y="3124200"/>
            <a:ext cx="712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vi-VN" sz="3200" b="1" dirty="0">
                <a:solidFill>
                  <a:srgbClr val="0C0CB4"/>
                </a:solidFill>
              </a:rPr>
              <a:t>9,4</a:t>
            </a:r>
            <a:endParaRPr lang="vi-VN" altLang="vi-VN" sz="3200" b="1" dirty="0">
              <a:solidFill>
                <a:srgbClr val="0C0CB4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010400" y="3124200"/>
            <a:ext cx="701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vi-VN" sz="3200" b="1" dirty="0">
                <a:solidFill>
                  <a:srgbClr val="0C0CB4"/>
                </a:solidFill>
              </a:rPr>
              <a:t>7,6</a:t>
            </a:r>
            <a:endParaRPr lang="vi-VN" altLang="vi-VN" sz="3200" b="1" dirty="0">
              <a:solidFill>
                <a:srgbClr val="0C0CB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6588" y="3767435"/>
            <a:ext cx="476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3280" y="2523659"/>
            <a:ext cx="574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C0CB4"/>
                </a:solidFill>
              </a:rPr>
              <a:t>..</a:t>
            </a:r>
            <a:r>
              <a:rPr lang="en-US" sz="3200" b="1" dirty="0">
                <a:solidFill>
                  <a:srgbClr val="0C0CB4"/>
                </a:solidFill>
              </a:rPr>
              <a:t>.</a:t>
            </a:r>
            <a:endParaRPr lang="vi-VN" sz="3200" b="1" dirty="0">
              <a:solidFill>
                <a:srgbClr val="0C0CB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4313" y="24986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C0CB4"/>
                </a:solidFill>
              </a:rPr>
              <a:t>…</a:t>
            </a:r>
            <a:endParaRPr lang="vi-VN" sz="3200" b="1" dirty="0">
              <a:solidFill>
                <a:srgbClr val="0C0CB4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55D6E0-A28B-4354-BCE8-56068B165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352" y="3124200"/>
            <a:ext cx="388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vi-VN" sz="3200" b="1" dirty="0">
                <a:solidFill>
                  <a:srgbClr val="FF0000"/>
                </a:solidFill>
              </a:rPr>
              <a:t>9</a:t>
            </a:r>
            <a:endParaRPr lang="vi-VN" altLang="vi-VN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4B4B2B3-DC4B-4DDC-9015-472AEC5AA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488" y="2539425"/>
            <a:ext cx="388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vi-VN" altLang="vi-VN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C632EA8-794D-4C13-A246-B6E341CD7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210" y="3136475"/>
            <a:ext cx="388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vi-VN" sz="3200" b="1" dirty="0">
                <a:solidFill>
                  <a:srgbClr val="FF0000"/>
                </a:solidFill>
              </a:rPr>
              <a:t>6</a:t>
            </a:r>
            <a:endParaRPr lang="vi-VN" altLang="vi-VN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D0F7AB9-4F83-44D8-94CF-6B19031B5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9336" y="2539425"/>
            <a:ext cx="388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vi-VN" altLang="vi-VN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AutoShape 2" descr="Hình ảnh chuột Mickey đáng yêu dễ thương cho năm Canh T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AutoShape 4" descr="Hình ảnh chuột Mickey đáng yêu dễ thương cho năm Canh T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850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  <p:bldP spid="6154" grpId="0" animBg="1"/>
      <p:bldP spid="6156" grpId="0"/>
      <p:bldP spid="19" grpId="0" animBg="1"/>
      <p:bldP spid="20" grpId="0" animBg="1"/>
      <p:bldP spid="4" grpId="0"/>
      <p:bldP spid="22" grpId="0"/>
      <p:bldP spid="6" grpId="0"/>
      <p:bldP spid="3" grpId="0"/>
      <p:bldP spid="23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4525963"/>
          </a:xfrm>
        </p:spPr>
        <p:txBody>
          <a:bodyPr/>
          <a:lstStyle/>
          <a:p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dirty="0" err="1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dirty="0">
                <a:solidFill>
                  <a:srgbClr val="0C0C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dirty="0">
              <a:solidFill>
                <a:srgbClr val="0C0C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1" name="Beethoven's Symphony No. 9 (Scherzo).wma">
            <a:hlinkClick r:id="" action="ppaction://media"/>
            <a:extLst>
              <a:ext uri="{FF2B5EF4-FFF2-40B4-BE49-F238E27FC236}">
                <a16:creationId xmlns:a16="http://schemas.microsoft.com/office/drawing/2014/main" xmlns="" id="{F455A35B-0F32-3246-9C6A-0DD45D079620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">
            <a:extLst>
              <a:ext uri="{FF2B5EF4-FFF2-40B4-BE49-F238E27FC236}">
                <a16:creationId xmlns:a16="http://schemas.microsoft.com/office/drawing/2014/main" xmlns="" id="{AFFC0A8D-8D00-A74D-97E8-71EDA7E3A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923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D08942-D4B5-4E48-8725-B7C0D8C8118F}"/>
              </a:ext>
            </a:extLst>
          </p:cNvPr>
          <p:cNvSpPr txBox="1"/>
          <p:nvPr/>
        </p:nvSpPr>
        <p:spPr>
          <a:xfrm>
            <a:off x="1816224" y="2924944"/>
            <a:ext cx="5564088" cy="1217614"/>
          </a:xfrm>
          <a:prstGeom prst="rect">
            <a:avLst/>
          </a:prstGeom>
          <a:noFill/>
        </p:spPr>
        <p:txBody>
          <a:bodyPr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 TÌM ẨN SỐ </a:t>
            </a:r>
          </a:p>
        </p:txBody>
      </p:sp>
      <p:pic>
        <p:nvPicPr>
          <p:cNvPr id="2" name="NHẠC TRÒ CHƠI.mp3">
            <a:hlinkClick r:id="" action="ppaction://media"/>
            <a:extLst>
              <a:ext uri="{FF2B5EF4-FFF2-40B4-BE49-F238E27FC236}">
                <a16:creationId xmlns:a16="http://schemas.microsoft.com/office/drawing/2014/main" xmlns="" id="{34A9EBF9-8E11-6940-9F0C-625FD139B189}"/>
              </a:ext>
            </a:extLst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305550"/>
            <a:ext cx="504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168321-9D5D-7D4E-A175-DFBDCCBB4A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193" y="4648200"/>
            <a:ext cx="200315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61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4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17745"/>
            <a:ext cx="90678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en-US" sz="2400" b="1" dirty="0" err="1">
                <a:latin typeface="Times New Roman" pitchFamily="18" charset="0"/>
              </a:rPr>
              <a:t>Bài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tập</a:t>
            </a:r>
            <a:r>
              <a:rPr lang="en-US" altLang="en-US" sz="2400" b="1" dirty="0">
                <a:latin typeface="Times New Roman" pitchFamily="18" charset="0"/>
              </a:rPr>
              <a:t> 4: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ng</a:t>
            </a:r>
            <a:r>
              <a:rPr lang="vi-VN" altLang="en-US" sz="2400" dirty="0">
                <a:solidFill>
                  <a:srgbClr val="0000FF"/>
                </a:solidFill>
                <a:latin typeface="Times New Roman" pitchFamily="18" charset="0"/>
              </a:rPr>
              <a:t>ư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ời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thợ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dệt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ngày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nhất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dệt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vi-VN" altLang="en-US" sz="2400" dirty="0">
                <a:solidFill>
                  <a:srgbClr val="0000FF"/>
                </a:solidFill>
                <a:latin typeface="Times New Roman" pitchFamily="18" charset="0"/>
              </a:rPr>
              <a:t>đư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ợc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28,4m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vải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ngày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dệt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h</a:t>
            </a:r>
            <a:r>
              <a:rPr lang="vi-VN" altLang="en-US" sz="2400" dirty="0">
                <a:solidFill>
                  <a:srgbClr val="0000FF"/>
                </a:solidFill>
                <a:latin typeface="Times New Roman" pitchFamily="18" charset="0"/>
              </a:rPr>
              <a:t>ơ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n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ngày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nhất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2,2m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vải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ngày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dệt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h</a:t>
            </a:r>
            <a:r>
              <a:rPr lang="vi-VN" altLang="en-US" sz="2400" dirty="0">
                <a:solidFill>
                  <a:srgbClr val="0000FF"/>
                </a:solidFill>
                <a:latin typeface="Times New Roman" pitchFamily="18" charset="0"/>
              </a:rPr>
              <a:t>ơ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n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ngày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1,5 m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vải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ngày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ng</a:t>
            </a:r>
            <a:r>
              <a:rPr lang="vi-VN" altLang="en-US" sz="2400" dirty="0">
                <a:solidFill>
                  <a:srgbClr val="0000FF"/>
                </a:solidFill>
                <a:latin typeface="Times New Roman" pitchFamily="18" charset="0"/>
              </a:rPr>
              <a:t>ư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ời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vi-VN" altLang="en-US" sz="2400" dirty="0">
                <a:solidFill>
                  <a:srgbClr val="0000FF"/>
                </a:solidFill>
                <a:latin typeface="Times New Roman" pitchFamily="18" charset="0"/>
              </a:rPr>
              <a:t>đ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ó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dệt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vi-VN" altLang="en-US" sz="2400" dirty="0">
                <a:solidFill>
                  <a:srgbClr val="0000FF"/>
                </a:solidFill>
                <a:latin typeface="Times New Roman" pitchFamily="18" charset="0"/>
              </a:rPr>
              <a:t>đư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ợc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bao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nhiêu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mét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</a:rPr>
              <a:t>vải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en-US" altLang="en-US" sz="36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16402" y="157357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latin typeface="Times New Roman" pitchFamily="18" charset="0"/>
              </a:rPr>
              <a:t>Tóm</a:t>
            </a:r>
            <a:r>
              <a:rPr lang="en-US" altLang="en-US" sz="2400" b="1" u="sng" dirty="0"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latin typeface="Times New Roman" pitchFamily="18" charset="0"/>
              </a:rPr>
              <a:t>tắt</a:t>
            </a:r>
            <a:r>
              <a:rPr lang="en-US" altLang="en-US" sz="2400" b="1" u="sng" dirty="0">
                <a:latin typeface="Times New Roman" pitchFamily="18" charset="0"/>
              </a:rPr>
              <a:t>:</a:t>
            </a:r>
          </a:p>
        </p:txBody>
      </p: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1139900" y="2506201"/>
            <a:ext cx="1376700" cy="382589"/>
            <a:chOff x="612" y="1920"/>
            <a:chExt cx="876" cy="241"/>
          </a:xfrm>
        </p:grpSpPr>
        <p:sp>
          <p:nvSpPr>
            <p:cNvPr id="2" name="Line 11"/>
            <p:cNvSpPr>
              <a:spLocks noChangeShapeType="1"/>
            </p:cNvSpPr>
            <p:nvPr/>
          </p:nvSpPr>
          <p:spPr bwMode="auto">
            <a:xfrm>
              <a:off x="624" y="1968"/>
              <a:ext cx="864" cy="0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13" name="Line 12"/>
            <p:cNvSpPr>
              <a:spLocks noChangeShapeType="1"/>
            </p:cNvSpPr>
            <p:nvPr/>
          </p:nvSpPr>
          <p:spPr bwMode="auto">
            <a:xfrm flipH="1">
              <a:off x="612" y="192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14" name="Line 13"/>
            <p:cNvSpPr>
              <a:spLocks noChangeShapeType="1"/>
            </p:cNvSpPr>
            <p:nvPr/>
          </p:nvSpPr>
          <p:spPr bwMode="auto">
            <a:xfrm>
              <a:off x="1483" y="1920"/>
              <a:ext cx="5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16" name="AutoShape 15"/>
            <p:cNvSpPr>
              <a:spLocks/>
            </p:cNvSpPr>
            <p:nvPr/>
          </p:nvSpPr>
          <p:spPr bwMode="auto">
            <a:xfrm rot="5400000">
              <a:off x="985" y="1663"/>
              <a:ext cx="144" cy="851"/>
            </a:xfrm>
            <a:prstGeom prst="rightBrace">
              <a:avLst>
                <a:gd name="adj1" fmla="val 44444"/>
                <a:gd name="adj2" fmla="val 50000"/>
              </a:avLst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imes New Roman" pitchFamily="18" charset="0"/>
              </a:endParaRPr>
            </a:p>
          </p:txBody>
        </p:sp>
      </p:grp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1247627" y="2827872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28,4m</a:t>
            </a:r>
          </a:p>
        </p:txBody>
      </p:sp>
      <p:sp>
        <p:nvSpPr>
          <p:cNvPr id="7185" name="AutoShape 17"/>
          <p:cNvSpPr>
            <a:spLocks/>
          </p:cNvSpPr>
          <p:nvPr/>
        </p:nvSpPr>
        <p:spPr bwMode="auto">
          <a:xfrm rot="5400000">
            <a:off x="2165378" y="3620902"/>
            <a:ext cx="246625" cy="2301222"/>
          </a:xfrm>
          <a:prstGeom prst="rightBrace">
            <a:avLst>
              <a:gd name="adj1" fmla="val 125001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itchFamily="18" charset="0"/>
            </a:endParaRPr>
          </a:p>
        </p:txBody>
      </p:sp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1139468" y="3422119"/>
            <a:ext cx="1927582" cy="287338"/>
            <a:chOff x="665" y="2400"/>
            <a:chExt cx="1159" cy="181"/>
          </a:xfrm>
        </p:grpSpPr>
        <p:sp>
          <p:nvSpPr>
            <p:cNvPr id="3" name="Line 19"/>
            <p:cNvSpPr>
              <a:spLocks noChangeShapeType="1"/>
            </p:cNvSpPr>
            <p:nvPr/>
          </p:nvSpPr>
          <p:spPr bwMode="auto">
            <a:xfrm>
              <a:off x="1824" y="2456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Line 21"/>
            <p:cNvSpPr>
              <a:spLocks noChangeShapeType="1"/>
            </p:cNvSpPr>
            <p:nvPr/>
          </p:nvSpPr>
          <p:spPr bwMode="auto">
            <a:xfrm>
              <a:off x="665" y="2516"/>
              <a:ext cx="1159" cy="9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Line 22"/>
            <p:cNvSpPr>
              <a:spLocks noChangeShapeType="1"/>
            </p:cNvSpPr>
            <p:nvPr/>
          </p:nvSpPr>
          <p:spPr bwMode="auto">
            <a:xfrm>
              <a:off x="665" y="2448"/>
              <a:ext cx="6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Line 23"/>
            <p:cNvSpPr>
              <a:spLocks noChangeShapeType="1"/>
            </p:cNvSpPr>
            <p:nvPr/>
          </p:nvSpPr>
          <p:spPr bwMode="auto">
            <a:xfrm>
              <a:off x="1488" y="2456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AutoShape 24"/>
            <p:cNvSpPr>
              <a:spLocks/>
            </p:cNvSpPr>
            <p:nvPr/>
          </p:nvSpPr>
          <p:spPr bwMode="auto">
            <a:xfrm rot="16200000" flipV="1">
              <a:off x="1632" y="2256"/>
              <a:ext cx="48" cy="336"/>
            </a:xfrm>
            <a:prstGeom prst="rightBrace">
              <a:avLst>
                <a:gd name="adj1" fmla="val 58333"/>
                <a:gd name="adj2" fmla="val 50000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imes New Roman" pitchFamily="18" charset="0"/>
              </a:endParaRPr>
            </a:p>
          </p:txBody>
        </p:sp>
      </p:grp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2362200" y="3026108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2,2m</a:t>
            </a:r>
          </a:p>
        </p:txBody>
      </p:sp>
      <p:sp>
        <p:nvSpPr>
          <p:cNvPr id="7195" name="AutoShape 27"/>
          <p:cNvSpPr>
            <a:spLocks/>
          </p:cNvSpPr>
          <p:nvPr/>
        </p:nvSpPr>
        <p:spPr bwMode="auto">
          <a:xfrm rot="5400000">
            <a:off x="2005425" y="2899004"/>
            <a:ext cx="226828" cy="1896421"/>
          </a:xfrm>
          <a:prstGeom prst="rightBrace">
            <a:avLst>
              <a:gd name="adj1" fmla="val 69443"/>
              <a:gd name="adj2" fmla="val 49297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itchFamily="18" charset="0"/>
            </a:endParaRP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1507794" y="3897527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? m</a:t>
            </a:r>
          </a:p>
        </p:txBody>
      </p:sp>
      <p:grpSp>
        <p:nvGrpSpPr>
          <p:cNvPr id="7197" name="Group 29"/>
          <p:cNvGrpSpPr>
            <a:grpSpLocks/>
          </p:cNvGrpSpPr>
          <p:nvPr/>
        </p:nvGrpSpPr>
        <p:grpSpPr bwMode="auto">
          <a:xfrm>
            <a:off x="1140205" y="4343187"/>
            <a:ext cx="2332096" cy="338138"/>
            <a:chOff x="397" y="3167"/>
            <a:chExt cx="1763" cy="213"/>
          </a:xfrm>
        </p:grpSpPr>
        <p:sp>
          <p:nvSpPr>
            <p:cNvPr id="7199" name="Line 31"/>
            <p:cNvSpPr>
              <a:spLocks noChangeShapeType="1"/>
            </p:cNvSpPr>
            <p:nvPr/>
          </p:nvSpPr>
          <p:spPr bwMode="auto">
            <a:xfrm flipH="1">
              <a:off x="397" y="3251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00" name="Line 32"/>
            <p:cNvSpPr>
              <a:spLocks noChangeShapeType="1"/>
            </p:cNvSpPr>
            <p:nvPr/>
          </p:nvSpPr>
          <p:spPr bwMode="auto">
            <a:xfrm>
              <a:off x="1872" y="3312"/>
              <a:ext cx="288" cy="0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01" name="Line 33"/>
            <p:cNvSpPr>
              <a:spLocks noChangeShapeType="1"/>
            </p:cNvSpPr>
            <p:nvPr/>
          </p:nvSpPr>
          <p:spPr bwMode="auto">
            <a:xfrm>
              <a:off x="1869" y="3273"/>
              <a:ext cx="0" cy="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02" name="Line 34"/>
            <p:cNvSpPr>
              <a:spLocks noChangeShapeType="1"/>
            </p:cNvSpPr>
            <p:nvPr/>
          </p:nvSpPr>
          <p:spPr bwMode="auto">
            <a:xfrm>
              <a:off x="411" y="3288"/>
              <a:ext cx="1452" cy="2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dirty="0"/>
            </a:p>
          </p:txBody>
        </p:sp>
        <p:sp>
          <p:nvSpPr>
            <p:cNvPr id="7203" name="Line 35"/>
            <p:cNvSpPr>
              <a:spLocks noChangeShapeType="1"/>
            </p:cNvSpPr>
            <p:nvPr/>
          </p:nvSpPr>
          <p:spPr bwMode="auto">
            <a:xfrm>
              <a:off x="2160" y="3273"/>
              <a:ext cx="0" cy="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04" name="AutoShape 36"/>
            <p:cNvSpPr>
              <a:spLocks/>
            </p:cNvSpPr>
            <p:nvPr/>
          </p:nvSpPr>
          <p:spPr bwMode="auto">
            <a:xfrm rot="16200000" flipV="1">
              <a:off x="1968" y="3071"/>
              <a:ext cx="96" cy="288"/>
            </a:xfrm>
            <a:prstGeom prst="rightBrace">
              <a:avLst>
                <a:gd name="adj1" fmla="val 25000"/>
                <a:gd name="adj2" fmla="val 49995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imes New Roman" pitchFamily="18" charset="0"/>
              </a:endParaRPr>
            </a:p>
          </p:txBody>
        </p:sp>
      </p:grp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2787022" y="3927130"/>
            <a:ext cx="9763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1,5m</a:t>
            </a:r>
          </a:p>
        </p:txBody>
      </p:sp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3505200" y="3243929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?m</a:t>
            </a:r>
          </a:p>
        </p:txBody>
      </p:sp>
      <p:sp>
        <p:nvSpPr>
          <p:cNvPr id="7207" name="AutoShape 39"/>
          <p:cNvSpPr>
            <a:spLocks/>
          </p:cNvSpPr>
          <p:nvPr/>
        </p:nvSpPr>
        <p:spPr bwMode="auto">
          <a:xfrm>
            <a:off x="3657600" y="2442244"/>
            <a:ext cx="190500" cy="2275018"/>
          </a:xfrm>
          <a:prstGeom prst="rightBrace">
            <a:avLst>
              <a:gd name="adj1" fmla="val 65000"/>
              <a:gd name="adj2" fmla="val 50000"/>
            </a:avLst>
          </a:prstGeom>
          <a:noFill/>
          <a:ln w="127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itchFamily="18" charset="0"/>
            </a:endParaRPr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1812594" y="4974006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?m</a:t>
            </a:r>
          </a:p>
        </p:txBody>
      </p:sp>
      <p:sp>
        <p:nvSpPr>
          <p:cNvPr id="7193" name="Rectangle 4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9209" y="2362200"/>
            <a:ext cx="120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-29227" y="3352800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-29227" y="4267200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5162126" y="1130582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0C0CB4"/>
                </a:solidFill>
                <a:latin typeface="Times New Roman" pitchFamily="18" charset="0"/>
              </a:rPr>
              <a:t>Bài</a:t>
            </a:r>
            <a:r>
              <a:rPr lang="en-US" altLang="en-US" sz="2400" b="1" u="sng" dirty="0">
                <a:solidFill>
                  <a:srgbClr val="0C0CB4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C0CB4"/>
                </a:solidFill>
                <a:latin typeface="Times New Roman" pitchFamily="18" charset="0"/>
              </a:rPr>
              <a:t>giải</a:t>
            </a:r>
            <a:endParaRPr lang="en-US" altLang="en-US" sz="3600" b="1" dirty="0">
              <a:solidFill>
                <a:srgbClr val="0C0CB4"/>
              </a:solidFill>
              <a:latin typeface="Times New Roman" pitchFamily="18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3700756" y="1587782"/>
            <a:ext cx="5486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mét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ng</a:t>
            </a:r>
            <a:r>
              <a:rPr lang="vi-VN" altLang="en-US" sz="2400" b="1" dirty="0">
                <a:solidFill>
                  <a:srgbClr val="0000FF"/>
                </a:solidFill>
                <a:latin typeface="Times New Roman" pitchFamily="18" charset="0"/>
              </a:rPr>
              <a:t>ư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itchFamily="18" charset="0"/>
              </a:rPr>
              <a:t>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ó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dệt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4501900" y="2049744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28,4  +  2,2  =  30,6 (m)</a:t>
            </a:r>
          </a:p>
        </p:txBody>
      </p:sp>
      <p:sp>
        <p:nvSpPr>
          <p:cNvPr id="53" name="Text Box 41"/>
          <p:cNvSpPr txBox="1">
            <a:spLocks noChangeArrowheads="1"/>
          </p:cNvSpPr>
          <p:nvPr/>
        </p:nvSpPr>
        <p:spPr bwMode="auto">
          <a:xfrm>
            <a:off x="3747729" y="2533735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mét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ng</a:t>
            </a:r>
            <a:r>
              <a:rPr lang="vi-VN" altLang="en-US" sz="2400" b="1" dirty="0">
                <a:solidFill>
                  <a:srgbClr val="0000FF"/>
                </a:solidFill>
                <a:latin typeface="Times New Roman" pitchFamily="18" charset="0"/>
              </a:rPr>
              <a:t>ư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itchFamily="18" charset="0"/>
              </a:rPr>
              <a:t>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ó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dệt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4" name="Text Box 43"/>
          <p:cNvSpPr txBox="1">
            <a:spLocks noChangeArrowheads="1"/>
          </p:cNvSpPr>
          <p:nvPr/>
        </p:nvSpPr>
        <p:spPr bwMode="auto">
          <a:xfrm>
            <a:off x="4362189" y="29718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30,6  +  1,5  =  32,1 (m)</a:t>
            </a:r>
          </a:p>
        </p:txBody>
      </p:sp>
      <p:sp>
        <p:nvSpPr>
          <p:cNvPr id="55" name="Text Box 42"/>
          <p:cNvSpPr txBox="1">
            <a:spLocks noChangeArrowheads="1"/>
          </p:cNvSpPr>
          <p:nvPr/>
        </p:nvSpPr>
        <p:spPr bwMode="auto">
          <a:xfrm>
            <a:off x="3915068" y="3585718"/>
            <a:ext cx="52720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mét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ng</a:t>
            </a:r>
            <a:r>
              <a:rPr lang="vi-VN" altLang="en-US" sz="2400" b="1" dirty="0">
                <a:solidFill>
                  <a:srgbClr val="0000FF"/>
                </a:solidFill>
                <a:latin typeface="Times New Roman" pitchFamily="18" charset="0"/>
              </a:rPr>
              <a:t>ư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itchFamily="18" charset="0"/>
              </a:rPr>
              <a:t>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ó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dệt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6" name="Text Box 44"/>
          <p:cNvSpPr txBox="1">
            <a:spLocks noChangeArrowheads="1"/>
          </p:cNvSpPr>
          <p:nvPr/>
        </p:nvSpPr>
        <p:spPr bwMode="auto">
          <a:xfrm>
            <a:off x="4188912" y="4087265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28,4 +  30,6  +  32,1  =  91,1 (m)</a:t>
            </a:r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4653256" y="471846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0C0CB4"/>
                </a:solidFill>
                <a:latin typeface="Times New Roman" pitchFamily="18" charset="0"/>
              </a:rPr>
              <a:t>Đáp</a:t>
            </a:r>
            <a:r>
              <a:rPr lang="en-US" altLang="en-US" sz="2400" b="1" u="sng" dirty="0">
                <a:solidFill>
                  <a:srgbClr val="0C0CB4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C0CB4"/>
                </a:solidFill>
                <a:latin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0C0CB4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</a:rPr>
              <a:t>91,1m</a:t>
            </a:r>
          </a:p>
        </p:txBody>
      </p:sp>
    </p:spTree>
    <p:extLst>
      <p:ext uri="{BB962C8B-B14F-4D97-AF65-F5344CB8AC3E}">
        <p14:creationId xmlns:p14="http://schemas.microsoft.com/office/powerpoint/2010/main" val="396313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3" grpId="0"/>
      <p:bldP spid="7184" grpId="0"/>
      <p:bldP spid="7185" grpId="0" animBg="1"/>
      <p:bldP spid="7194" grpId="0"/>
      <p:bldP spid="7195" grpId="0" animBg="1"/>
      <p:bldP spid="7196" grpId="0"/>
      <p:bldP spid="7205" grpId="0"/>
      <p:bldP spid="7206" grpId="0"/>
      <p:bldP spid="7207" grpId="0" animBg="1"/>
      <p:bldP spid="7208" grpId="0"/>
      <p:bldP spid="10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"/>
          <p:cNvSpPr txBox="1"/>
          <p:nvPr/>
        </p:nvSpPr>
        <p:spPr>
          <a:xfrm>
            <a:off x="1434355" y="161662"/>
            <a:ext cx="32752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1219200" y="889052"/>
            <a:ext cx="6980517" cy="319614"/>
          </a:xfrm>
          <a:prstGeom prst="roundRect">
            <a:avLst>
              <a:gd name="adj" fmla="val 16667"/>
            </a:avLst>
          </a:prstGeom>
          <a:solidFill>
            <a:srgbClr val="F35A0A"/>
          </a:solidFill>
          <a:ln w="28575" cap="flat" cmpd="sng">
            <a:solidFill>
              <a:srgbClr val="FFD96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Dặn dò</a:t>
            </a:r>
            <a:endParaRPr sz="2800" b="1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" name="Google Shape;206;p2"/>
          <p:cNvGrpSpPr/>
          <p:nvPr/>
        </p:nvGrpSpPr>
        <p:grpSpPr>
          <a:xfrm>
            <a:off x="286295" y="1387584"/>
            <a:ext cx="4256395" cy="1014659"/>
            <a:chOff x="137758" y="2170087"/>
            <a:chExt cx="3192296" cy="1465618"/>
          </a:xfrm>
        </p:grpSpPr>
        <p:sp>
          <p:nvSpPr>
            <p:cNvPr id="207" name="Google Shape;207;p2"/>
            <p:cNvSpPr/>
            <p:nvPr/>
          </p:nvSpPr>
          <p:spPr>
            <a:xfrm>
              <a:off x="699053" y="2170087"/>
              <a:ext cx="2631001" cy="1233162"/>
            </a:xfrm>
            <a:prstGeom prst="rect">
              <a:avLst/>
            </a:prstGeom>
            <a:gradFill>
              <a:gsLst>
                <a:gs pos="0">
                  <a:srgbClr val="FFCD7E"/>
                </a:gs>
                <a:gs pos="50000">
                  <a:srgbClr val="FFDDB1"/>
                </a:gs>
                <a:gs pos="100000">
                  <a:srgbClr val="FFEED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8" name="Google Shape;208;p2"/>
            <p:cNvGrpSpPr/>
            <p:nvPr/>
          </p:nvGrpSpPr>
          <p:grpSpPr>
            <a:xfrm>
              <a:off x="137758" y="2218165"/>
              <a:ext cx="3148639" cy="1417540"/>
              <a:chOff x="-649996" y="1244309"/>
              <a:chExt cx="3626224" cy="1561559"/>
            </a:xfrm>
          </p:grpSpPr>
          <p:pic>
            <p:nvPicPr>
              <p:cNvPr id="209" name="Google Shape;209;p2"/>
              <p:cNvPicPr preferRelativeResize="0"/>
              <p:nvPr/>
            </p:nvPicPr>
            <p:blipFill rotWithShape="1">
              <a:blip r:embed="rId3">
                <a:alphaModFix/>
              </a:blip>
              <a:srcRect t="28418" r="50000" b="40103"/>
              <a:stretch/>
            </p:blipFill>
            <p:spPr>
              <a:xfrm>
                <a:off x="-649996" y="1244309"/>
                <a:ext cx="3626224" cy="156155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0" name="Google Shape;210;p2"/>
              <p:cNvSpPr/>
              <p:nvPr/>
            </p:nvSpPr>
            <p:spPr>
              <a:xfrm>
                <a:off x="125025" y="1470187"/>
                <a:ext cx="2473270" cy="10432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1" name="Google Shape;211;p2"/>
          <p:cNvSpPr/>
          <p:nvPr/>
        </p:nvSpPr>
        <p:spPr>
          <a:xfrm>
            <a:off x="782049" y="1208666"/>
            <a:ext cx="1792356" cy="331565"/>
          </a:xfrm>
          <a:prstGeom prst="homePlate">
            <a:avLst>
              <a:gd name="adj" fmla="val 50000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vi-VN" sz="2400" b="1" i="0" u="none" strike="noStrike" cap="none" dirty="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TOÁN</a:t>
            </a:r>
            <a:endParaRPr sz="1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" name="Google Shape;212;p2"/>
          <p:cNvGrpSpPr/>
          <p:nvPr/>
        </p:nvGrpSpPr>
        <p:grpSpPr>
          <a:xfrm>
            <a:off x="4953446" y="1374453"/>
            <a:ext cx="3312377" cy="954067"/>
            <a:chOff x="3992432" y="1357387"/>
            <a:chExt cx="2329759" cy="1378096"/>
          </a:xfrm>
        </p:grpSpPr>
        <p:sp>
          <p:nvSpPr>
            <p:cNvPr id="213" name="Google Shape;213;p2"/>
            <p:cNvSpPr/>
            <p:nvPr/>
          </p:nvSpPr>
          <p:spPr>
            <a:xfrm>
              <a:off x="3992432" y="1425088"/>
              <a:ext cx="2329759" cy="1223964"/>
            </a:xfrm>
            <a:custGeom>
              <a:avLst/>
              <a:gdLst/>
              <a:ahLst/>
              <a:cxnLst/>
              <a:rect l="l" t="t" r="r" b="b"/>
              <a:pathLst>
                <a:path w="2329759" h="1223964" fill="none" extrusionOk="0">
                  <a:moveTo>
                    <a:pt x="0" y="203998"/>
                  </a:moveTo>
                  <a:cubicBezTo>
                    <a:pt x="386" y="101784"/>
                    <a:pt x="102422" y="18611"/>
                    <a:pt x="203998" y="0"/>
                  </a:cubicBezTo>
                  <a:cubicBezTo>
                    <a:pt x="580310" y="72427"/>
                    <a:pt x="1779555" y="61419"/>
                    <a:pt x="2125761" y="0"/>
                  </a:cubicBezTo>
                  <a:cubicBezTo>
                    <a:pt x="2235483" y="-20259"/>
                    <a:pt x="2317975" y="87769"/>
                    <a:pt x="2329759" y="203998"/>
                  </a:cubicBezTo>
                  <a:cubicBezTo>
                    <a:pt x="2380709" y="424695"/>
                    <a:pt x="2337273" y="901838"/>
                    <a:pt x="2329759" y="1019966"/>
                  </a:cubicBezTo>
                  <a:cubicBezTo>
                    <a:pt x="2333210" y="1115117"/>
                    <a:pt x="2225161" y="1209093"/>
                    <a:pt x="2125761" y="1223964"/>
                  </a:cubicBezTo>
                  <a:cubicBezTo>
                    <a:pt x="1483791" y="1253791"/>
                    <a:pt x="1073948" y="1144658"/>
                    <a:pt x="203998" y="1223964"/>
                  </a:cubicBezTo>
                  <a:cubicBezTo>
                    <a:pt x="108537" y="1222019"/>
                    <a:pt x="-15038" y="1135605"/>
                    <a:pt x="0" y="1019966"/>
                  </a:cubicBezTo>
                  <a:cubicBezTo>
                    <a:pt x="48964" y="708334"/>
                    <a:pt x="-35355" y="409543"/>
                    <a:pt x="0" y="203998"/>
                  </a:cubicBezTo>
                  <a:close/>
                </a:path>
                <a:path w="2329759" h="1223964" extrusionOk="0">
                  <a:moveTo>
                    <a:pt x="0" y="203998"/>
                  </a:moveTo>
                  <a:cubicBezTo>
                    <a:pt x="14812" y="95371"/>
                    <a:pt x="100449" y="18994"/>
                    <a:pt x="203998" y="0"/>
                  </a:cubicBezTo>
                  <a:cubicBezTo>
                    <a:pt x="767404" y="123000"/>
                    <a:pt x="1574178" y="-96860"/>
                    <a:pt x="2125761" y="0"/>
                  </a:cubicBezTo>
                  <a:cubicBezTo>
                    <a:pt x="2235390" y="-2314"/>
                    <a:pt x="2334070" y="82641"/>
                    <a:pt x="2329759" y="203998"/>
                  </a:cubicBezTo>
                  <a:cubicBezTo>
                    <a:pt x="2265192" y="480661"/>
                    <a:pt x="2331862" y="836382"/>
                    <a:pt x="2329759" y="1019966"/>
                  </a:cubicBezTo>
                  <a:cubicBezTo>
                    <a:pt x="2321522" y="1135615"/>
                    <a:pt x="2222014" y="1221278"/>
                    <a:pt x="2125761" y="1223964"/>
                  </a:cubicBezTo>
                  <a:cubicBezTo>
                    <a:pt x="1690348" y="1063257"/>
                    <a:pt x="1031918" y="1263631"/>
                    <a:pt x="203998" y="1223964"/>
                  </a:cubicBezTo>
                  <a:cubicBezTo>
                    <a:pt x="89963" y="1223687"/>
                    <a:pt x="-6119" y="1129859"/>
                    <a:pt x="0" y="1019966"/>
                  </a:cubicBezTo>
                  <a:cubicBezTo>
                    <a:pt x="-23236" y="888548"/>
                    <a:pt x="60417" y="492814"/>
                    <a:pt x="0" y="203998"/>
                  </a:cubicBezTo>
                  <a:close/>
                </a:path>
              </a:pathLst>
            </a:custGeom>
            <a:solidFill>
              <a:srgbClr val="FEDA65"/>
            </a:solidFill>
            <a:ln w="19050" cap="sq" cmpd="sng">
              <a:solidFill>
                <a:srgbClr val="D77A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"/>
            <p:cNvSpPr txBox="1"/>
            <p:nvPr/>
          </p:nvSpPr>
          <p:spPr>
            <a:xfrm>
              <a:off x="4009385" y="1357387"/>
              <a:ext cx="2312806" cy="1378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oto Sans Symbols"/>
                <a:buChar char="✔"/>
              </a:pPr>
              <a:r>
                <a:rPr lang="vi-VN" sz="1400" b="1" i="1" u="none" strike="noStrike" cap="none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Bài 1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0" indent="-11430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oto Sans Symbols"/>
                <a:buChar char="✔"/>
              </a:pPr>
              <a:r>
                <a:rPr lang="vi-VN" sz="1400" b="1" i="1" u="none" strike="noStrike" cap="none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Bài2 a,b </a:t>
              </a:r>
              <a:endParaRPr sz="1400" b="1" i="1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oto Sans Symbols"/>
                <a:buChar char="✔"/>
              </a:pPr>
              <a:r>
                <a:rPr lang="vi-VN" sz="1400" b="1" i="1" u="none" strike="noStrike" cap="none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Bài 3(cột 1) </a:t>
              </a:r>
              <a:endParaRPr dirty="0"/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oto Sans Symbols"/>
                <a:buChar char="✔"/>
              </a:pPr>
              <a:r>
                <a:rPr lang="vi-VN" sz="1400" b="1" i="1" u="none" strike="noStrike" cap="none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Bài 4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2"/>
          <p:cNvGrpSpPr/>
          <p:nvPr/>
        </p:nvGrpSpPr>
        <p:grpSpPr>
          <a:xfrm>
            <a:off x="215392" y="2580953"/>
            <a:ext cx="4256395" cy="786868"/>
            <a:chOff x="137758" y="2170087"/>
            <a:chExt cx="3192296" cy="1465618"/>
          </a:xfrm>
        </p:grpSpPr>
        <p:sp>
          <p:nvSpPr>
            <p:cNvPr id="216" name="Google Shape;216;p2"/>
            <p:cNvSpPr/>
            <p:nvPr/>
          </p:nvSpPr>
          <p:spPr>
            <a:xfrm>
              <a:off x="699053" y="2170087"/>
              <a:ext cx="2631001" cy="1233162"/>
            </a:xfrm>
            <a:prstGeom prst="rect">
              <a:avLst/>
            </a:prstGeom>
            <a:gradFill>
              <a:gsLst>
                <a:gs pos="0">
                  <a:srgbClr val="FFCD7E"/>
                </a:gs>
                <a:gs pos="50000">
                  <a:srgbClr val="FFDDB1"/>
                </a:gs>
                <a:gs pos="100000">
                  <a:srgbClr val="FFEED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7" name="Google Shape;217;p2"/>
            <p:cNvGrpSpPr/>
            <p:nvPr/>
          </p:nvGrpSpPr>
          <p:grpSpPr>
            <a:xfrm>
              <a:off x="137758" y="2218165"/>
              <a:ext cx="3148639" cy="1417540"/>
              <a:chOff x="-649996" y="1244309"/>
              <a:chExt cx="3626224" cy="1561559"/>
            </a:xfrm>
          </p:grpSpPr>
          <p:pic>
            <p:nvPicPr>
              <p:cNvPr id="218" name="Google Shape;218;p2"/>
              <p:cNvPicPr preferRelativeResize="0"/>
              <p:nvPr/>
            </p:nvPicPr>
            <p:blipFill rotWithShape="1">
              <a:blip r:embed="rId3">
                <a:alphaModFix/>
              </a:blip>
              <a:srcRect t="28418" r="50000" b="40103"/>
              <a:stretch/>
            </p:blipFill>
            <p:spPr>
              <a:xfrm>
                <a:off x="-649996" y="1244309"/>
                <a:ext cx="3626224" cy="156155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9" name="Google Shape;219;p2"/>
              <p:cNvSpPr/>
              <p:nvPr/>
            </p:nvSpPr>
            <p:spPr>
              <a:xfrm>
                <a:off x="125025" y="1470187"/>
                <a:ext cx="2473270" cy="10432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0" name="Google Shape;220;p2"/>
          <p:cNvGrpSpPr/>
          <p:nvPr/>
        </p:nvGrpSpPr>
        <p:grpSpPr>
          <a:xfrm>
            <a:off x="4882544" y="2614693"/>
            <a:ext cx="3403536" cy="660508"/>
            <a:chOff x="3992432" y="1425088"/>
            <a:chExt cx="2393875" cy="1223964"/>
          </a:xfrm>
        </p:grpSpPr>
        <p:sp>
          <p:nvSpPr>
            <p:cNvPr id="221" name="Google Shape;221;p2"/>
            <p:cNvSpPr/>
            <p:nvPr/>
          </p:nvSpPr>
          <p:spPr>
            <a:xfrm>
              <a:off x="3992432" y="1425088"/>
              <a:ext cx="2329759" cy="1223964"/>
            </a:xfrm>
            <a:custGeom>
              <a:avLst/>
              <a:gdLst/>
              <a:ahLst/>
              <a:cxnLst/>
              <a:rect l="l" t="t" r="r" b="b"/>
              <a:pathLst>
                <a:path w="2329759" h="1223964" fill="none" extrusionOk="0">
                  <a:moveTo>
                    <a:pt x="0" y="203998"/>
                  </a:moveTo>
                  <a:cubicBezTo>
                    <a:pt x="386" y="101784"/>
                    <a:pt x="102422" y="18611"/>
                    <a:pt x="203998" y="0"/>
                  </a:cubicBezTo>
                  <a:cubicBezTo>
                    <a:pt x="580310" y="72427"/>
                    <a:pt x="1779555" y="61419"/>
                    <a:pt x="2125761" y="0"/>
                  </a:cubicBezTo>
                  <a:cubicBezTo>
                    <a:pt x="2235483" y="-20259"/>
                    <a:pt x="2317975" y="87769"/>
                    <a:pt x="2329759" y="203998"/>
                  </a:cubicBezTo>
                  <a:cubicBezTo>
                    <a:pt x="2380709" y="424695"/>
                    <a:pt x="2337273" y="901838"/>
                    <a:pt x="2329759" y="1019966"/>
                  </a:cubicBezTo>
                  <a:cubicBezTo>
                    <a:pt x="2333210" y="1115117"/>
                    <a:pt x="2225161" y="1209093"/>
                    <a:pt x="2125761" y="1223964"/>
                  </a:cubicBezTo>
                  <a:cubicBezTo>
                    <a:pt x="1483791" y="1253791"/>
                    <a:pt x="1073948" y="1144658"/>
                    <a:pt x="203998" y="1223964"/>
                  </a:cubicBezTo>
                  <a:cubicBezTo>
                    <a:pt x="108537" y="1222019"/>
                    <a:pt x="-15038" y="1135605"/>
                    <a:pt x="0" y="1019966"/>
                  </a:cubicBezTo>
                  <a:cubicBezTo>
                    <a:pt x="48964" y="708334"/>
                    <a:pt x="-35355" y="409543"/>
                    <a:pt x="0" y="203998"/>
                  </a:cubicBezTo>
                  <a:close/>
                </a:path>
                <a:path w="2329759" h="1223964" extrusionOk="0">
                  <a:moveTo>
                    <a:pt x="0" y="203998"/>
                  </a:moveTo>
                  <a:cubicBezTo>
                    <a:pt x="14812" y="95371"/>
                    <a:pt x="100449" y="18994"/>
                    <a:pt x="203998" y="0"/>
                  </a:cubicBezTo>
                  <a:cubicBezTo>
                    <a:pt x="767404" y="123000"/>
                    <a:pt x="1574178" y="-96860"/>
                    <a:pt x="2125761" y="0"/>
                  </a:cubicBezTo>
                  <a:cubicBezTo>
                    <a:pt x="2235390" y="-2314"/>
                    <a:pt x="2334070" y="82641"/>
                    <a:pt x="2329759" y="203998"/>
                  </a:cubicBezTo>
                  <a:cubicBezTo>
                    <a:pt x="2265192" y="480661"/>
                    <a:pt x="2331862" y="836382"/>
                    <a:pt x="2329759" y="1019966"/>
                  </a:cubicBezTo>
                  <a:cubicBezTo>
                    <a:pt x="2321522" y="1135615"/>
                    <a:pt x="2222014" y="1221278"/>
                    <a:pt x="2125761" y="1223964"/>
                  </a:cubicBezTo>
                  <a:cubicBezTo>
                    <a:pt x="1690348" y="1063257"/>
                    <a:pt x="1031918" y="1263631"/>
                    <a:pt x="203998" y="1223964"/>
                  </a:cubicBezTo>
                  <a:cubicBezTo>
                    <a:pt x="89963" y="1223687"/>
                    <a:pt x="-6119" y="1129859"/>
                    <a:pt x="0" y="1019966"/>
                  </a:cubicBezTo>
                  <a:cubicBezTo>
                    <a:pt x="-23236" y="888548"/>
                    <a:pt x="60417" y="492814"/>
                    <a:pt x="0" y="203998"/>
                  </a:cubicBezTo>
                  <a:close/>
                </a:path>
              </a:pathLst>
            </a:custGeom>
            <a:solidFill>
              <a:srgbClr val="FEDA65"/>
            </a:solidFill>
            <a:ln w="19050" cap="sq" cmpd="sng">
              <a:solidFill>
                <a:srgbClr val="D77A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"/>
            <p:cNvSpPr txBox="1"/>
            <p:nvPr/>
          </p:nvSpPr>
          <p:spPr>
            <a:xfrm>
              <a:off x="4073501" y="1623622"/>
              <a:ext cx="2312806" cy="570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oto Sans Symbols"/>
                <a:buChar char="✔"/>
              </a:pPr>
              <a:r>
                <a:rPr lang="vi-VN" sz="1400" b="1" i="1" u="none" strike="noStrike" cap="none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Xem trước bài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" name="Google Shape;223;p2"/>
          <p:cNvSpPr/>
          <p:nvPr/>
        </p:nvSpPr>
        <p:spPr>
          <a:xfrm>
            <a:off x="722934" y="2362200"/>
            <a:ext cx="3006800" cy="319638"/>
          </a:xfrm>
          <a:prstGeom prst="homePlate">
            <a:avLst>
              <a:gd name="adj" fmla="val 50000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vi-VN" sz="2400" b="1" dirty="0">
                <a:solidFill>
                  <a:srgbClr val="FF0000"/>
                </a:solidFill>
                <a:latin typeface="Lobster"/>
                <a:ea typeface="Arial"/>
                <a:cs typeface="Arial"/>
                <a:sym typeface="Lobster"/>
              </a:rPr>
              <a:t>Chuẩn bị bài</a:t>
            </a:r>
            <a:endParaRPr sz="1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2"/>
          <p:cNvPicPr preferRelativeResize="0"/>
          <p:nvPr/>
        </p:nvPicPr>
        <p:blipFill rotWithShape="1">
          <a:blip r:embed="rId4">
            <a:alphaModFix/>
          </a:blip>
          <a:srcRect l="16283" t="85758" r="16992" b="2970"/>
          <a:stretch/>
        </p:blipFill>
        <p:spPr>
          <a:xfrm>
            <a:off x="4042141" y="419226"/>
            <a:ext cx="3972705" cy="49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" descr="Rectangle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 l="9743" t="31474" r="11806"/>
          <a:stretch/>
        </p:blipFill>
        <p:spPr>
          <a:xfrm>
            <a:off x="78386" y="3886200"/>
            <a:ext cx="8928607" cy="91062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"/>
          <p:cNvSpPr txBox="1"/>
          <p:nvPr/>
        </p:nvSpPr>
        <p:spPr>
          <a:xfrm>
            <a:off x="2356161" y="4049142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vi-VN" sz="3200" b="1" dirty="0">
                <a:solidFill>
                  <a:srgbClr val="FC5B05"/>
                </a:solidFill>
                <a:latin typeface="Dancing Script"/>
                <a:ea typeface="Arial"/>
                <a:cs typeface="Arial"/>
                <a:sym typeface="Dancing Script"/>
              </a:rPr>
              <a:t>GOOD LUCK!</a:t>
            </a:r>
            <a:endParaRPr sz="1400" b="0" i="0" u="none" strike="noStrike" cap="none" dirty="0">
              <a:solidFill>
                <a:srgbClr val="FC5B0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"/>
          <p:cNvSpPr txBox="1"/>
          <p:nvPr/>
        </p:nvSpPr>
        <p:spPr>
          <a:xfrm>
            <a:off x="1073709" y="1709265"/>
            <a:ext cx="34108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vi-VN" sz="1600" b="1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Bài  Luyện tập/52</a:t>
            </a:r>
            <a:endParaRPr sz="16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7" name="Google Shape;247;p2"/>
          <p:cNvSpPr txBox="1"/>
          <p:nvPr/>
        </p:nvSpPr>
        <p:spPr>
          <a:xfrm>
            <a:off x="903339" y="2797586"/>
            <a:ext cx="341077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vi-VN" sz="1600" b="1" i="1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Bài: Trừ hai số thập phân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539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 descr="White marble"/>
          <p:cNvSpPr txBox="1">
            <a:spLocks noChangeArrowheads="1"/>
          </p:cNvSpPr>
          <p:nvPr/>
        </p:nvSpPr>
        <p:spPr bwMode="auto">
          <a:xfrm>
            <a:off x="0" y="1766888"/>
            <a:ext cx="5753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ghi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Đ,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sai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ghi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S:</a:t>
            </a:r>
          </a:p>
        </p:txBody>
      </p:sp>
      <p:sp>
        <p:nvSpPr>
          <p:cNvPr id="3077" name="Text Box 5" descr="White marble"/>
          <p:cNvSpPr txBox="1">
            <a:spLocks noChangeArrowheads="1"/>
          </p:cNvSpPr>
          <p:nvPr/>
        </p:nvSpPr>
        <p:spPr bwMode="auto">
          <a:xfrm>
            <a:off x="457200" y="228600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20,08 +  32,91 +  7,15 </a:t>
            </a:r>
          </a:p>
        </p:txBody>
      </p:sp>
      <p:sp>
        <p:nvSpPr>
          <p:cNvPr id="3078" name="Text Box 6" descr="White marble"/>
          <p:cNvSpPr txBox="1">
            <a:spLocks noChangeArrowheads="1"/>
          </p:cNvSpPr>
          <p:nvPr/>
        </p:nvSpPr>
        <p:spPr bwMode="auto">
          <a:xfrm>
            <a:off x="4724400" y="2286000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 0,75  +   0,09 </a:t>
            </a:r>
            <a:r>
              <a:rPr lang="vi-VN" altLang="en-US" sz="2800" dirty="0">
                <a:solidFill>
                  <a:srgbClr val="0000FF"/>
                </a:solidFill>
                <a:latin typeface="Times New Roman" pitchFamily="18" charset="0"/>
              </a:rPr>
              <a:t> +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 0,8</a:t>
            </a:r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1371600" y="3062288"/>
            <a:ext cx="2057400" cy="1509712"/>
            <a:chOff x="384" y="1881"/>
            <a:chExt cx="1296" cy="951"/>
          </a:xfrm>
        </p:grpSpPr>
        <p:sp>
          <p:nvSpPr>
            <p:cNvPr id="5139" name="Text Box 8"/>
            <p:cNvSpPr txBox="1">
              <a:spLocks noChangeArrowheads="1"/>
            </p:cNvSpPr>
            <p:nvPr/>
          </p:nvSpPr>
          <p:spPr bwMode="auto">
            <a:xfrm>
              <a:off x="624" y="1881"/>
              <a:ext cx="9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rgbClr val="0000FF"/>
                  </a:solidFill>
                  <a:latin typeface="Times New Roman" pitchFamily="18" charset="0"/>
                </a:rPr>
                <a:t>  20,08</a:t>
              </a:r>
              <a:endParaRPr lang="en-US" altLang="en-US" sz="40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5140" name="Text Box 9"/>
            <p:cNvSpPr txBox="1">
              <a:spLocks noChangeArrowheads="1"/>
            </p:cNvSpPr>
            <p:nvPr/>
          </p:nvSpPr>
          <p:spPr bwMode="auto">
            <a:xfrm>
              <a:off x="624" y="2208"/>
              <a:ext cx="9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itchFamily="18" charset="0"/>
                </a:rPr>
                <a:t>  32,91</a:t>
              </a:r>
              <a:endParaRPr lang="en-US" altLang="en-US" sz="40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5141" name="Text Box 10"/>
            <p:cNvSpPr txBox="1">
              <a:spLocks noChangeArrowheads="1"/>
            </p:cNvSpPr>
            <p:nvPr/>
          </p:nvSpPr>
          <p:spPr bwMode="auto">
            <a:xfrm>
              <a:off x="720" y="2505"/>
              <a:ext cx="9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rgbClr val="0000FF"/>
                  </a:solidFill>
                  <a:latin typeface="Times New Roman" pitchFamily="18" charset="0"/>
                </a:rPr>
                <a:t>  7,15</a:t>
              </a:r>
              <a:endParaRPr lang="en-US" altLang="en-US" sz="40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5142" name="Text Box 11"/>
            <p:cNvSpPr txBox="1">
              <a:spLocks noChangeArrowheads="1"/>
            </p:cNvSpPr>
            <p:nvPr/>
          </p:nvSpPr>
          <p:spPr bwMode="auto">
            <a:xfrm>
              <a:off x="384" y="2169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rgbClr val="0000FF"/>
                  </a:solidFill>
                  <a:latin typeface="Times New Roman" pitchFamily="18" charset="0"/>
                </a:rPr>
                <a:t>  +</a:t>
              </a:r>
              <a:endParaRPr lang="en-US" altLang="en-US" sz="40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5143" name="Line 12"/>
            <p:cNvSpPr>
              <a:spLocks noChangeShapeType="1"/>
            </p:cNvSpPr>
            <p:nvPr/>
          </p:nvSpPr>
          <p:spPr bwMode="auto">
            <a:xfrm>
              <a:off x="576" y="2832"/>
              <a:ext cx="91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vi-VN"/>
            </a:p>
          </p:txBody>
        </p:sp>
      </p:grp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752600" y="4586545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 60,14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3086" name="Group 14"/>
          <p:cNvGrpSpPr>
            <a:grpSpLocks/>
          </p:cNvGrpSpPr>
          <p:nvPr/>
        </p:nvGrpSpPr>
        <p:grpSpPr bwMode="auto">
          <a:xfrm>
            <a:off x="5943644" y="2924175"/>
            <a:ext cx="1919288" cy="1509713"/>
            <a:chOff x="519" y="1881"/>
            <a:chExt cx="1209" cy="951"/>
          </a:xfrm>
        </p:grpSpPr>
        <p:sp>
          <p:nvSpPr>
            <p:cNvPr id="5134" name="Text Box 15"/>
            <p:cNvSpPr txBox="1">
              <a:spLocks noChangeArrowheads="1"/>
            </p:cNvSpPr>
            <p:nvPr/>
          </p:nvSpPr>
          <p:spPr bwMode="auto">
            <a:xfrm>
              <a:off x="624" y="1881"/>
              <a:ext cx="9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rgbClr val="0000FF"/>
                  </a:solidFill>
                  <a:latin typeface="Times New Roman" pitchFamily="18" charset="0"/>
                </a:rPr>
                <a:t>    0,75</a:t>
              </a:r>
              <a:endParaRPr lang="en-US" altLang="en-US" sz="40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5135" name="Text Box 16"/>
            <p:cNvSpPr txBox="1">
              <a:spLocks noChangeArrowheads="1"/>
            </p:cNvSpPr>
            <p:nvPr/>
          </p:nvSpPr>
          <p:spPr bwMode="auto">
            <a:xfrm>
              <a:off x="624" y="2208"/>
              <a:ext cx="9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rgbClr val="0000FF"/>
                  </a:solidFill>
                  <a:latin typeface="Times New Roman" pitchFamily="18" charset="0"/>
                </a:rPr>
                <a:t>    0,09</a:t>
              </a:r>
              <a:endParaRPr lang="en-US" altLang="en-US" sz="40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5136" name="Text Box 17"/>
            <p:cNvSpPr txBox="1">
              <a:spLocks noChangeArrowheads="1"/>
            </p:cNvSpPr>
            <p:nvPr/>
          </p:nvSpPr>
          <p:spPr bwMode="auto">
            <a:xfrm>
              <a:off x="768" y="2505"/>
              <a:ext cx="9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rgbClr val="0000FF"/>
                  </a:solidFill>
                  <a:latin typeface="Times New Roman" pitchFamily="18" charset="0"/>
                </a:rPr>
                <a:t>    0,8</a:t>
              </a:r>
              <a:endParaRPr lang="en-US" altLang="en-US" sz="40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5137" name="Text Box 18"/>
            <p:cNvSpPr txBox="1">
              <a:spLocks noChangeArrowheads="1"/>
            </p:cNvSpPr>
            <p:nvPr/>
          </p:nvSpPr>
          <p:spPr bwMode="auto">
            <a:xfrm>
              <a:off x="519" y="2178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rgbClr val="0000FF"/>
                  </a:solidFill>
                  <a:latin typeface="Times New Roman" pitchFamily="18" charset="0"/>
                </a:rPr>
                <a:t>  +</a:t>
              </a:r>
              <a:endParaRPr lang="en-US" altLang="en-US" sz="40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5138" name="Line 19"/>
            <p:cNvSpPr>
              <a:spLocks noChangeShapeType="1"/>
            </p:cNvSpPr>
            <p:nvPr/>
          </p:nvSpPr>
          <p:spPr bwMode="auto">
            <a:xfrm flipV="1">
              <a:off x="768" y="2832"/>
              <a:ext cx="72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vi-VN" dirty="0"/>
            </a:p>
          </p:txBody>
        </p:sp>
      </p:grp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172200" y="4495799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   0,82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9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0" y="55403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pic>
        <p:nvPicPr>
          <p:cNvPr id="5132" name="Picture 7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5556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7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191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79940" y="4495800"/>
            <a:ext cx="453970" cy="609857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Đ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56915" y="4557712"/>
            <a:ext cx="37863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42798" y="3244334"/>
            <a:ext cx="25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 </a:t>
            </a:r>
          </a:p>
        </p:txBody>
      </p:sp>
      <p:sp>
        <p:nvSpPr>
          <p:cNvPr id="26" name="WordArt 19"/>
          <p:cNvSpPr>
            <a:spLocks noChangeArrowheads="1" noChangeShapeType="1" noTextEdit="1"/>
          </p:cNvSpPr>
          <p:nvPr/>
        </p:nvSpPr>
        <p:spPr bwMode="auto">
          <a:xfrm>
            <a:off x="5195932" y="4755355"/>
            <a:ext cx="33528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mừng bạn !</a:t>
            </a:r>
          </a:p>
        </p:txBody>
      </p:sp>
    </p:spTree>
    <p:extLst>
      <p:ext uri="{BB962C8B-B14F-4D97-AF65-F5344CB8AC3E}">
        <p14:creationId xmlns:p14="http://schemas.microsoft.com/office/powerpoint/2010/main" val="62688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7" presetClass="entr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78" grpId="0"/>
      <p:bldP spid="3085" grpId="0"/>
      <p:bldP spid="3092" grpId="0"/>
      <p:bldP spid="4" grpId="0" animBg="1"/>
      <p:bldP spid="5" grpId="0" animBg="1"/>
      <p:bldP spid="26" grpId="0" animBg="1"/>
      <p:bldP spid="26" grpId="1" animBg="1"/>
      <p:bldP spid="26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33" name="Object 1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2413000"/>
          <a:ext cx="3532188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Clip" r:id="rId5" imgW="3535680" imgH="4450080" progId="MS_ClipArt_Gallery.2">
                  <p:embed/>
                </p:oleObj>
              </mc:Choice>
              <mc:Fallback>
                <p:oleObj name="Clip" r:id="rId5" imgW="3535680" imgH="44500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13000"/>
                        <a:ext cx="3532188" cy="444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30" name="Object 1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705600" y="4419600"/>
          <a:ext cx="24384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Clip" r:id="rId7" imgW="2191817" imgH="1424635" progId="MS_ClipArt_Gallery.2">
                  <p:embed/>
                </p:oleObj>
              </mc:Choice>
              <mc:Fallback>
                <p:oleObj name="Clip" r:id="rId7" imgW="2191817" imgH="142463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419600"/>
                        <a:ext cx="24384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1647" name="Romantic.mp3">
            <a:hlinkClick r:id="" action="ppaction://media"/>
          </p:cNvPr>
          <p:cNvPicPr>
            <a:picLocks noGrp="1" noRot="1" noChangeAspect="1" noChangeArrowheads="1"/>
          </p:cNvPicPr>
          <p:nvPr>
            <p:ph sz="quarter" idx="4294967295"/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53200"/>
            <a:ext cx="304800" cy="304800"/>
          </a:xfrm>
        </p:spPr>
      </p:pic>
      <p:pic>
        <p:nvPicPr>
          <p:cNvPr id="111648" name="EmLaHoaHongNho           09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838200" y="1143000"/>
            <a:ext cx="7391400" cy="3810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CÁC EM !</a:t>
            </a:r>
          </a:p>
        </p:txBody>
      </p:sp>
      <p:grpSp>
        <p:nvGrpSpPr>
          <p:cNvPr id="11271" name="Group 15"/>
          <p:cNvGrpSpPr>
            <a:grpSpLocks/>
          </p:cNvGrpSpPr>
          <p:nvPr/>
        </p:nvGrpSpPr>
        <p:grpSpPr bwMode="auto">
          <a:xfrm>
            <a:off x="7543800" y="5562600"/>
            <a:ext cx="1600200" cy="1295400"/>
            <a:chOff x="2256" y="1536"/>
            <a:chExt cx="1176" cy="744"/>
          </a:xfrm>
        </p:grpSpPr>
        <p:pic>
          <p:nvPicPr>
            <p:cNvPr id="11277" name="Picture 16" descr="pretty_flower_purple_hb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8" name="Group 17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1279" name="Picture 18" descr="pretty_flower_red_hb"/>
              <p:cNvPicPr>
                <a:picLocks noChangeAspect="1" noChangeArrowheads="1" noCrop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0" name="Picture 19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1" name="Picture 20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272" name="Group 11"/>
          <p:cNvGrpSpPr>
            <a:grpSpLocks/>
          </p:cNvGrpSpPr>
          <p:nvPr/>
        </p:nvGrpSpPr>
        <p:grpSpPr bwMode="auto">
          <a:xfrm>
            <a:off x="304800" y="228600"/>
            <a:ext cx="3276600" cy="1600200"/>
            <a:chOff x="2864" y="288"/>
            <a:chExt cx="1552" cy="864"/>
          </a:xfrm>
        </p:grpSpPr>
        <p:pic>
          <p:nvPicPr>
            <p:cNvPr id="11274" name="Picture 12" descr="Picture2"/>
            <p:cNvPicPr>
              <a:picLocks noChangeAspect="1" noChangeArrowheads="1" noCrop="1"/>
            </p:cNvPicPr>
            <p:nvPr/>
          </p:nvPicPr>
          <p:blipFill>
            <a:blip r:embed="rId14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576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13" descr="Dove-02-june"/>
            <p:cNvPicPr>
              <a:picLocks noChangeAspect="1" noChangeArrowheads="1" noCrop="1"/>
            </p:cNvPicPr>
            <p:nvPr/>
          </p:nvPicPr>
          <p:blipFill>
            <a:blip r:embed="rId15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78" y="297"/>
              <a:ext cx="8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Picture 14" descr="Dove-02-june"/>
            <p:cNvPicPr>
              <a:picLocks noChangeAspect="1" noChangeArrowheads="1" noCrop="1"/>
            </p:cNvPicPr>
            <p:nvPr/>
          </p:nvPicPr>
          <p:blipFill>
            <a:blip r:embed="rId15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" y="288"/>
              <a:ext cx="8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3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34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16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116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534" fill="hold"/>
                                        <p:tgtEl>
                                          <p:spTgt spid="111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17534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5493" fill="hold"/>
                                        <p:tgtEl>
                                          <p:spTgt spid="1116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7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Text Box 6">
            <a:extLst>
              <a:ext uri="{FF2B5EF4-FFF2-40B4-BE49-F238E27FC236}">
                <a16:creationId xmlns:a16="http://schemas.microsoft.com/office/drawing/2014/main" xmlns="" id="{22CC3D8A-742A-B149-AFF7-FDDEE8EF8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4260" y="1447800"/>
            <a:ext cx="579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u="sng" dirty="0" err="1">
                <a:solidFill>
                  <a:prstClr val="black"/>
                </a:solidFill>
                <a:latin typeface="Times New Roman" pitchFamily="18" charset="0"/>
                <a:cs typeface="+mn-cs"/>
              </a:rPr>
              <a:t>Toán</a:t>
            </a:r>
            <a:r>
              <a:rPr lang="en-US" sz="3600" b="1" u="sng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:</a:t>
            </a:r>
          </a:p>
        </p:txBody>
      </p:sp>
      <p:grpSp>
        <p:nvGrpSpPr>
          <p:cNvPr id="38916" name="Group 8">
            <a:extLst>
              <a:ext uri="{FF2B5EF4-FFF2-40B4-BE49-F238E27FC236}">
                <a16:creationId xmlns:a16="http://schemas.microsoft.com/office/drawing/2014/main" xmlns="" id="{51902B91-D175-8446-B14F-88AAF95BCBE4}"/>
              </a:ext>
            </a:extLst>
          </p:cNvPr>
          <p:cNvGrpSpPr>
            <a:grpSpLocks/>
          </p:cNvGrpSpPr>
          <p:nvPr/>
        </p:nvGrpSpPr>
        <p:grpSpPr bwMode="auto">
          <a:xfrm>
            <a:off x="2193304" y="4557599"/>
            <a:ext cx="3962400" cy="2286000"/>
            <a:chOff x="1344" y="0"/>
            <a:chExt cx="1104" cy="924"/>
          </a:xfrm>
        </p:grpSpPr>
        <p:pic>
          <p:nvPicPr>
            <p:cNvPr id="38921" name="Picture 9" descr="Copy of blumen-pflanzen051">
              <a:extLst>
                <a:ext uri="{FF2B5EF4-FFF2-40B4-BE49-F238E27FC236}">
                  <a16:creationId xmlns:a16="http://schemas.microsoft.com/office/drawing/2014/main" xmlns="" id="{ABC80BCF-B72A-2347-8028-8959ADD811C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2" name="Picture 10" descr="Copy of blumen-pflanzen051">
              <a:extLst>
                <a:ext uri="{FF2B5EF4-FFF2-40B4-BE49-F238E27FC236}">
                  <a16:creationId xmlns:a16="http://schemas.microsoft.com/office/drawing/2014/main" xmlns="" id="{FE6BD090-2D55-734F-9F89-13A7AC8FA14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917" name="Group 11">
            <a:extLst>
              <a:ext uri="{FF2B5EF4-FFF2-40B4-BE49-F238E27FC236}">
                <a16:creationId xmlns:a16="http://schemas.microsoft.com/office/drawing/2014/main" xmlns="" id="{BD1C4A4C-2159-EE45-971A-2708624F7DF1}"/>
              </a:ext>
            </a:extLst>
          </p:cNvPr>
          <p:cNvGrpSpPr>
            <a:grpSpLocks/>
          </p:cNvGrpSpPr>
          <p:nvPr/>
        </p:nvGrpSpPr>
        <p:grpSpPr bwMode="auto">
          <a:xfrm>
            <a:off x="5292080" y="4293096"/>
            <a:ext cx="3962400" cy="2564904"/>
            <a:chOff x="1344" y="0"/>
            <a:chExt cx="1104" cy="924"/>
          </a:xfrm>
        </p:grpSpPr>
        <p:pic>
          <p:nvPicPr>
            <p:cNvPr id="38919" name="Picture 12" descr="Copy of blumen-pflanzen051">
              <a:extLst>
                <a:ext uri="{FF2B5EF4-FFF2-40B4-BE49-F238E27FC236}">
                  <a16:creationId xmlns:a16="http://schemas.microsoft.com/office/drawing/2014/main" xmlns="" id="{B37C0EF2-DE67-B147-95DC-D4D8168FE12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0" name="Picture 13" descr="Copy of blumen-pflanzen051">
              <a:extLst>
                <a:ext uri="{FF2B5EF4-FFF2-40B4-BE49-F238E27FC236}">
                  <a16:creationId xmlns:a16="http://schemas.microsoft.com/office/drawing/2014/main" xmlns="" id="{C9BC6981-1480-F14B-B81D-FD3FC56D125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9D7AD6-40EC-7648-949F-5979E1BFA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136" y="2362200"/>
            <a:ext cx="59766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x-none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x-non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x-non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x-none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(Trang 52)  </a:t>
            </a:r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xmlns="" id="{7B817D25-15B5-2C4E-9317-7C986F1FB0D9}"/>
              </a:ext>
            </a:extLst>
          </p:cNvPr>
          <p:cNvGrpSpPr>
            <a:grpSpLocks/>
          </p:cNvGrpSpPr>
          <p:nvPr/>
        </p:nvGrpSpPr>
        <p:grpSpPr bwMode="auto">
          <a:xfrm>
            <a:off x="-649288" y="4480560"/>
            <a:ext cx="3962400" cy="2377440"/>
            <a:chOff x="1344" y="0"/>
            <a:chExt cx="1104" cy="924"/>
          </a:xfrm>
        </p:grpSpPr>
        <p:pic>
          <p:nvPicPr>
            <p:cNvPr id="12" name="Picture 9" descr="Copy of blumen-pflanzen051">
              <a:extLst>
                <a:ext uri="{FF2B5EF4-FFF2-40B4-BE49-F238E27FC236}">
                  <a16:creationId xmlns:a16="http://schemas.microsoft.com/office/drawing/2014/main" xmlns="" id="{72617AEE-0A00-7C4B-91CF-8CA04EF26CC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0" descr="Copy of blumen-pflanzen051">
              <a:extLst>
                <a:ext uri="{FF2B5EF4-FFF2-40B4-BE49-F238E27FC236}">
                  <a16:creationId xmlns:a16="http://schemas.microsoft.com/office/drawing/2014/main" xmlns="" id="{EC3CFF09-E39B-B94E-9079-F7F08533EBB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41007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762000" y="1879601"/>
            <a:ext cx="1599712" cy="1547813"/>
          </a:xfrm>
          <a:prstGeom prst="ellipse">
            <a:avLst/>
          </a:prstGeom>
          <a:solidFill>
            <a:srgbClr val="EBA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1" name="Oval 20"/>
          <p:cNvSpPr/>
          <p:nvPr/>
        </p:nvSpPr>
        <p:spPr>
          <a:xfrm>
            <a:off x="2438400" y="1892301"/>
            <a:ext cx="1913547" cy="1547813"/>
          </a:xfrm>
          <a:prstGeom prst="ellipse">
            <a:avLst/>
          </a:prstGeom>
          <a:solidFill>
            <a:srgbClr val="965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2a,b</a:t>
            </a:r>
          </a:p>
        </p:txBody>
      </p:sp>
      <p:sp>
        <p:nvSpPr>
          <p:cNvPr id="22" name="Oval 21"/>
          <p:cNvSpPr/>
          <p:nvPr/>
        </p:nvSpPr>
        <p:spPr>
          <a:xfrm>
            <a:off x="4419600" y="1879601"/>
            <a:ext cx="2438399" cy="1547813"/>
          </a:xfrm>
          <a:prstGeom prst="ellipse">
            <a:avLst/>
          </a:prstGeom>
          <a:solidFill>
            <a:srgbClr val="06A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(cột1)</a:t>
            </a:r>
          </a:p>
        </p:txBody>
      </p:sp>
      <p:sp>
        <p:nvSpPr>
          <p:cNvPr id="23" name="Oval 22"/>
          <p:cNvSpPr/>
          <p:nvPr/>
        </p:nvSpPr>
        <p:spPr>
          <a:xfrm>
            <a:off x="6934200" y="1854201"/>
            <a:ext cx="1747959" cy="1547813"/>
          </a:xfrm>
          <a:prstGeom prst="ellipse">
            <a:avLst/>
          </a:prstGeom>
          <a:solidFill>
            <a:srgbClr val="F4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23888"/>
            <a:ext cx="9144000" cy="0"/>
          </a:xfrm>
          <a:prstGeom prst="line">
            <a:avLst/>
          </a:prstGeom>
          <a:ln w="76200">
            <a:solidFill>
              <a:srgbClr val="257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"/>
          <p:cNvSpPr txBox="1"/>
          <p:nvPr/>
        </p:nvSpPr>
        <p:spPr>
          <a:xfrm>
            <a:off x="1375019" y="285750"/>
            <a:ext cx="6393962" cy="646986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spc="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NHIỆM VỤ TIẾT HỌC</a:t>
            </a:r>
            <a:endParaRPr lang="zh-CN" altLang="en-US" sz="3200" b="1" spc="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8456" y="3440114"/>
            <a:ext cx="1066800" cy="2274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</a:rPr>
              <a:t>TÌM KHO BÁU</a:t>
            </a:r>
            <a:endParaRPr lang="vi-VN" sz="2800" b="1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799" y="3406632"/>
            <a:ext cx="1608747" cy="2274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VƯỢT CHƯỚNG NGẠI VẬT</a:t>
            </a:r>
            <a:endParaRPr lang="vi-VN" sz="2400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67298" y="3402014"/>
            <a:ext cx="1143001" cy="2312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GIÚP BẠN VƯỢT KHÓ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77099" y="3440114"/>
            <a:ext cx="1062159" cy="2274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ĐI TÌM ẨN SỐ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162722848"/>
      </p:ext>
    </p:extLst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16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ney-jake-and-the-neverland-pirates-clip-art-images--2966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524000"/>
            <a:ext cx="4724400" cy="4953000"/>
          </a:xfrm>
          <a:prstGeom prst="rect">
            <a:avLst/>
          </a:prstGeom>
        </p:spPr>
      </p:pic>
      <p:pic>
        <p:nvPicPr>
          <p:cNvPr id="7" name="Picture 6" descr="1757a1bdb9a1b2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4191000"/>
            <a:ext cx="1272503" cy="749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D7A2930-7667-43D2-8B42-8AF6C3389138}"/>
              </a:ext>
            </a:extLst>
          </p:cNvPr>
          <p:cNvSpPr/>
          <p:nvPr/>
        </p:nvSpPr>
        <p:spPr>
          <a:xfrm>
            <a:off x="2514600" y="152400"/>
            <a:ext cx="4876800" cy="1295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">
              <a:avLst/>
            </a:prstTxWarp>
            <a:spAutoFit/>
          </a:bodyPr>
          <a:lstStyle/>
          <a:p>
            <a:pPr algn="ctr"/>
            <a:r>
              <a:rPr 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JACK TÌM KHO BÁU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1538288"/>
            <a:ext cx="381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Bài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tập</a:t>
            </a:r>
            <a:r>
              <a:rPr lang="en-US" altLang="en-US" sz="2800" b="1" dirty="0">
                <a:latin typeface="Times New Roman" pitchFamily="18" charset="0"/>
              </a:rPr>
              <a:t> 1: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altLang="en-US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8600" y="1995488"/>
            <a:ext cx="419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</a:rPr>
              <a:t> a) 15,32 +  41,69 + 8,44</a:t>
            </a:r>
            <a:endParaRPr lang="en-US" altLang="en-US" sz="40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724400" y="1995488"/>
            <a:ext cx="419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b)  27,05 +  9,38  +  11,23</a:t>
            </a:r>
            <a:endParaRPr lang="en-US" altLang="en-US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161" name="Rectangle 1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162" name="Text Box 13"/>
          <p:cNvSpPr txBox="1">
            <a:spLocks noChangeArrowheads="1"/>
          </p:cNvSpPr>
          <p:nvPr/>
        </p:nvSpPr>
        <p:spPr bwMode="auto">
          <a:xfrm>
            <a:off x="0" y="55403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6163" name="Text Box 33"/>
          <p:cNvSpPr txBox="1">
            <a:spLocks noChangeArrowheads="1"/>
          </p:cNvSpPr>
          <p:nvPr/>
        </p:nvSpPr>
        <p:spPr bwMode="auto">
          <a:xfrm>
            <a:off x="0" y="9906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Luyện tập</a:t>
            </a: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altLang="en-US">
              <a:latin typeface="Times New Roman" pitchFamily="18" charset="0"/>
            </a:endParaRPr>
          </a:p>
        </p:txBody>
      </p:sp>
      <p:pic>
        <p:nvPicPr>
          <p:cNvPr id="6164" name="Picture 7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5556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7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191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game_scr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838200"/>
            <a:ext cx="3505200" cy="2503714"/>
          </a:xfrm>
          <a:prstGeom prst="rect">
            <a:avLst/>
          </a:prstGeom>
        </p:spPr>
      </p:pic>
      <p:pic>
        <p:nvPicPr>
          <p:cNvPr id="9" name="Picture 8" descr="disney-jake-and-the-neverland-pirates-clip-art-images--2966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143000"/>
            <a:ext cx="2286000" cy="1981200"/>
          </a:xfrm>
          <a:prstGeom prst="rect">
            <a:avLst/>
          </a:prstGeom>
        </p:spPr>
      </p:pic>
      <p:pic>
        <p:nvPicPr>
          <p:cNvPr id="12" name="Picture 11" descr="fb44a5326e85d476b1b0027a81526e0e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5562600"/>
            <a:ext cx="1905000" cy="12954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0719548b26d2f34b9b299abba325ffd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3400" y="5257800"/>
            <a:ext cx="2133600" cy="1600200"/>
          </a:xfrm>
          <a:prstGeom prst="rect">
            <a:avLst/>
          </a:prstGeom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9144000" y="3657600"/>
            <a:ext cx="2090890" cy="1145940"/>
          </a:xfrm>
          <a:prstGeom prst="rect">
            <a:avLst/>
          </a:prstGeom>
        </p:spPr>
      </p:pic>
      <p:sp>
        <p:nvSpPr>
          <p:cNvPr id="3" name="Right Arrow 2">
            <a:hlinkClick r:id="rId11" action="ppaction://hlinksldjump"/>
          </p:cNvPr>
          <p:cNvSpPr/>
          <p:nvPr/>
        </p:nvSpPr>
        <p:spPr>
          <a:xfrm>
            <a:off x="5029200" y="6400800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2777 L 1.11022E-16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5 -0.427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1125 -0.461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14600" y="415637"/>
            <a:ext cx="48768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00" y="1182727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15,32 + 41, 69 + 8,44 = 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67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0" y="3505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5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352800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343400"/>
            <a:ext cx="3684181" cy="2514600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581400" y="2711853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 15,32</a:t>
            </a:r>
            <a:endParaRPr lang="en-US" altLang="en-US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657600" y="3093243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41,69</a:t>
            </a:r>
            <a:endParaRPr lang="en-US" altLang="en-US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810000" y="352014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8,44  </a:t>
            </a:r>
            <a:endParaRPr lang="en-US" altLang="en-US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394553" y="3874532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    65,45</a:t>
            </a:r>
            <a:endParaRPr lang="en-US" altLang="en-US" sz="40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352800" y="3134579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+</a:t>
            </a:r>
            <a:endParaRPr lang="en-US" altLang="en-US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3581400" y="3962400"/>
            <a:ext cx="145145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0" grpId="0"/>
      <p:bldP spid="11" grpId="0"/>
      <p:bldP spid="12" grpId="0"/>
      <p:bldP spid="18" grpId="0"/>
      <p:bldP spid="19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14600" y="415637"/>
            <a:ext cx="48768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63588" y="1151949"/>
            <a:ext cx="4300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27,05 + 9,38 + 11,23 = 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67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5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352800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343400"/>
            <a:ext cx="3684181" cy="2514600"/>
          </a:xfrm>
          <a:prstGeom prst="rect">
            <a:avLst/>
          </a:prstGeom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076700" y="2621756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 27,05</a:t>
            </a:r>
            <a:endParaRPr lang="en-US" altLang="en-US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114800" y="3074781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  9,38</a:t>
            </a:r>
            <a:endParaRPr lang="en-US" altLang="en-US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229100" y="3593894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11,23  </a:t>
            </a:r>
            <a:endParaRPr lang="en-US" altLang="en-US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886200" y="3100388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+</a:t>
            </a:r>
            <a:endParaRPr lang="en-US" altLang="en-US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962400" y="4083843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   47,66</a:t>
            </a:r>
            <a:endParaRPr lang="en-US" altLang="en-US" sz="40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4000500" y="4083843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0" grpId="0"/>
      <p:bldP spid="11" grpId="0"/>
      <p:bldP spid="12" grpId="0"/>
      <p:bldP spid="18" grpId="0"/>
      <p:bldP spid="19" grpId="0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475</TotalTime>
  <Words>657</Words>
  <Application>Microsoft Office PowerPoint</Application>
  <PresentationFormat>On-screen Show (4:3)</PresentationFormat>
  <Paragraphs>138</Paragraphs>
  <Slides>20</Slides>
  <Notes>2</Notes>
  <HiddenSlides>0</HiddenSlides>
  <MMClips>8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Concourse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</cp:lastModifiedBy>
  <cp:revision>72</cp:revision>
  <dcterms:created xsi:type="dcterms:W3CDTF">2006-08-16T00:00:00Z</dcterms:created>
  <dcterms:modified xsi:type="dcterms:W3CDTF">2021-11-16T02:59:57Z</dcterms:modified>
</cp:coreProperties>
</file>